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3"/>
  </p:notesMasterIdLst>
  <p:sldIdLst>
    <p:sldId id="259" r:id="rId2"/>
    <p:sldId id="295" r:id="rId3"/>
    <p:sldId id="294" r:id="rId4"/>
    <p:sldId id="266" r:id="rId5"/>
    <p:sldId id="273" r:id="rId6"/>
    <p:sldId id="274" r:id="rId7"/>
    <p:sldId id="322" r:id="rId8"/>
    <p:sldId id="330" r:id="rId9"/>
    <p:sldId id="325" r:id="rId10"/>
    <p:sldId id="320" r:id="rId11"/>
    <p:sldId id="327" r:id="rId12"/>
    <p:sldId id="329" r:id="rId13"/>
    <p:sldId id="365" r:id="rId14"/>
    <p:sldId id="364" r:id="rId15"/>
    <p:sldId id="358" r:id="rId16"/>
    <p:sldId id="562" r:id="rId17"/>
    <p:sldId id="361" r:id="rId18"/>
    <p:sldId id="362" r:id="rId19"/>
    <p:sldId id="363" r:id="rId20"/>
    <p:sldId id="366" r:id="rId21"/>
    <p:sldId id="563" r:id="rId22"/>
    <p:sldId id="566" r:id="rId23"/>
    <p:sldId id="564" r:id="rId24"/>
    <p:sldId id="565" r:id="rId25"/>
    <p:sldId id="267" r:id="rId26"/>
    <p:sldId id="369" r:id="rId27"/>
    <p:sldId id="370" r:id="rId28"/>
    <p:sldId id="371" r:id="rId29"/>
    <p:sldId id="396" r:id="rId30"/>
    <p:sldId id="398" r:id="rId31"/>
    <p:sldId id="568" r:id="rId32"/>
    <p:sldId id="954" r:id="rId33"/>
    <p:sldId id="399" r:id="rId34"/>
    <p:sldId id="458" r:id="rId35"/>
    <p:sldId id="950" r:id="rId36"/>
    <p:sldId id="951" r:id="rId37"/>
    <p:sldId id="459" r:id="rId38"/>
    <p:sldId id="429" r:id="rId39"/>
    <p:sldId id="400" r:id="rId40"/>
    <p:sldId id="402" r:id="rId41"/>
    <p:sldId id="403" r:id="rId42"/>
    <p:sldId id="401" r:id="rId43"/>
    <p:sldId id="424" r:id="rId44"/>
    <p:sldId id="425" r:id="rId45"/>
    <p:sldId id="426" r:id="rId46"/>
    <p:sldId id="427" r:id="rId47"/>
    <p:sldId id="428" r:id="rId48"/>
    <p:sldId id="955" r:id="rId49"/>
    <p:sldId id="488" r:id="rId50"/>
    <p:sldId id="489" r:id="rId51"/>
    <p:sldId id="508" r:id="rId52"/>
    <p:sldId id="509" r:id="rId53"/>
    <p:sldId id="510" r:id="rId54"/>
    <p:sldId id="573" r:id="rId55"/>
    <p:sldId id="512" r:id="rId56"/>
    <p:sldId id="574" r:id="rId57"/>
    <p:sldId id="575" r:id="rId58"/>
    <p:sldId id="576" r:id="rId59"/>
    <p:sldId id="569" r:id="rId60"/>
    <p:sldId id="570" r:id="rId61"/>
    <p:sldId id="571" r:id="rId62"/>
    <p:sldId id="572" r:id="rId63"/>
    <p:sldId id="319" r:id="rId64"/>
    <p:sldId id="567" r:id="rId65"/>
    <p:sldId id="577" r:id="rId66"/>
    <p:sldId id="578" r:id="rId67"/>
    <p:sldId id="579" r:id="rId68"/>
    <p:sldId id="580" r:id="rId69"/>
    <p:sldId id="628" r:id="rId70"/>
    <p:sldId id="629" r:id="rId71"/>
    <p:sldId id="630" r:id="rId72"/>
    <p:sldId id="631" r:id="rId73"/>
    <p:sldId id="632" r:id="rId74"/>
    <p:sldId id="633" r:id="rId75"/>
    <p:sldId id="634" r:id="rId76"/>
    <p:sldId id="635" r:id="rId77"/>
    <p:sldId id="636" r:id="rId78"/>
    <p:sldId id="637" r:id="rId79"/>
    <p:sldId id="638" r:id="rId80"/>
    <p:sldId id="639" r:id="rId81"/>
    <p:sldId id="640" r:id="rId82"/>
    <p:sldId id="641" r:id="rId83"/>
    <p:sldId id="642" r:id="rId84"/>
    <p:sldId id="643" r:id="rId85"/>
    <p:sldId id="644" r:id="rId86"/>
    <p:sldId id="645" r:id="rId87"/>
    <p:sldId id="646" r:id="rId88"/>
    <p:sldId id="647" r:id="rId89"/>
    <p:sldId id="649" r:id="rId90"/>
    <p:sldId id="648" r:id="rId91"/>
    <p:sldId id="650" r:id="rId92"/>
    <p:sldId id="651" r:id="rId93"/>
    <p:sldId id="652" r:id="rId94"/>
    <p:sldId id="653" r:id="rId95"/>
    <p:sldId id="672" r:id="rId96"/>
    <p:sldId id="674" r:id="rId97"/>
    <p:sldId id="673" r:id="rId98"/>
    <p:sldId id="675" r:id="rId99"/>
    <p:sldId id="676" r:id="rId100"/>
    <p:sldId id="677" r:id="rId101"/>
    <p:sldId id="678" r:id="rId102"/>
    <p:sldId id="679" r:id="rId103"/>
    <p:sldId id="698" r:id="rId104"/>
    <p:sldId id="699" r:id="rId105"/>
    <p:sldId id="700" r:id="rId106"/>
    <p:sldId id="701" r:id="rId107"/>
    <p:sldId id="702" r:id="rId108"/>
    <p:sldId id="703" r:id="rId109"/>
    <p:sldId id="704" r:id="rId110"/>
    <p:sldId id="705" r:id="rId111"/>
    <p:sldId id="716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7" r:id="rId121"/>
    <p:sldId id="743" r:id="rId122"/>
    <p:sldId id="744" r:id="rId123"/>
    <p:sldId id="746" r:id="rId124"/>
    <p:sldId id="747" r:id="rId125"/>
    <p:sldId id="748" r:id="rId126"/>
    <p:sldId id="749" r:id="rId127"/>
    <p:sldId id="750" r:id="rId128"/>
    <p:sldId id="751" r:id="rId129"/>
    <p:sldId id="752" r:id="rId130"/>
    <p:sldId id="753" r:id="rId131"/>
    <p:sldId id="755" r:id="rId132"/>
    <p:sldId id="745" r:id="rId133"/>
    <p:sldId id="757" r:id="rId134"/>
    <p:sldId id="758" r:id="rId135"/>
    <p:sldId id="759" r:id="rId136"/>
    <p:sldId id="768" r:id="rId137"/>
    <p:sldId id="769" r:id="rId138"/>
    <p:sldId id="763" r:id="rId139"/>
    <p:sldId id="764" r:id="rId140"/>
    <p:sldId id="765" r:id="rId141"/>
    <p:sldId id="766" r:id="rId142"/>
    <p:sldId id="767" r:id="rId143"/>
    <p:sldId id="770" r:id="rId144"/>
    <p:sldId id="756" r:id="rId145"/>
    <p:sldId id="771" r:id="rId146"/>
    <p:sldId id="772" r:id="rId147"/>
    <p:sldId id="773" r:id="rId148"/>
    <p:sldId id="774" r:id="rId149"/>
    <p:sldId id="775" r:id="rId150"/>
    <p:sldId id="776" r:id="rId151"/>
    <p:sldId id="800" r:id="rId152"/>
    <p:sldId id="801" r:id="rId153"/>
    <p:sldId id="802" r:id="rId154"/>
    <p:sldId id="803" r:id="rId155"/>
    <p:sldId id="804" r:id="rId156"/>
    <p:sldId id="805" r:id="rId157"/>
    <p:sldId id="806" r:id="rId158"/>
    <p:sldId id="807" r:id="rId159"/>
    <p:sldId id="808" r:id="rId160"/>
    <p:sldId id="809" r:id="rId161"/>
    <p:sldId id="810" r:id="rId162"/>
    <p:sldId id="811" r:id="rId163"/>
    <p:sldId id="815" r:id="rId164"/>
    <p:sldId id="816" r:id="rId165"/>
    <p:sldId id="817" r:id="rId166"/>
    <p:sldId id="820" r:id="rId167"/>
    <p:sldId id="818" r:id="rId168"/>
    <p:sldId id="819" r:id="rId169"/>
    <p:sldId id="821" r:id="rId170"/>
    <p:sldId id="822" r:id="rId171"/>
    <p:sldId id="824" r:id="rId172"/>
    <p:sldId id="825" r:id="rId173"/>
    <p:sldId id="812" r:id="rId174"/>
    <p:sldId id="813" r:id="rId175"/>
    <p:sldId id="814" r:id="rId176"/>
    <p:sldId id="826" r:id="rId177"/>
    <p:sldId id="827" r:id="rId178"/>
    <p:sldId id="831" r:id="rId179"/>
    <p:sldId id="830" r:id="rId180"/>
    <p:sldId id="828" r:id="rId181"/>
    <p:sldId id="829" r:id="rId182"/>
    <p:sldId id="832" r:id="rId183"/>
    <p:sldId id="833" r:id="rId184"/>
    <p:sldId id="834" r:id="rId185"/>
    <p:sldId id="835" r:id="rId186"/>
    <p:sldId id="857" r:id="rId187"/>
    <p:sldId id="858" r:id="rId188"/>
    <p:sldId id="859" r:id="rId189"/>
    <p:sldId id="860" r:id="rId190"/>
    <p:sldId id="861" r:id="rId191"/>
    <p:sldId id="862" r:id="rId192"/>
    <p:sldId id="863" r:id="rId193"/>
    <p:sldId id="864" r:id="rId194"/>
    <p:sldId id="865" r:id="rId195"/>
    <p:sldId id="866" r:id="rId196"/>
    <p:sldId id="867" r:id="rId197"/>
    <p:sldId id="868" r:id="rId198"/>
    <p:sldId id="869" r:id="rId199"/>
    <p:sldId id="870" r:id="rId200"/>
    <p:sldId id="871" r:id="rId201"/>
    <p:sldId id="872" r:id="rId202"/>
    <p:sldId id="873" r:id="rId203"/>
    <p:sldId id="874" r:id="rId204"/>
    <p:sldId id="875" r:id="rId205"/>
    <p:sldId id="876" r:id="rId206"/>
    <p:sldId id="877" r:id="rId207"/>
    <p:sldId id="878" r:id="rId208"/>
    <p:sldId id="879" r:id="rId209"/>
    <p:sldId id="880" r:id="rId210"/>
    <p:sldId id="881" r:id="rId211"/>
    <p:sldId id="943" r:id="rId212"/>
    <p:sldId id="944" r:id="rId213"/>
    <p:sldId id="945" r:id="rId214"/>
    <p:sldId id="946" r:id="rId215"/>
    <p:sldId id="947" r:id="rId216"/>
    <p:sldId id="948" r:id="rId217"/>
    <p:sldId id="949" r:id="rId218"/>
    <p:sldId id="882" r:id="rId219"/>
    <p:sldId id="883" r:id="rId220"/>
    <p:sldId id="884" r:id="rId221"/>
    <p:sldId id="885" r:id="rId222"/>
    <p:sldId id="886" r:id="rId223"/>
    <p:sldId id="887" r:id="rId224"/>
    <p:sldId id="888" r:id="rId225"/>
    <p:sldId id="906" r:id="rId226"/>
    <p:sldId id="907" r:id="rId227"/>
    <p:sldId id="908" r:id="rId228"/>
    <p:sldId id="909" r:id="rId229"/>
    <p:sldId id="910" r:id="rId230"/>
    <p:sldId id="911" r:id="rId231"/>
    <p:sldId id="912" r:id="rId232"/>
    <p:sldId id="952" r:id="rId233"/>
    <p:sldId id="953" r:id="rId234"/>
    <p:sldId id="915" r:id="rId235"/>
    <p:sldId id="916" r:id="rId236"/>
    <p:sldId id="917" r:id="rId237"/>
    <p:sldId id="918" r:id="rId238"/>
    <p:sldId id="919" r:id="rId239"/>
    <p:sldId id="920" r:id="rId240"/>
    <p:sldId id="921" r:id="rId241"/>
    <p:sldId id="922" r:id="rId242"/>
    <p:sldId id="923" r:id="rId243"/>
    <p:sldId id="924" r:id="rId244"/>
    <p:sldId id="925" r:id="rId245"/>
    <p:sldId id="926" r:id="rId246"/>
    <p:sldId id="927" r:id="rId247"/>
    <p:sldId id="928" r:id="rId248"/>
    <p:sldId id="932" r:id="rId249"/>
    <p:sldId id="929" r:id="rId250"/>
    <p:sldId id="930" r:id="rId251"/>
    <p:sldId id="934" r:id="rId252"/>
    <p:sldId id="935" r:id="rId253"/>
    <p:sldId id="936" r:id="rId254"/>
    <p:sldId id="937" r:id="rId255"/>
    <p:sldId id="938" r:id="rId256"/>
    <p:sldId id="931" r:id="rId257"/>
    <p:sldId id="939" r:id="rId258"/>
    <p:sldId id="940" r:id="rId259"/>
    <p:sldId id="941" r:id="rId260"/>
    <p:sldId id="942" r:id="rId261"/>
    <p:sldId id="272" r:id="rId262"/>
  </p:sldIdLst>
  <p:sldSz cx="9144000" cy="6858000" type="screen4x3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orient="horz" pos="464">
          <p15:clr>
            <a:srgbClr val="A4A3A4"/>
          </p15:clr>
        </p15:guide>
        <p15:guide id="3" orient="horz" pos="3894">
          <p15:clr>
            <a:srgbClr val="A4A3A4"/>
          </p15:clr>
        </p15:guide>
        <p15:guide id="4" pos="2880">
          <p15:clr>
            <a:srgbClr val="A4A3A4"/>
          </p15:clr>
        </p15:guide>
        <p15:guide id="5" pos="2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0C0"/>
    <a:srgbClr val="844DAD"/>
    <a:srgbClr val="E86914"/>
    <a:srgbClr val="FF99CC"/>
    <a:srgbClr val="ED7D31"/>
    <a:srgbClr val="FCE9DD"/>
    <a:srgbClr val="F70000"/>
    <a:srgbClr val="549EB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303" autoAdjust="0"/>
  </p:normalViewPr>
  <p:slideViewPr>
    <p:cSldViewPr snapToGrid="0" snapToObjects="1">
      <p:cViewPr varScale="1">
        <p:scale>
          <a:sx n="106" d="100"/>
          <a:sy n="106" d="100"/>
        </p:scale>
        <p:origin x="1122" y="96"/>
      </p:cViewPr>
      <p:guideLst>
        <p:guide orient="horz" pos="2448"/>
        <p:guide orient="horz" pos="464"/>
        <p:guide orient="horz" pos="3894"/>
        <p:guide pos="2880"/>
        <p:guide pos="2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0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7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73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4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801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movq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操作数只能是</a:t>
            </a:r>
            <a:r>
              <a:rPr lang="en-US" altLang="zh-CN" baseline="0" dirty="0" smtClean="0"/>
              <a:t>32</a:t>
            </a:r>
            <a:r>
              <a:rPr lang="zh-CN" altLang="en-US" baseline="0" dirty="0" smtClean="0"/>
              <a:t>位的补码，然后符号位扩充到高</a:t>
            </a:r>
            <a:r>
              <a:rPr lang="en-US" altLang="zh-CN" baseline="0" dirty="0" smtClean="0"/>
              <a:t>32</a:t>
            </a:r>
            <a:r>
              <a:rPr lang="zh-CN" altLang="en-US" baseline="0" dirty="0" smtClean="0"/>
              <a:t>位， </a:t>
            </a:r>
            <a:r>
              <a:rPr lang="en-US" altLang="zh-CN" baseline="0" dirty="0" err="1" smtClean="0"/>
              <a:t>movslq</a:t>
            </a:r>
            <a:r>
              <a:rPr lang="en-US" altLang="zh-CN" baseline="0" dirty="0" smtClean="0"/>
              <a:t>   %</a:t>
            </a:r>
            <a:r>
              <a:rPr lang="en-US" altLang="zh-CN" baseline="0" dirty="0" err="1" smtClean="0"/>
              <a:t>esi</a:t>
            </a:r>
            <a:r>
              <a:rPr lang="en-US" altLang="zh-CN" baseline="0" dirty="0" smtClean="0"/>
              <a:t>, %</a:t>
            </a:r>
            <a:r>
              <a:rPr lang="en-US" altLang="zh-CN" baseline="0" dirty="0" err="1" smtClean="0"/>
              <a:t>rsi</a:t>
            </a:r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cltq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符号 </a:t>
            </a:r>
            <a:r>
              <a:rPr lang="en-US" altLang="zh-CN" baseline="0" dirty="0" smtClean="0"/>
              <a:t>%</a:t>
            </a:r>
            <a:r>
              <a:rPr lang="en-US" altLang="zh-CN" baseline="0" dirty="0" err="1" smtClean="0"/>
              <a:t>eax</a:t>
            </a:r>
            <a:r>
              <a:rPr lang="en-US" altLang="zh-CN" baseline="0" dirty="0" smtClean="0"/>
              <a:t> -&gt; %</a:t>
            </a:r>
            <a:r>
              <a:rPr lang="en-US" altLang="zh-CN" baseline="0" dirty="0" err="1" smtClean="0"/>
              <a:t>rax</a:t>
            </a:r>
            <a:r>
              <a:rPr lang="en-US" altLang="zh-CN" baseline="0" dirty="0" smtClean="0"/>
              <a:t>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69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2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64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4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34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73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21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 </a:t>
            </a:r>
            <a:r>
              <a:rPr lang="en-US" altLang="zh-CN" dirty="0" err="1" smtClean="0"/>
              <a:t>sil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dil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spl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bpl</a:t>
            </a:r>
            <a:r>
              <a:rPr lang="en-US" altLang="zh-CN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1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NOT:</a:t>
            </a:r>
            <a:r>
              <a:rPr lang="zh-CN" altLang="en-US" dirty="0" smtClean="0"/>
              <a:t>按位取反指令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7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Salq</a:t>
            </a:r>
            <a:r>
              <a:rPr lang="en-US" altLang="zh-CN" baseline="0" dirty="0" smtClean="0"/>
              <a:t> $4 %</a:t>
            </a:r>
            <a:r>
              <a:rPr lang="en-US" altLang="zh-CN" baseline="0" dirty="0" err="1" smtClean="0"/>
              <a:t>rax</a:t>
            </a:r>
            <a:r>
              <a:rPr lang="en-US" altLang="zh-CN" baseline="0" dirty="0" smtClean="0"/>
              <a:t>;  </a:t>
            </a:r>
            <a:r>
              <a:rPr lang="en-US" altLang="zh-CN" baseline="0" dirty="0" err="1" smtClean="0"/>
              <a:t>sarq</a:t>
            </a:r>
            <a:r>
              <a:rPr lang="en-US" altLang="zh-CN" baseline="0" dirty="0" smtClean="0"/>
              <a:t> %cl %</a:t>
            </a:r>
            <a:r>
              <a:rPr lang="en-US" altLang="zh-CN" baseline="0" dirty="0" err="1" smtClean="0"/>
              <a:t>rax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1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B7ADE-09CB-4B03-B47F-5531046C8C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2911736" y="1181451"/>
            <a:ext cx="3371328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3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21158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7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61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218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72959-4F3B-4C06-B980-320D7CB24F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36370" y="2593268"/>
            <a:ext cx="5982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3600" b="1" dirty="0" smtClean="0">
                <a:solidFill>
                  <a:srgbClr val="2B2E30"/>
                </a:solidFill>
                <a:sym typeface="+mn-ea"/>
              </a:rPr>
              <a:t>Chapter3.</a:t>
            </a:r>
            <a:r>
              <a:rPr lang="zh-CN" altLang="en-US" sz="3600" dirty="0" smtClean="0">
                <a:sym typeface="+mn-ea"/>
              </a:rPr>
              <a:t>程序的机器级表示</a:t>
            </a:r>
            <a:endParaRPr lang="en-US" altLang="zh-CN" sz="3600" b="1" dirty="0"/>
          </a:p>
        </p:txBody>
      </p:sp>
      <p:sp>
        <p:nvSpPr>
          <p:cNvPr id="138" name="TextBox 4"/>
          <p:cNvSpPr txBox="1"/>
          <p:nvPr/>
        </p:nvSpPr>
        <p:spPr>
          <a:xfrm>
            <a:off x="3016250" y="3314065"/>
            <a:ext cx="348742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</a:rPr>
              <a:t>计算机与软件学院       计算机系统</a:t>
            </a:r>
            <a:r>
              <a:rPr lang="en-US" altLang="zh-CN" sz="15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</a:rPr>
              <a:t>2</a:t>
            </a:r>
          </a:p>
        </p:txBody>
      </p:sp>
      <p:sp>
        <p:nvSpPr>
          <p:cNvPr id="139" name="TextBox 5"/>
          <p:cNvSpPr txBox="1"/>
          <p:nvPr/>
        </p:nvSpPr>
        <p:spPr>
          <a:xfrm>
            <a:off x="3649980" y="3698081"/>
            <a:ext cx="156686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500" dirty="0" smtClean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cs typeface="黑体" panose="02010609060101010101" charset="-122"/>
              </a:rPr>
              <a:t>    教师：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78921" y="154581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02822" y="203692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94260" y="203692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575775" y="1229458"/>
            <a:ext cx="3689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</a:rPr>
              <a:t>回顾具体的</a:t>
            </a:r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  <a:sym typeface="+mn-ea"/>
              </a:rPr>
              <a:t>冯.诺依曼结构</a:t>
            </a:r>
          </a:p>
          <a:p>
            <a:pPr algn="ctr"/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  <a:sym typeface="+mn-ea"/>
              </a:rPr>
              <a:t>计算机模型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319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40355" name="Text Box 3"/>
          <p:cNvSpPr txBox="1">
            <a:spLocks noChangeArrowheads="1"/>
          </p:cNvSpPr>
          <p:nvPr/>
        </p:nvSpPr>
        <p:spPr bwMode="auto">
          <a:xfrm>
            <a:off x="1574699" y="2989660"/>
            <a:ext cx="1113235" cy="368300"/>
          </a:xfrm>
          <a:prstGeom prst="rect">
            <a:avLst/>
          </a:prstGeom>
          <a:solidFill>
            <a:srgbClr val="0000FF">
              <a:alpha val="25999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zh-CN" altLang="en-US"/>
              <a:t>  控制器</a:t>
            </a:r>
          </a:p>
        </p:txBody>
      </p:sp>
      <p:grpSp>
        <p:nvGrpSpPr>
          <p:cNvPr id="740356" name="Group 4"/>
          <p:cNvGrpSpPr/>
          <p:nvPr/>
        </p:nvGrpSpPr>
        <p:grpSpPr bwMode="auto">
          <a:xfrm>
            <a:off x="1337765" y="2382441"/>
            <a:ext cx="3712369" cy="3443288"/>
            <a:chOff x="215" y="1338"/>
            <a:chExt cx="3118" cy="2892"/>
          </a:xfrm>
        </p:grpSpPr>
        <p:sp>
          <p:nvSpPr>
            <p:cNvPr id="740357" name="Rectangle 5"/>
            <p:cNvSpPr>
              <a:spLocks noChangeArrowheads="1"/>
            </p:cNvSpPr>
            <p:nvPr/>
          </p:nvSpPr>
          <p:spPr bwMode="auto">
            <a:xfrm>
              <a:off x="215" y="1650"/>
              <a:ext cx="3118" cy="2580"/>
            </a:xfrm>
            <a:prstGeom prst="rect">
              <a:avLst/>
            </a:prstGeom>
            <a:noFill/>
            <a:ln w="38100" cap="rnd" algn="ctr">
              <a:solidFill>
                <a:schemeClr val="tx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40358" name="Text Box 6"/>
            <p:cNvSpPr txBox="1">
              <a:spLocks noChangeArrowheads="1"/>
            </p:cNvSpPr>
            <p:nvPr/>
          </p:nvSpPr>
          <p:spPr bwMode="auto">
            <a:xfrm>
              <a:off x="385" y="1338"/>
              <a:ext cx="538" cy="30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/>
                <a:t>CPU</a:t>
              </a:r>
            </a:p>
          </p:txBody>
        </p:sp>
      </p:grpSp>
      <p:sp>
        <p:nvSpPr>
          <p:cNvPr id="740359" name="Text Box 7"/>
          <p:cNvSpPr txBox="1">
            <a:spLocks noChangeArrowheads="1"/>
          </p:cNvSpPr>
          <p:nvPr/>
        </p:nvSpPr>
        <p:spPr bwMode="auto">
          <a:xfrm>
            <a:off x="3092746" y="3057525"/>
            <a:ext cx="776288" cy="299085"/>
          </a:xfrm>
          <a:prstGeom prst="rect">
            <a:avLst/>
          </a:prstGeom>
          <a:solidFill>
            <a:srgbClr val="FF0000">
              <a:alpha val="17999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CN" sz="1350" b="1" dirty="0">
                <a:solidFill>
                  <a:srgbClr val="008000"/>
                </a:solidFill>
              </a:rPr>
              <a:t>    PC</a:t>
            </a:r>
          </a:p>
        </p:txBody>
      </p:sp>
      <p:grpSp>
        <p:nvGrpSpPr>
          <p:cNvPr id="740360" name="Group 8"/>
          <p:cNvGrpSpPr/>
          <p:nvPr/>
        </p:nvGrpSpPr>
        <p:grpSpPr bwMode="auto">
          <a:xfrm>
            <a:off x="7010379" y="3327797"/>
            <a:ext cx="844153" cy="645319"/>
            <a:chOff x="4893" y="2132"/>
            <a:chExt cx="709" cy="542"/>
          </a:xfrm>
        </p:grpSpPr>
        <p:sp>
          <p:nvSpPr>
            <p:cNvPr id="740361" name="Text Box 9"/>
            <p:cNvSpPr txBox="1">
              <a:spLocks noChangeArrowheads="1"/>
            </p:cNvSpPr>
            <p:nvPr/>
          </p:nvSpPr>
          <p:spPr bwMode="auto">
            <a:xfrm>
              <a:off x="5205" y="2132"/>
              <a:ext cx="397" cy="542"/>
            </a:xfrm>
            <a:prstGeom prst="rect">
              <a:avLst/>
            </a:prstGeom>
            <a:solidFill>
              <a:srgbClr val="0000FF">
                <a:alpha val="25999"/>
              </a:srgbClr>
            </a:soli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rIns="0">
              <a:spAutoFit/>
            </a:bodyPr>
            <a:lstStyle/>
            <a:p>
              <a:pPr marL="342900" indent="-342900"/>
              <a:r>
                <a:rPr lang="zh-CN" altLang="en-US">
                  <a:solidFill>
                    <a:srgbClr val="CC3300"/>
                  </a:solidFill>
                </a:rPr>
                <a:t>输入</a:t>
              </a:r>
            </a:p>
            <a:p>
              <a:pPr marL="342900" indent="-342900"/>
              <a:r>
                <a:rPr lang="zh-CN" altLang="en-US">
                  <a:solidFill>
                    <a:srgbClr val="CC3300"/>
                  </a:solidFill>
                </a:rPr>
                <a:t>设备</a:t>
              </a:r>
            </a:p>
          </p:txBody>
        </p:sp>
        <p:sp>
          <p:nvSpPr>
            <p:cNvPr id="740362" name="AutoShape 10"/>
            <p:cNvSpPr>
              <a:spLocks noChangeArrowheads="1"/>
            </p:cNvSpPr>
            <p:nvPr/>
          </p:nvSpPr>
          <p:spPr bwMode="auto">
            <a:xfrm>
              <a:off x="4893" y="2358"/>
              <a:ext cx="283" cy="141"/>
            </a:xfrm>
            <a:prstGeom prst="leftRightArrow">
              <a:avLst>
                <a:gd name="adj1" fmla="val 50000"/>
                <a:gd name="adj2" fmla="val 40142"/>
              </a:avLst>
            </a:prstGeom>
            <a:solidFill>
              <a:schemeClr val="bg1"/>
            </a:solidFill>
            <a:ln w="28575" algn="ctr">
              <a:solidFill>
                <a:srgbClr val="CC33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342900" indent="-342900" algn="ctr"/>
              <a:endParaRPr lang="zh-CN" altLang="en-US" sz="1350">
                <a:solidFill>
                  <a:srgbClr val="CC3300"/>
                </a:solidFill>
              </a:endParaRPr>
            </a:p>
          </p:txBody>
        </p:sp>
      </p:grpSp>
      <p:grpSp>
        <p:nvGrpSpPr>
          <p:cNvPr id="740363" name="Group 11"/>
          <p:cNvGrpSpPr/>
          <p:nvPr/>
        </p:nvGrpSpPr>
        <p:grpSpPr bwMode="auto">
          <a:xfrm>
            <a:off x="7041811" y="4388882"/>
            <a:ext cx="844153" cy="645319"/>
            <a:chOff x="4893" y="3010"/>
            <a:chExt cx="709" cy="542"/>
          </a:xfrm>
        </p:grpSpPr>
        <p:sp>
          <p:nvSpPr>
            <p:cNvPr id="740364" name="Text Box 12"/>
            <p:cNvSpPr txBox="1">
              <a:spLocks noChangeArrowheads="1"/>
            </p:cNvSpPr>
            <p:nvPr/>
          </p:nvSpPr>
          <p:spPr bwMode="auto">
            <a:xfrm>
              <a:off x="5205" y="3010"/>
              <a:ext cx="397" cy="542"/>
            </a:xfrm>
            <a:prstGeom prst="rect">
              <a:avLst/>
            </a:prstGeom>
            <a:solidFill>
              <a:srgbClr val="0000FF">
                <a:alpha val="25999"/>
              </a:srgbClr>
            </a:solidFill>
            <a:ln w="9525" algn="ctr">
              <a:solidFill>
                <a:schemeClr val="tx1"/>
              </a:solidFill>
              <a:miter lim="800000"/>
            </a:ln>
            <a:effectLst/>
          </p:spPr>
          <p:txBody>
            <a:bodyPr lIns="0" rIns="0">
              <a:spAutoFit/>
            </a:bodyPr>
            <a:lstStyle/>
            <a:p>
              <a:pPr marL="342900" indent="-342900"/>
              <a:r>
                <a:rPr lang="zh-CN" altLang="en-US">
                  <a:solidFill>
                    <a:srgbClr val="CC3300"/>
                  </a:solidFill>
                </a:rPr>
                <a:t>输出</a:t>
              </a:r>
              <a:endParaRPr lang="en-US" altLang="zh-CN">
                <a:solidFill>
                  <a:srgbClr val="CC3300"/>
                </a:solidFill>
              </a:endParaRPr>
            </a:p>
            <a:p>
              <a:pPr marL="342900" indent="-342900"/>
              <a:r>
                <a:rPr lang="zh-CN" altLang="en-US">
                  <a:solidFill>
                    <a:srgbClr val="CC3300"/>
                  </a:solidFill>
                </a:rPr>
                <a:t>设备</a:t>
              </a:r>
            </a:p>
          </p:txBody>
        </p:sp>
        <p:sp>
          <p:nvSpPr>
            <p:cNvPr id="740365" name="AutoShape 13"/>
            <p:cNvSpPr>
              <a:spLocks noChangeArrowheads="1"/>
            </p:cNvSpPr>
            <p:nvPr/>
          </p:nvSpPr>
          <p:spPr bwMode="auto">
            <a:xfrm>
              <a:off x="4893" y="3180"/>
              <a:ext cx="283" cy="141"/>
            </a:xfrm>
            <a:prstGeom prst="leftRightArrow">
              <a:avLst>
                <a:gd name="adj1" fmla="val 50000"/>
                <a:gd name="adj2" fmla="val 40142"/>
              </a:avLst>
            </a:prstGeom>
            <a:solidFill>
              <a:schemeClr val="bg1"/>
            </a:solidFill>
            <a:ln w="28575" algn="ctr">
              <a:solidFill>
                <a:srgbClr val="CC33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</p:grpSp>
      <p:sp>
        <p:nvSpPr>
          <p:cNvPr id="740366" name="Text Box 14"/>
          <p:cNvSpPr txBox="1">
            <a:spLocks noChangeArrowheads="1"/>
          </p:cNvSpPr>
          <p:nvPr/>
        </p:nvSpPr>
        <p:spPr bwMode="auto">
          <a:xfrm>
            <a:off x="4071440" y="3057525"/>
            <a:ext cx="809625" cy="299085"/>
          </a:xfrm>
          <a:prstGeom prst="rect">
            <a:avLst/>
          </a:prstGeom>
          <a:solidFill>
            <a:srgbClr val="FF0000">
              <a:alpha val="17999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CN" sz="1350" dirty="0">
                <a:solidFill>
                  <a:srgbClr val="008000"/>
                </a:solidFill>
              </a:rPr>
              <a:t>  </a:t>
            </a:r>
            <a:r>
              <a:rPr lang="en-US" altLang="zh-CN" sz="1350" b="1" dirty="0">
                <a:solidFill>
                  <a:srgbClr val="008000"/>
                </a:solidFill>
              </a:rPr>
              <a:t>MAR</a:t>
            </a:r>
          </a:p>
        </p:txBody>
      </p:sp>
      <p:sp>
        <p:nvSpPr>
          <p:cNvPr id="740367" name="Text Box 15"/>
          <p:cNvSpPr txBox="1">
            <a:spLocks noChangeArrowheads="1"/>
          </p:cNvSpPr>
          <p:nvPr/>
        </p:nvSpPr>
        <p:spPr bwMode="auto">
          <a:xfrm>
            <a:off x="4105968" y="5318522"/>
            <a:ext cx="809625" cy="299085"/>
          </a:xfrm>
          <a:prstGeom prst="rect">
            <a:avLst/>
          </a:prstGeom>
          <a:solidFill>
            <a:srgbClr val="FF0000">
              <a:alpha val="17999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CN" sz="1350" dirty="0">
                <a:solidFill>
                  <a:schemeClr val="accent2"/>
                </a:solidFill>
              </a:rPr>
              <a:t>  </a:t>
            </a:r>
            <a:r>
              <a:rPr lang="en-US" altLang="zh-CN" sz="1350" b="1" dirty="0">
                <a:solidFill>
                  <a:srgbClr val="FF0000"/>
                </a:solidFill>
              </a:rPr>
              <a:t>MDR</a:t>
            </a:r>
          </a:p>
        </p:txBody>
      </p:sp>
      <p:sp>
        <p:nvSpPr>
          <p:cNvPr id="740368" name="Line 16"/>
          <p:cNvSpPr>
            <a:spLocks noChangeShapeType="1"/>
          </p:cNvSpPr>
          <p:nvPr/>
        </p:nvSpPr>
        <p:spPr bwMode="auto">
          <a:xfrm>
            <a:off x="2687934" y="3192066"/>
            <a:ext cx="404813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sp>
        <p:nvSpPr>
          <p:cNvPr id="740369" name="Line 17"/>
          <p:cNvSpPr>
            <a:spLocks noChangeShapeType="1"/>
          </p:cNvSpPr>
          <p:nvPr/>
        </p:nvSpPr>
        <p:spPr bwMode="auto">
          <a:xfrm>
            <a:off x="3869034" y="3192066"/>
            <a:ext cx="203597" cy="0"/>
          </a:xfrm>
          <a:prstGeom prst="line">
            <a:avLst/>
          </a:prstGeom>
          <a:noFill/>
          <a:ln w="38100">
            <a:solidFill>
              <a:srgbClr val="007635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sp>
        <p:nvSpPr>
          <p:cNvPr id="740370" name="Line 18"/>
          <p:cNvSpPr>
            <a:spLocks noChangeShapeType="1"/>
          </p:cNvSpPr>
          <p:nvPr/>
        </p:nvSpPr>
        <p:spPr bwMode="auto">
          <a:xfrm>
            <a:off x="4376240" y="4947047"/>
            <a:ext cx="0" cy="3714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grpSp>
        <p:nvGrpSpPr>
          <p:cNvPr id="740371" name="Group 19"/>
          <p:cNvGrpSpPr/>
          <p:nvPr/>
        </p:nvGrpSpPr>
        <p:grpSpPr bwMode="auto">
          <a:xfrm>
            <a:off x="3160611" y="3631406"/>
            <a:ext cx="573881" cy="1113235"/>
            <a:chOff x="3135" y="2472"/>
            <a:chExt cx="454" cy="935"/>
          </a:xfrm>
        </p:grpSpPr>
        <p:grpSp>
          <p:nvGrpSpPr>
            <p:cNvPr id="740372" name="Group 20"/>
            <p:cNvGrpSpPr/>
            <p:nvPr/>
          </p:nvGrpSpPr>
          <p:grpSpPr bwMode="auto">
            <a:xfrm flipH="1">
              <a:off x="3135" y="2472"/>
              <a:ext cx="454" cy="935"/>
              <a:chOff x="3078" y="2330"/>
              <a:chExt cx="625" cy="1580"/>
            </a:xfrm>
          </p:grpSpPr>
          <p:sp>
            <p:nvSpPr>
              <p:cNvPr id="740373" name="Line 12"/>
              <p:cNvSpPr>
                <a:spLocks noChangeShapeType="1"/>
              </p:cNvSpPr>
              <p:nvPr/>
            </p:nvSpPr>
            <p:spPr bwMode="auto">
              <a:xfrm flipH="1">
                <a:off x="3078" y="2330"/>
                <a:ext cx="9" cy="69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74" name="Line 13"/>
              <p:cNvSpPr>
                <a:spLocks noChangeShapeType="1"/>
              </p:cNvSpPr>
              <p:nvPr/>
            </p:nvSpPr>
            <p:spPr bwMode="auto">
              <a:xfrm>
                <a:off x="3107" y="2330"/>
                <a:ext cx="592" cy="3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75" name="Line 14"/>
              <p:cNvSpPr>
                <a:spLocks noChangeShapeType="1"/>
              </p:cNvSpPr>
              <p:nvPr/>
            </p:nvSpPr>
            <p:spPr bwMode="auto">
              <a:xfrm>
                <a:off x="3087" y="3018"/>
                <a:ext cx="213" cy="11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76" name="Line 16"/>
              <p:cNvSpPr>
                <a:spLocks noChangeShapeType="1"/>
              </p:cNvSpPr>
              <p:nvPr/>
            </p:nvSpPr>
            <p:spPr bwMode="auto">
              <a:xfrm>
                <a:off x="3693" y="2644"/>
                <a:ext cx="10" cy="45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77" name="Line 18"/>
              <p:cNvSpPr>
                <a:spLocks noChangeShapeType="1"/>
              </p:cNvSpPr>
              <p:nvPr/>
            </p:nvSpPr>
            <p:spPr bwMode="auto">
              <a:xfrm flipV="1">
                <a:off x="3120" y="3256"/>
                <a:ext cx="0" cy="65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78" name="Line 19"/>
              <p:cNvSpPr>
                <a:spLocks noChangeShapeType="1"/>
              </p:cNvSpPr>
              <p:nvPr/>
            </p:nvSpPr>
            <p:spPr bwMode="auto">
              <a:xfrm flipV="1">
                <a:off x="3135" y="3549"/>
                <a:ext cx="564" cy="34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79" name="Line 20"/>
              <p:cNvSpPr>
                <a:spLocks noChangeShapeType="1"/>
              </p:cNvSpPr>
              <p:nvPr/>
            </p:nvSpPr>
            <p:spPr bwMode="auto">
              <a:xfrm flipV="1">
                <a:off x="3121" y="3125"/>
                <a:ext cx="171" cy="1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740380" name="Line 22"/>
              <p:cNvSpPr>
                <a:spLocks noChangeShapeType="1"/>
              </p:cNvSpPr>
              <p:nvPr/>
            </p:nvSpPr>
            <p:spPr bwMode="auto">
              <a:xfrm flipV="1">
                <a:off x="3702" y="3067"/>
                <a:ext cx="0" cy="4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</p:grpSp>
        <p:sp>
          <p:nvSpPr>
            <p:cNvPr id="740381" name="Rectangle 25"/>
            <p:cNvSpPr>
              <a:spLocks noChangeArrowheads="1"/>
            </p:cNvSpPr>
            <p:nvPr/>
          </p:nvSpPr>
          <p:spPr bwMode="auto">
            <a:xfrm rot="16200000" flipH="1">
              <a:off x="3033" y="2830"/>
              <a:ext cx="510" cy="249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67866" tIns="33337" rIns="67866" bIns="33337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ALU</a:t>
              </a:r>
            </a:p>
          </p:txBody>
        </p:sp>
      </p:grpSp>
      <p:grpSp>
        <p:nvGrpSpPr>
          <p:cNvPr id="740382" name="Group 30"/>
          <p:cNvGrpSpPr/>
          <p:nvPr/>
        </p:nvGrpSpPr>
        <p:grpSpPr bwMode="auto">
          <a:xfrm>
            <a:off x="3701155" y="3935016"/>
            <a:ext cx="303610" cy="607219"/>
            <a:chOff x="2030" y="2415"/>
            <a:chExt cx="341" cy="510"/>
          </a:xfrm>
        </p:grpSpPr>
        <p:sp>
          <p:nvSpPr>
            <p:cNvPr id="740383" name="Line 31"/>
            <p:cNvSpPr>
              <a:spLocks noChangeShapeType="1"/>
            </p:cNvSpPr>
            <p:nvPr/>
          </p:nvSpPr>
          <p:spPr bwMode="auto">
            <a:xfrm flipH="1">
              <a:off x="2031" y="2415"/>
              <a:ext cx="34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384" name="Line 32"/>
            <p:cNvSpPr>
              <a:spLocks noChangeShapeType="1"/>
            </p:cNvSpPr>
            <p:nvPr/>
          </p:nvSpPr>
          <p:spPr bwMode="auto">
            <a:xfrm flipH="1">
              <a:off x="2030" y="2925"/>
              <a:ext cx="34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740385" name="Text Box 33"/>
          <p:cNvSpPr txBox="1">
            <a:spLocks noChangeArrowheads="1"/>
          </p:cNvSpPr>
          <p:nvPr/>
        </p:nvSpPr>
        <p:spPr bwMode="auto">
          <a:xfrm>
            <a:off x="2417661" y="3563541"/>
            <a:ext cx="338138" cy="1245235"/>
          </a:xfrm>
          <a:prstGeom prst="rect">
            <a:avLst/>
          </a:prstGeom>
          <a:solidFill>
            <a:srgbClr val="FF0000">
              <a:alpha val="17999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zh-CN" altLang="en-US" sz="1500" dirty="0"/>
              <a:t>标</a:t>
            </a:r>
          </a:p>
          <a:p>
            <a:pPr marL="342900" indent="-342900"/>
            <a:r>
              <a:rPr lang="zh-CN" altLang="en-US" sz="1500" dirty="0"/>
              <a:t>志</a:t>
            </a:r>
          </a:p>
          <a:p>
            <a:pPr marL="342900" indent="-342900"/>
            <a:r>
              <a:rPr lang="zh-CN" altLang="en-US" sz="1500" dirty="0"/>
              <a:t>寄</a:t>
            </a:r>
          </a:p>
          <a:p>
            <a:pPr marL="342900" indent="-342900"/>
            <a:r>
              <a:rPr lang="zh-CN" altLang="en-US" sz="1500" dirty="0"/>
              <a:t>存</a:t>
            </a:r>
          </a:p>
          <a:p>
            <a:pPr marL="342900" indent="-342900"/>
            <a:r>
              <a:rPr lang="zh-CN" altLang="en-US" sz="1500" dirty="0"/>
              <a:t>器</a:t>
            </a:r>
            <a:endParaRPr lang="en-US" altLang="zh-CN" sz="1500" dirty="0"/>
          </a:p>
        </p:txBody>
      </p:sp>
      <p:sp>
        <p:nvSpPr>
          <p:cNvPr id="740386" name="Line 34"/>
          <p:cNvSpPr>
            <a:spLocks noChangeShapeType="1"/>
          </p:cNvSpPr>
          <p:nvPr/>
        </p:nvSpPr>
        <p:spPr bwMode="auto">
          <a:xfrm flipH="1">
            <a:off x="2755799" y="4002881"/>
            <a:ext cx="40481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grpSp>
        <p:nvGrpSpPr>
          <p:cNvPr id="740387" name="Group 35"/>
          <p:cNvGrpSpPr/>
          <p:nvPr/>
        </p:nvGrpSpPr>
        <p:grpSpPr bwMode="auto">
          <a:xfrm>
            <a:off x="2215255" y="3327797"/>
            <a:ext cx="170260" cy="641747"/>
            <a:chOff x="895" y="1905"/>
            <a:chExt cx="143" cy="539"/>
          </a:xfrm>
        </p:grpSpPr>
        <p:sp>
          <p:nvSpPr>
            <p:cNvPr id="740388" name="Line 36"/>
            <p:cNvSpPr>
              <a:spLocks noChangeShapeType="1"/>
            </p:cNvSpPr>
            <p:nvPr/>
          </p:nvSpPr>
          <p:spPr bwMode="auto">
            <a:xfrm flipH="1">
              <a:off x="896" y="2443"/>
              <a:ext cx="142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389" name="Line 37"/>
            <p:cNvSpPr>
              <a:spLocks noChangeShapeType="1"/>
            </p:cNvSpPr>
            <p:nvPr/>
          </p:nvSpPr>
          <p:spPr bwMode="auto">
            <a:xfrm flipV="1">
              <a:off x="895" y="1905"/>
              <a:ext cx="0" cy="539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740390" name="Line 38"/>
          <p:cNvSpPr>
            <a:spLocks noChangeShapeType="1"/>
          </p:cNvSpPr>
          <p:nvPr/>
        </p:nvSpPr>
        <p:spPr bwMode="auto">
          <a:xfrm flipV="1">
            <a:off x="4477443" y="3361135"/>
            <a:ext cx="0" cy="4048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grpSp>
        <p:nvGrpSpPr>
          <p:cNvPr id="740391" name="Group 39"/>
          <p:cNvGrpSpPr/>
          <p:nvPr/>
        </p:nvGrpSpPr>
        <p:grpSpPr bwMode="auto">
          <a:xfrm>
            <a:off x="2958205" y="4270772"/>
            <a:ext cx="1147763" cy="1115615"/>
            <a:chOff x="1576" y="2924"/>
            <a:chExt cx="964" cy="937"/>
          </a:xfrm>
        </p:grpSpPr>
        <p:sp>
          <p:nvSpPr>
            <p:cNvPr id="740392" name="Line 40"/>
            <p:cNvSpPr>
              <a:spLocks noChangeShapeType="1"/>
            </p:cNvSpPr>
            <p:nvPr/>
          </p:nvSpPr>
          <p:spPr bwMode="auto">
            <a:xfrm>
              <a:off x="1576" y="2924"/>
              <a:ext cx="0" cy="935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393" name="Line 41"/>
            <p:cNvSpPr>
              <a:spLocks noChangeShapeType="1"/>
            </p:cNvSpPr>
            <p:nvPr/>
          </p:nvSpPr>
          <p:spPr bwMode="auto">
            <a:xfrm>
              <a:off x="1576" y="3861"/>
              <a:ext cx="964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394" name="Line 42"/>
            <p:cNvSpPr>
              <a:spLocks noChangeShapeType="1"/>
            </p:cNvSpPr>
            <p:nvPr/>
          </p:nvSpPr>
          <p:spPr bwMode="auto">
            <a:xfrm flipH="1">
              <a:off x="1576" y="2924"/>
              <a:ext cx="171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740395" name="Group 43"/>
          <p:cNvGrpSpPr/>
          <p:nvPr/>
        </p:nvGrpSpPr>
        <p:grpSpPr bwMode="auto">
          <a:xfrm>
            <a:off x="3599952" y="4845844"/>
            <a:ext cx="370284" cy="539354"/>
            <a:chOff x="2115" y="3405"/>
            <a:chExt cx="311" cy="453"/>
          </a:xfrm>
        </p:grpSpPr>
        <p:sp>
          <p:nvSpPr>
            <p:cNvPr id="740396" name="Line 44"/>
            <p:cNvSpPr>
              <a:spLocks noChangeShapeType="1"/>
            </p:cNvSpPr>
            <p:nvPr/>
          </p:nvSpPr>
          <p:spPr bwMode="auto">
            <a:xfrm flipV="1">
              <a:off x="2115" y="3405"/>
              <a:ext cx="0" cy="453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397" name="Line 45"/>
            <p:cNvSpPr>
              <a:spLocks noChangeShapeType="1"/>
            </p:cNvSpPr>
            <p:nvPr/>
          </p:nvSpPr>
          <p:spPr bwMode="auto">
            <a:xfrm>
              <a:off x="2115" y="3407"/>
              <a:ext cx="311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740398" name="Group 46"/>
          <p:cNvGrpSpPr/>
          <p:nvPr/>
        </p:nvGrpSpPr>
        <p:grpSpPr bwMode="auto">
          <a:xfrm>
            <a:off x="1944984" y="3358754"/>
            <a:ext cx="3544490" cy="1724025"/>
            <a:chOff x="725" y="2158"/>
            <a:chExt cx="2977" cy="1448"/>
          </a:xfrm>
        </p:grpSpPr>
        <p:sp>
          <p:nvSpPr>
            <p:cNvPr id="740399" name="Line 47"/>
            <p:cNvSpPr>
              <a:spLocks noChangeShapeType="1"/>
            </p:cNvSpPr>
            <p:nvPr/>
          </p:nvSpPr>
          <p:spPr bwMode="auto">
            <a:xfrm flipV="1">
              <a:off x="725" y="3606"/>
              <a:ext cx="297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400" name="Line 48"/>
            <p:cNvSpPr>
              <a:spLocks noChangeShapeType="1"/>
            </p:cNvSpPr>
            <p:nvPr/>
          </p:nvSpPr>
          <p:spPr bwMode="auto">
            <a:xfrm>
              <a:off x="754" y="2158"/>
              <a:ext cx="0" cy="138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0401" name="Line 49"/>
            <p:cNvSpPr>
              <a:spLocks noChangeShapeType="1"/>
            </p:cNvSpPr>
            <p:nvPr/>
          </p:nvSpPr>
          <p:spPr bwMode="auto">
            <a:xfrm flipV="1">
              <a:off x="1916" y="3209"/>
              <a:ext cx="0" cy="36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740402" name="Text Box 50"/>
          <p:cNvSpPr txBox="1">
            <a:spLocks noChangeArrowheads="1"/>
          </p:cNvSpPr>
          <p:nvPr/>
        </p:nvSpPr>
        <p:spPr bwMode="auto">
          <a:xfrm>
            <a:off x="1574699" y="5353050"/>
            <a:ext cx="776288" cy="299085"/>
          </a:xfrm>
          <a:prstGeom prst="rect">
            <a:avLst/>
          </a:prstGeom>
          <a:solidFill>
            <a:srgbClr val="FF0000">
              <a:alpha val="17999"/>
            </a:srgbClr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CN" sz="1350" b="1" dirty="0">
                <a:solidFill>
                  <a:srgbClr val="FF3300"/>
                </a:solidFill>
              </a:rPr>
              <a:t>    </a:t>
            </a:r>
            <a:r>
              <a:rPr lang="en-US" altLang="zh-CN" sz="1350" b="1" dirty="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740403" name="Line 51"/>
          <p:cNvSpPr>
            <a:spLocks noChangeShapeType="1"/>
          </p:cNvSpPr>
          <p:nvPr/>
        </p:nvSpPr>
        <p:spPr bwMode="auto">
          <a:xfrm flipH="1">
            <a:off x="2350986" y="5520929"/>
            <a:ext cx="1756172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sp>
        <p:nvSpPr>
          <p:cNvPr id="740404" name="Line 52"/>
          <p:cNvSpPr>
            <a:spLocks noChangeShapeType="1"/>
          </p:cNvSpPr>
          <p:nvPr/>
        </p:nvSpPr>
        <p:spPr bwMode="auto">
          <a:xfrm flipV="1">
            <a:off x="1709240" y="3327797"/>
            <a:ext cx="0" cy="202525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grpSp>
        <p:nvGrpSpPr>
          <p:cNvPr id="740405" name="Group 53"/>
          <p:cNvGrpSpPr/>
          <p:nvPr/>
        </p:nvGrpSpPr>
        <p:grpSpPr bwMode="auto">
          <a:xfrm>
            <a:off x="5051324" y="2753916"/>
            <a:ext cx="946547" cy="2902744"/>
            <a:chOff x="3333" y="1650"/>
            <a:chExt cx="795" cy="2438"/>
          </a:xfrm>
        </p:grpSpPr>
        <p:sp>
          <p:nvSpPr>
            <p:cNvPr id="740406" name="Text Box 54"/>
            <p:cNvSpPr txBox="1">
              <a:spLocks noChangeArrowheads="1"/>
            </p:cNvSpPr>
            <p:nvPr/>
          </p:nvSpPr>
          <p:spPr bwMode="auto">
            <a:xfrm>
              <a:off x="3447" y="1650"/>
              <a:ext cx="539" cy="27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zh-CN" altLang="en-US" sz="1500">
                  <a:solidFill>
                    <a:srgbClr val="008000"/>
                  </a:solidFill>
                </a:rPr>
                <a:t>地址</a:t>
              </a:r>
            </a:p>
          </p:txBody>
        </p:sp>
        <p:sp>
          <p:nvSpPr>
            <p:cNvPr id="740407" name="AutoShape 55"/>
            <p:cNvSpPr>
              <a:spLocks noChangeArrowheads="1"/>
            </p:cNvSpPr>
            <p:nvPr/>
          </p:nvSpPr>
          <p:spPr bwMode="auto">
            <a:xfrm>
              <a:off x="3362" y="2756"/>
              <a:ext cx="765" cy="284"/>
            </a:xfrm>
            <a:prstGeom prst="leftRightArrow">
              <a:avLst>
                <a:gd name="adj1" fmla="val 50000"/>
                <a:gd name="adj2" fmla="val 53873"/>
              </a:avLst>
            </a:prstGeom>
            <a:solidFill>
              <a:schemeClr val="bg1"/>
            </a:solidFill>
            <a:ln w="28575" algn="ctr">
              <a:solidFill>
                <a:srgbClr val="FF33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40408" name="Text Box 56"/>
            <p:cNvSpPr txBox="1">
              <a:spLocks noChangeArrowheads="1"/>
            </p:cNvSpPr>
            <p:nvPr/>
          </p:nvSpPr>
          <p:spPr bwMode="auto">
            <a:xfrm>
              <a:off x="3532" y="3634"/>
              <a:ext cx="482" cy="27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zh-CN" altLang="en-US" sz="1500">
                  <a:solidFill>
                    <a:srgbClr val="3333CC"/>
                  </a:solidFill>
                </a:rPr>
                <a:t>数据</a:t>
              </a:r>
            </a:p>
          </p:txBody>
        </p:sp>
        <p:sp>
          <p:nvSpPr>
            <p:cNvPr id="740409" name="AutoShape 57"/>
            <p:cNvSpPr>
              <a:spLocks noChangeArrowheads="1"/>
            </p:cNvSpPr>
            <p:nvPr/>
          </p:nvSpPr>
          <p:spPr bwMode="auto">
            <a:xfrm>
              <a:off x="3334" y="3804"/>
              <a:ext cx="794" cy="284"/>
            </a:xfrm>
            <a:prstGeom prst="leftRightArrow">
              <a:avLst>
                <a:gd name="adj1" fmla="val 50000"/>
                <a:gd name="adj2" fmla="val 55915"/>
              </a:avLst>
            </a:prstGeom>
            <a:solidFill>
              <a:schemeClr val="bg1"/>
            </a:solidFill>
            <a:ln w="28575" algn="ctr">
              <a:solidFill>
                <a:srgbClr val="3333CC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40410" name="Text Box 58"/>
            <p:cNvSpPr txBox="1">
              <a:spLocks noChangeArrowheads="1"/>
            </p:cNvSpPr>
            <p:nvPr/>
          </p:nvSpPr>
          <p:spPr bwMode="auto">
            <a:xfrm>
              <a:off x="3504" y="2534"/>
              <a:ext cx="539" cy="27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zh-CN" altLang="en-US" sz="1500">
                  <a:solidFill>
                    <a:srgbClr val="FF3300"/>
                  </a:solidFill>
                </a:rPr>
                <a:t>控制</a:t>
              </a:r>
            </a:p>
          </p:txBody>
        </p:sp>
        <p:sp>
          <p:nvSpPr>
            <p:cNvPr id="740411" name="AutoShape 59"/>
            <p:cNvSpPr>
              <a:spLocks noChangeArrowheads="1"/>
            </p:cNvSpPr>
            <p:nvPr/>
          </p:nvSpPr>
          <p:spPr bwMode="auto">
            <a:xfrm>
              <a:off x="3333" y="1843"/>
              <a:ext cx="794" cy="341"/>
            </a:xfrm>
            <a:prstGeom prst="rightArrow">
              <a:avLst>
                <a:gd name="adj1" fmla="val 50000"/>
                <a:gd name="adj2" fmla="val 58211"/>
              </a:avLst>
            </a:prstGeom>
            <a:solidFill>
              <a:schemeClr val="bg1"/>
            </a:solidFill>
            <a:ln w="28575" algn="ctr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40412" name="Line 60"/>
            <p:cNvSpPr>
              <a:spLocks noChangeShapeType="1"/>
            </p:cNvSpPr>
            <p:nvPr/>
          </p:nvSpPr>
          <p:spPr bwMode="auto">
            <a:xfrm flipV="1">
              <a:off x="3731" y="2982"/>
              <a:ext cx="0" cy="6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740413" name="Group 61"/>
          <p:cNvGrpSpPr/>
          <p:nvPr/>
        </p:nvGrpSpPr>
        <p:grpSpPr bwMode="auto">
          <a:xfrm>
            <a:off x="3699965" y="3390900"/>
            <a:ext cx="1316831" cy="1619250"/>
            <a:chOff x="2199" y="2185"/>
            <a:chExt cx="1106" cy="1360"/>
          </a:xfrm>
        </p:grpSpPr>
        <p:sp>
          <p:nvSpPr>
            <p:cNvPr id="740414" name="Text Box 62"/>
            <p:cNvSpPr txBox="1">
              <a:spLocks noChangeArrowheads="1"/>
            </p:cNvSpPr>
            <p:nvPr/>
          </p:nvSpPr>
          <p:spPr bwMode="auto">
            <a:xfrm>
              <a:off x="2199" y="2185"/>
              <a:ext cx="737" cy="30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</a:rPr>
                <a:t>GPRs</a:t>
              </a:r>
            </a:p>
          </p:txBody>
        </p:sp>
        <p:grpSp>
          <p:nvGrpSpPr>
            <p:cNvPr id="740415" name="Group 63"/>
            <p:cNvGrpSpPr/>
            <p:nvPr/>
          </p:nvGrpSpPr>
          <p:grpSpPr bwMode="auto">
            <a:xfrm>
              <a:off x="2452" y="2500"/>
              <a:ext cx="853" cy="1045"/>
              <a:chOff x="2398" y="2273"/>
              <a:chExt cx="853" cy="1045"/>
            </a:xfrm>
          </p:grpSpPr>
          <p:grpSp>
            <p:nvGrpSpPr>
              <p:cNvPr id="740416" name="Group 64"/>
              <p:cNvGrpSpPr/>
              <p:nvPr/>
            </p:nvGrpSpPr>
            <p:grpSpPr bwMode="auto">
              <a:xfrm>
                <a:off x="2398" y="2273"/>
                <a:ext cx="652" cy="992"/>
                <a:chOff x="2228" y="1678"/>
                <a:chExt cx="737" cy="992"/>
              </a:xfrm>
            </p:grpSpPr>
            <p:sp>
              <p:nvSpPr>
                <p:cNvPr id="740417" name="Rectangle 65"/>
                <p:cNvSpPr>
                  <a:spLocks noChangeArrowheads="1"/>
                </p:cNvSpPr>
                <p:nvPr/>
              </p:nvSpPr>
              <p:spPr bwMode="auto">
                <a:xfrm>
                  <a:off x="2228" y="1678"/>
                  <a:ext cx="737" cy="992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40418" name="Line 66"/>
                <p:cNvSpPr>
                  <a:spLocks noChangeShapeType="1"/>
                </p:cNvSpPr>
                <p:nvPr/>
              </p:nvSpPr>
              <p:spPr bwMode="auto">
                <a:xfrm>
                  <a:off x="2228" y="1933"/>
                  <a:ext cx="7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19" name="Line 67"/>
                <p:cNvSpPr>
                  <a:spLocks noChangeShapeType="1"/>
                </p:cNvSpPr>
                <p:nvPr/>
              </p:nvSpPr>
              <p:spPr bwMode="auto">
                <a:xfrm>
                  <a:off x="2228" y="2188"/>
                  <a:ext cx="7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20" name="Line 68"/>
                <p:cNvSpPr>
                  <a:spLocks noChangeShapeType="1"/>
                </p:cNvSpPr>
                <p:nvPr/>
              </p:nvSpPr>
              <p:spPr bwMode="auto">
                <a:xfrm>
                  <a:off x="2228" y="2415"/>
                  <a:ext cx="7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40421" name="Text Box 69"/>
              <p:cNvSpPr txBox="1">
                <a:spLocks noChangeArrowheads="1"/>
              </p:cNvSpPr>
              <p:nvPr/>
            </p:nvSpPr>
            <p:spPr bwMode="auto">
              <a:xfrm>
                <a:off x="3051" y="2282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/>
                  <a:t>0</a:t>
                </a:r>
              </a:p>
            </p:txBody>
          </p:sp>
          <p:sp>
            <p:nvSpPr>
              <p:cNvPr id="740422" name="Text Box 70"/>
              <p:cNvSpPr txBox="1">
                <a:spLocks noChangeArrowheads="1"/>
              </p:cNvSpPr>
              <p:nvPr/>
            </p:nvSpPr>
            <p:spPr bwMode="auto">
              <a:xfrm>
                <a:off x="3052" y="2525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/>
                  <a:t>1</a:t>
                </a:r>
              </a:p>
            </p:txBody>
          </p:sp>
          <p:sp>
            <p:nvSpPr>
              <p:cNvPr id="740423" name="Text Box 71"/>
              <p:cNvSpPr txBox="1">
                <a:spLocks noChangeArrowheads="1"/>
              </p:cNvSpPr>
              <p:nvPr/>
            </p:nvSpPr>
            <p:spPr bwMode="auto">
              <a:xfrm>
                <a:off x="3052" y="2784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/>
                  <a:t>2</a:t>
                </a:r>
              </a:p>
            </p:txBody>
          </p:sp>
          <p:sp>
            <p:nvSpPr>
              <p:cNvPr id="740424" name="Text Box 72"/>
              <p:cNvSpPr txBox="1">
                <a:spLocks noChangeArrowheads="1"/>
              </p:cNvSpPr>
              <p:nvPr/>
            </p:nvSpPr>
            <p:spPr bwMode="auto">
              <a:xfrm>
                <a:off x="3051" y="3067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/>
                  <a:t>3</a:t>
                </a:r>
              </a:p>
            </p:txBody>
          </p:sp>
        </p:grpSp>
        <p:sp>
          <p:nvSpPr>
            <p:cNvPr id="740425" name="Rectangle 73"/>
            <p:cNvSpPr>
              <a:spLocks noChangeArrowheads="1"/>
            </p:cNvSpPr>
            <p:nvPr/>
          </p:nvSpPr>
          <p:spPr bwMode="auto">
            <a:xfrm>
              <a:off x="2455" y="2500"/>
              <a:ext cx="652" cy="992"/>
            </a:xfrm>
            <a:prstGeom prst="rect">
              <a:avLst/>
            </a:prstGeom>
            <a:solidFill>
              <a:srgbClr val="008000">
                <a:alpha val="17000"/>
              </a:srgbClr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</p:grpSp>
      <p:grpSp>
        <p:nvGrpSpPr>
          <p:cNvPr id="740426" name="Group 74"/>
          <p:cNvGrpSpPr/>
          <p:nvPr/>
        </p:nvGrpSpPr>
        <p:grpSpPr bwMode="auto">
          <a:xfrm>
            <a:off x="5995490" y="2652713"/>
            <a:ext cx="1047750" cy="3061097"/>
            <a:chOff x="4127" y="1565"/>
            <a:chExt cx="880" cy="2571"/>
          </a:xfrm>
        </p:grpSpPr>
        <p:grpSp>
          <p:nvGrpSpPr>
            <p:cNvPr id="740427" name="Group 75"/>
            <p:cNvGrpSpPr/>
            <p:nvPr/>
          </p:nvGrpSpPr>
          <p:grpSpPr bwMode="auto">
            <a:xfrm>
              <a:off x="4127" y="1565"/>
              <a:ext cx="880" cy="2571"/>
              <a:chOff x="4156" y="1565"/>
              <a:chExt cx="908" cy="2571"/>
            </a:xfrm>
          </p:grpSpPr>
          <p:sp>
            <p:nvSpPr>
              <p:cNvPr id="740428" name="Text Box 76"/>
              <p:cNvSpPr txBox="1">
                <a:spLocks noChangeArrowheads="1"/>
              </p:cNvSpPr>
              <p:nvPr/>
            </p:nvSpPr>
            <p:spPr bwMode="auto">
              <a:xfrm>
                <a:off x="4156" y="1565"/>
                <a:ext cx="737" cy="542"/>
              </a:xfrm>
              <a:prstGeom prst="rect">
                <a:avLst/>
              </a:prstGeom>
              <a:solidFill>
                <a:srgbClr val="0000FF">
                  <a:alpha val="25999"/>
                </a:srgbClr>
              </a:solidFill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zh-CN" altLang="en-US"/>
                  <a:t>存储器</a:t>
                </a:r>
              </a:p>
            </p:txBody>
          </p:sp>
          <p:grpSp>
            <p:nvGrpSpPr>
              <p:cNvPr id="740429" name="Group 77"/>
              <p:cNvGrpSpPr/>
              <p:nvPr/>
            </p:nvGrpSpPr>
            <p:grpSpPr bwMode="auto">
              <a:xfrm>
                <a:off x="4156" y="1877"/>
                <a:ext cx="737" cy="2211"/>
                <a:chOff x="3447" y="1423"/>
                <a:chExt cx="879" cy="2211"/>
              </a:xfrm>
            </p:grpSpPr>
            <p:sp>
              <p:nvSpPr>
                <p:cNvPr id="740430" name="Rectangle 78"/>
                <p:cNvSpPr>
                  <a:spLocks noChangeArrowheads="1"/>
                </p:cNvSpPr>
                <p:nvPr/>
              </p:nvSpPr>
              <p:spPr bwMode="auto">
                <a:xfrm>
                  <a:off x="3447" y="1423"/>
                  <a:ext cx="879" cy="2211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40431" name="Line 79"/>
                <p:cNvSpPr>
                  <a:spLocks noChangeShapeType="1"/>
                </p:cNvSpPr>
                <p:nvPr/>
              </p:nvSpPr>
              <p:spPr bwMode="auto">
                <a:xfrm>
                  <a:off x="3447" y="1678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32" name="Line 80"/>
                <p:cNvSpPr>
                  <a:spLocks noChangeShapeType="1"/>
                </p:cNvSpPr>
                <p:nvPr/>
              </p:nvSpPr>
              <p:spPr bwMode="auto">
                <a:xfrm>
                  <a:off x="3447" y="1962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33" name="Line 81"/>
                <p:cNvSpPr>
                  <a:spLocks noChangeShapeType="1"/>
                </p:cNvSpPr>
                <p:nvPr/>
              </p:nvSpPr>
              <p:spPr bwMode="auto">
                <a:xfrm>
                  <a:off x="3447" y="2245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34" name="Line 82"/>
                <p:cNvSpPr>
                  <a:spLocks noChangeShapeType="1"/>
                </p:cNvSpPr>
                <p:nvPr/>
              </p:nvSpPr>
              <p:spPr bwMode="auto">
                <a:xfrm>
                  <a:off x="3447" y="2529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35" name="Line 83"/>
                <p:cNvSpPr>
                  <a:spLocks noChangeShapeType="1"/>
                </p:cNvSpPr>
                <p:nvPr/>
              </p:nvSpPr>
              <p:spPr bwMode="auto">
                <a:xfrm>
                  <a:off x="3447" y="2812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36" name="Line 84"/>
                <p:cNvSpPr>
                  <a:spLocks noChangeShapeType="1"/>
                </p:cNvSpPr>
                <p:nvPr/>
              </p:nvSpPr>
              <p:spPr bwMode="auto">
                <a:xfrm>
                  <a:off x="3447" y="3096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40437" name="Line 85"/>
                <p:cNvSpPr>
                  <a:spLocks noChangeShapeType="1"/>
                </p:cNvSpPr>
                <p:nvPr/>
              </p:nvSpPr>
              <p:spPr bwMode="auto">
                <a:xfrm>
                  <a:off x="3447" y="3379"/>
                  <a:ext cx="87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40438" name="Text Box 86"/>
              <p:cNvSpPr txBox="1">
                <a:spLocks noChangeArrowheads="1"/>
              </p:cNvSpPr>
              <p:nvPr/>
            </p:nvSpPr>
            <p:spPr bwMode="auto">
              <a:xfrm>
                <a:off x="4864" y="1941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0</a:t>
                </a:r>
              </a:p>
            </p:txBody>
          </p:sp>
          <p:sp>
            <p:nvSpPr>
              <p:cNvPr id="740439" name="Text Box 87"/>
              <p:cNvSpPr txBox="1">
                <a:spLocks noChangeArrowheads="1"/>
              </p:cNvSpPr>
              <p:nvPr/>
            </p:nvSpPr>
            <p:spPr bwMode="auto">
              <a:xfrm>
                <a:off x="4865" y="2160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1</a:t>
                </a:r>
              </a:p>
            </p:txBody>
          </p:sp>
          <p:sp>
            <p:nvSpPr>
              <p:cNvPr id="740440" name="Text Box 88"/>
              <p:cNvSpPr txBox="1">
                <a:spLocks noChangeArrowheads="1"/>
              </p:cNvSpPr>
              <p:nvPr/>
            </p:nvSpPr>
            <p:spPr bwMode="auto">
              <a:xfrm>
                <a:off x="4865" y="2472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2</a:t>
                </a:r>
              </a:p>
            </p:txBody>
          </p:sp>
          <p:sp>
            <p:nvSpPr>
              <p:cNvPr id="740441" name="Text Box 89"/>
              <p:cNvSpPr txBox="1">
                <a:spLocks noChangeArrowheads="1"/>
              </p:cNvSpPr>
              <p:nvPr/>
            </p:nvSpPr>
            <p:spPr bwMode="auto">
              <a:xfrm>
                <a:off x="4864" y="2755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3</a:t>
                </a:r>
              </a:p>
            </p:txBody>
          </p:sp>
          <p:sp>
            <p:nvSpPr>
              <p:cNvPr id="740442" name="Text Box 90"/>
              <p:cNvSpPr txBox="1">
                <a:spLocks noChangeArrowheads="1"/>
              </p:cNvSpPr>
              <p:nvPr/>
            </p:nvSpPr>
            <p:spPr bwMode="auto">
              <a:xfrm>
                <a:off x="4865" y="2982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4</a:t>
                </a:r>
              </a:p>
            </p:txBody>
          </p:sp>
          <p:sp>
            <p:nvSpPr>
              <p:cNvPr id="740443" name="Text Box 91"/>
              <p:cNvSpPr txBox="1">
                <a:spLocks noChangeArrowheads="1"/>
              </p:cNvSpPr>
              <p:nvPr/>
            </p:nvSpPr>
            <p:spPr bwMode="auto">
              <a:xfrm>
                <a:off x="4865" y="3322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5</a:t>
                </a:r>
              </a:p>
            </p:txBody>
          </p:sp>
          <p:sp>
            <p:nvSpPr>
              <p:cNvPr id="740444" name="Text Box 92"/>
              <p:cNvSpPr txBox="1">
                <a:spLocks noChangeArrowheads="1"/>
              </p:cNvSpPr>
              <p:nvPr/>
            </p:nvSpPr>
            <p:spPr bwMode="auto">
              <a:xfrm>
                <a:off x="4864" y="3578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6</a:t>
                </a:r>
              </a:p>
            </p:txBody>
          </p:sp>
          <p:sp>
            <p:nvSpPr>
              <p:cNvPr id="740445" name="Text Box 93"/>
              <p:cNvSpPr txBox="1">
                <a:spLocks noChangeArrowheads="1"/>
              </p:cNvSpPr>
              <p:nvPr/>
            </p:nvSpPr>
            <p:spPr bwMode="auto">
              <a:xfrm>
                <a:off x="4864" y="3885"/>
                <a:ext cx="199" cy="25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r>
                  <a:rPr lang="en-US" altLang="zh-CN" sz="1350">
                    <a:solidFill>
                      <a:srgbClr val="008000"/>
                    </a:solidFill>
                  </a:rPr>
                  <a:t>7</a:t>
                </a:r>
              </a:p>
            </p:txBody>
          </p:sp>
        </p:grpSp>
        <p:sp>
          <p:nvSpPr>
            <p:cNvPr id="740446" name="Rectangle 94"/>
            <p:cNvSpPr>
              <a:spLocks noChangeArrowheads="1"/>
            </p:cNvSpPr>
            <p:nvPr/>
          </p:nvSpPr>
          <p:spPr bwMode="auto">
            <a:xfrm>
              <a:off x="4127" y="1877"/>
              <a:ext cx="708" cy="2211"/>
            </a:xfrm>
            <a:prstGeom prst="rect">
              <a:avLst/>
            </a:prstGeom>
            <a:solidFill>
              <a:srgbClr val="008000">
                <a:alpha val="17000"/>
              </a:srgbClr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</p:grpSp>
      <p:sp>
        <p:nvSpPr>
          <p:cNvPr id="106" name="矩形 105"/>
          <p:cNvSpPr/>
          <p:nvPr/>
        </p:nvSpPr>
        <p:spPr>
          <a:xfrm>
            <a:off x="940271" y="6033076"/>
            <a:ext cx="6996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Arial" charset="0"/>
                <a:ea typeface="宋体" pitchFamily="2" charset="-122"/>
              </a:rPr>
              <a:t>Memory Address Register (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MRA</a:t>
            </a:r>
            <a:r>
              <a:rPr lang="en-US" b="0" dirty="0" smtClean="0">
                <a:latin typeface="Arial" charset="0"/>
                <a:ea typeface="宋体" pitchFamily="2" charset="-122"/>
              </a:rPr>
              <a:t>), Memory Data Register (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MDR</a:t>
            </a:r>
            <a:r>
              <a:rPr lang="en-US" b="0" dirty="0" smtClean="0">
                <a:latin typeface="Arial" charset="0"/>
                <a:ea typeface="宋体" pitchFamily="2" charset="-122"/>
              </a:rPr>
              <a:t>), </a:t>
            </a:r>
          </a:p>
          <a:p>
            <a:r>
              <a:rPr lang="en-US" b="0" dirty="0" smtClean="0">
                <a:latin typeface="Arial" charset="0"/>
                <a:ea typeface="宋体" pitchFamily="2" charset="-122"/>
              </a:rPr>
              <a:t>General-Purpose </a:t>
            </a:r>
            <a:r>
              <a:rPr lang="en-US" dirty="0">
                <a:latin typeface="Arial" charset="0"/>
                <a:ea typeface="宋体" pitchFamily="2" charset="-122"/>
              </a:rPr>
              <a:t>Registers</a:t>
            </a:r>
            <a:r>
              <a:rPr lang="en-US" b="0" dirty="0" smtClean="0">
                <a:solidFill>
                  <a:schemeClr val="tx2"/>
                </a:solidFill>
                <a:latin typeface="Arial" charset="0"/>
                <a:ea typeface="宋体" pitchFamily="2" charset="-122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GPRs</a:t>
            </a:r>
            <a:r>
              <a:rPr lang="en-US" b="0" dirty="0" smtClean="0">
                <a:latin typeface="Arial" charset="0"/>
                <a:ea typeface="宋体" pitchFamily="2" charset="-122"/>
              </a:rPr>
              <a:t>), Instruction Register (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IR</a:t>
            </a:r>
            <a:r>
              <a:rPr lang="en-US" b="0" dirty="0" smtClean="0">
                <a:latin typeface="Arial" charset="0"/>
                <a:ea typeface="宋体" pitchFamily="2" charset="-122"/>
              </a:rPr>
              <a:t>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2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 dirty="0"/>
              <a:t>Code Blocks </a:t>
            </a:r>
            <a:r>
              <a:rPr lang="en-US" dirty="0" smtClean="0"/>
              <a:t>(x == 2, x == 3)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2" name="椭圆 1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" name="Rectangle 6"/>
          <p:cNvSpPr/>
          <p:nvPr/>
        </p:nvSpPr>
        <p:spPr bwMode="auto">
          <a:xfrm>
            <a:off x="139700" y="1524000"/>
            <a:ext cx="36703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 = 1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 . .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switch(x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	. . .	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2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3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 . .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</a:t>
            </a:r>
          </a:p>
        </p:txBody>
      </p:sp>
      <p:sp>
        <p:nvSpPr>
          <p:cNvPr id="27652" name="Rectangle 4"/>
          <p:cNvSpPr/>
          <p:nvPr/>
        </p:nvSpPr>
        <p:spPr bwMode="auto">
          <a:xfrm>
            <a:off x="3962400" y="1295400"/>
            <a:ext cx="5041900" cy="3048000"/>
          </a:xfrm>
          <a:prstGeom prst="rect">
            <a:avLst/>
          </a:prstGeom>
          <a:solidFill>
            <a:srgbClr val="F1C7C7"/>
          </a:solidFill>
          <a:ln w="127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.L5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                 # Case 2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movq    </a:t>
            </a: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%rsi, %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 smtClean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%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rdx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rcx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#keep z       </a:t>
            </a:r>
            <a:endParaRPr lang="cs-CZ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cqto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idivq   </a:t>
            </a: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</a:t>
            </a:r>
            <a:r>
              <a:rPr lang="en-US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      #  y/z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jmp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</a:t>
            </a: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L6        # 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merge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.L9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                 # Case 3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cs-CZ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movl</a:t>
            </a:r>
            <a:r>
              <a:rPr lang="cs-CZ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%</a:t>
            </a:r>
            <a:r>
              <a:rPr lang="cs-CZ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r>
              <a:rPr lang="cs-CZ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1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                 #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merge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cs-CZ" sz="1800" b="1" dirty="0" err="1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rcx</a:t>
            </a:r>
            <a:r>
              <a:rPr lang="cs-CZ" sz="1800" b="1" dirty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#  </a:t>
            </a:r>
            <a:r>
              <a:rPr lang="cs-CZ" sz="1800" b="1" dirty="0" err="1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</a:t>
            </a: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+= z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rgbClr val="0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ret</a:t>
            </a:r>
            <a:endParaRPr lang="cs-CZ" sz="1800" b="1" dirty="0">
              <a:solidFill>
                <a:srgbClr val="00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54206"/>
              </p:ext>
            </p:extLst>
          </p:nvPr>
        </p:nvGraphicFramePr>
        <p:xfrm>
          <a:off x="4048594" y="4481775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rgbClr val="FF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solidFill>
                            <a:srgbClr val="FF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rdx</a:t>
                      </a:r>
                      <a:endParaRPr lang="en-US" b="1" i="0" dirty="0">
                        <a:solidFill>
                          <a:srgbClr val="FF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z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b="1" i="0" dirty="0">
                          <a:latin typeface="Courier New" panose="02070309020205020404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2107096" y="1749287"/>
            <a:ext cx="2276061" cy="16498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 dirty="0"/>
              <a:t>Code Blocks </a:t>
            </a:r>
            <a:r>
              <a:rPr lang="en-US" dirty="0" smtClean="0"/>
              <a:t>(</a:t>
            </a:r>
            <a:r>
              <a:rPr lang="en-US" dirty="0" smtClean="0">
                <a:sym typeface="+mn-ea"/>
              </a:rPr>
              <a:t>x == 5, x == 6, default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2" name="椭圆 1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6030"/>
              </p:ext>
            </p:extLst>
          </p:nvPr>
        </p:nvGraphicFramePr>
        <p:xfrm>
          <a:off x="4267200" y="4004697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z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b="1" i="0" dirty="0">
                          <a:latin typeface="Courier New" panose="02070309020205020404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7653" name="Rectangle 5"/>
          <p:cNvSpPr/>
          <p:nvPr/>
        </p:nvSpPr>
        <p:spPr bwMode="auto">
          <a:xfrm>
            <a:off x="228600" y="1295400"/>
            <a:ext cx="3898900" cy="2819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switch(x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.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 .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5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 // .L7</a:t>
            </a:r>
          </a:p>
          <a:p>
            <a:pPr algn="l"/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6: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// .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L7</a:t>
            </a:r>
            <a:endParaRPr lang="en-US" sz="2400" b="1" dirty="0" smtClean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-= z;</a:t>
            </a:r>
            <a:endParaRPr lang="en-US" sz="2400" b="1" dirty="0" smtClean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default: // .L8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2;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" name="Rectangle 4"/>
          <p:cNvSpPr/>
          <p:nvPr/>
        </p:nvSpPr>
        <p:spPr bwMode="auto">
          <a:xfrm>
            <a:off x="4267200" y="1295400"/>
            <a:ext cx="4737100" cy="21336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.L7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         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# Case 5,6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$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1,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ax   #  w = 1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subq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%rdx, %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#  w -= z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.L8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         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# Default: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$2,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ax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 2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0" y="385445"/>
            <a:ext cx="2380615" cy="7016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2" name="椭圆 1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9938" name="Rectangle 2"/>
          <p:cNvSpPr/>
          <p:nvPr/>
        </p:nvSpPr>
        <p:spPr bwMode="auto">
          <a:xfrm>
            <a:off x="7897813" y="-26988"/>
            <a:ext cx="1320800" cy="25241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/>
        </p:nvSpPr>
        <p:spPr>
          <a:xfrm>
            <a:off x="457200" y="1524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zh-CN" altLang="en-US" dirty="0">
                <a:solidFill>
                  <a:schemeClr val="bg1"/>
                </a:solidFill>
              </a:rPr>
              <a:t>总结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/>
        </p:nvSpPr>
        <p:spPr>
          <a:xfrm>
            <a:off x="381000" y="1219200"/>
            <a:ext cx="8382000" cy="54356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/>
              <a:t>C </a:t>
            </a:r>
            <a:r>
              <a:rPr lang="zh-CN" altLang="en-US" dirty="0"/>
              <a:t>控制</a:t>
            </a:r>
          </a:p>
          <a:p>
            <a:pPr marL="546100" lvl="1">
              <a:buClr>
                <a:srgbClr val="0D0D0D"/>
              </a:buClr>
            </a:pPr>
            <a:r>
              <a:rPr lang="en-US" dirty="0"/>
              <a:t>if-then-else</a:t>
            </a:r>
          </a:p>
          <a:p>
            <a:pPr marL="546100" lvl="1" algn="l">
              <a:buClr>
                <a:srgbClr val="0D0D0D"/>
              </a:buClr>
            </a:pPr>
            <a:r>
              <a:rPr lang="en-US" dirty="0"/>
              <a:t>do-while</a:t>
            </a:r>
          </a:p>
          <a:p>
            <a:pPr marL="546100" lvl="1">
              <a:buClr>
                <a:srgbClr val="0D0D0D"/>
              </a:buClr>
            </a:pPr>
            <a:r>
              <a:rPr lang="en-US" dirty="0"/>
              <a:t>while, for</a:t>
            </a:r>
          </a:p>
          <a:p>
            <a:pPr marL="546100" lvl="1">
              <a:buClr>
                <a:srgbClr val="0D0D0D"/>
              </a:buClr>
            </a:pPr>
            <a:r>
              <a:rPr lang="en-US" dirty="0" smtClean="0"/>
              <a:t>switch</a:t>
            </a:r>
            <a:endParaRPr lang="en-US" dirty="0"/>
          </a:p>
          <a:p>
            <a:pPr>
              <a:buClr>
                <a:srgbClr val="0D0D0D"/>
              </a:buClr>
            </a:pPr>
            <a:r>
              <a:rPr lang="zh-CN" altLang="en-US" dirty="0"/>
              <a:t>汇编程序控制</a:t>
            </a:r>
          </a:p>
          <a:p>
            <a:pPr marL="546100"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条件跳转</a:t>
            </a:r>
          </a:p>
          <a:p>
            <a:pPr marL="546100" lvl="1">
              <a:buClr>
                <a:srgbClr val="181717"/>
              </a:buClr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条件传送</a:t>
            </a:r>
          </a:p>
          <a:p>
            <a:pPr marL="546100"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间接跳转</a:t>
            </a:r>
            <a:r>
              <a:rPr lang="en-US" dirty="0" smtClean="0"/>
              <a:t> (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通过跳转表</a:t>
            </a:r>
            <a:r>
              <a:rPr lang="en-US" dirty="0" smtClean="0"/>
              <a:t>)</a:t>
            </a:r>
            <a:endParaRPr lang="en-US" dirty="0"/>
          </a:p>
          <a:p>
            <a:pPr marL="546100" lvl="1">
              <a:buClr>
                <a:srgbClr val="0D0D0D"/>
              </a:buClr>
            </a:pPr>
            <a:r>
              <a:rPr lang="en-US" dirty="0"/>
              <a:t>编译器生成代码序列来实现更复杂的控制。</a:t>
            </a:r>
          </a:p>
          <a:p>
            <a:pPr>
              <a:buClr>
                <a:srgbClr val="0D0D0D"/>
              </a:buClr>
            </a:pPr>
            <a:r>
              <a:rPr lang="en-US" dirty="0"/>
              <a:t>标准技术</a:t>
            </a:r>
          </a:p>
          <a:p>
            <a:pPr marL="546100" lvl="1">
              <a:buClr>
                <a:srgbClr val="0D0D0D"/>
              </a:buClr>
            </a:pPr>
            <a:r>
              <a:rPr lang="en-US" dirty="0"/>
              <a:t>L</a:t>
            </a:r>
            <a:r>
              <a:rPr lang="en-US" dirty="0" smtClean="0"/>
              <a:t>oops </a:t>
            </a:r>
            <a:r>
              <a:rPr lang="zh-CN" altLang="en-US" dirty="0" smtClean="0">
                <a:ea typeface="宋体" panose="02010600030101010101" pitchFamily="2" charset="-122"/>
              </a:rPr>
              <a:t>转换成</a:t>
            </a:r>
            <a:r>
              <a:rPr lang="en-US" dirty="0"/>
              <a:t> do-while </a:t>
            </a:r>
            <a:r>
              <a:rPr lang="zh-CN" altLang="en-US" dirty="0">
                <a:ea typeface="宋体" panose="02010600030101010101" pitchFamily="2" charset="-122"/>
              </a:rPr>
              <a:t>或者</a:t>
            </a:r>
            <a:r>
              <a:rPr lang="en-US" dirty="0" smtClean="0"/>
              <a:t> jump-to-middle </a:t>
            </a:r>
            <a:r>
              <a:rPr lang="zh-CN" altLang="en-US" dirty="0" smtClean="0">
                <a:ea typeface="宋体" panose="02010600030101010101" pitchFamily="2" charset="-122"/>
              </a:rPr>
              <a:t>形式</a:t>
            </a:r>
          </a:p>
          <a:p>
            <a:pPr marL="546100" lvl="1">
              <a:buClr>
                <a:srgbClr val="0D0D0D"/>
              </a:buClr>
            </a:pPr>
            <a:r>
              <a:rPr lang="en-US" dirty="0"/>
              <a:t>大型开关语句使用跳转表</a:t>
            </a:r>
          </a:p>
          <a:p>
            <a:pPr marL="546100" lvl="1">
              <a:buClr>
                <a:srgbClr val="0D0D0D"/>
              </a:buClr>
            </a:pPr>
            <a:r>
              <a:rPr lang="en-US" dirty="0"/>
              <a:t>稀疏的switch语句可以使用决策树</a:t>
            </a:r>
            <a:r>
              <a:rPr lang="en-US" dirty="0" smtClean="0"/>
              <a:t> (if-</a:t>
            </a:r>
            <a:r>
              <a:rPr lang="en-US" dirty="0" err="1" smtClean="0"/>
              <a:t>elseif</a:t>
            </a:r>
            <a:r>
              <a:rPr lang="en-US" dirty="0" smtClean="0"/>
              <a:t>-</a:t>
            </a:r>
            <a:r>
              <a:rPr lang="en-US" dirty="0" err="1" smtClean="0"/>
              <a:t>elseif</a:t>
            </a:r>
            <a:r>
              <a:rPr lang="en-US" dirty="0" smtClean="0"/>
              <a:t>-else)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0560" y="3295368"/>
            <a:ext cx="2701610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300" b="1" dirty="0">
                <a:latin typeface="+mj-lt"/>
                <a:ea typeface="微软雅黑" panose="020B0503020204020204" charset="-122"/>
              </a:rPr>
              <a:t>PART 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155" y="2670175"/>
            <a:ext cx="901763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500" dirty="0" smtClean="0">
                <a:latin typeface="+mn-ea"/>
                <a:cs typeface="+mn-ea"/>
                <a:sym typeface="+mn-ea"/>
              </a:rPr>
              <a:t>第三讲： C语言程序的机器级表示</a:t>
            </a:r>
            <a:endParaRPr lang="zh-CN" altLang="en-US" sz="45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40665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381000" y="1219200"/>
            <a:ext cx="5815965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 smtClean="0"/>
              <a:t>传递控制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进入过程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返回时，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中调用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 smtClean="0"/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向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 smtClean="0"/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必须能够向</a:t>
            </a:r>
            <a:r>
              <a:rPr lang="en-US" altLang="zh-CN" dirty="0" smtClean="0"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返回一个值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为局部变量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分配</a:t>
            </a:r>
            <a:r>
              <a:rPr lang="zh-CN" altLang="en-US" dirty="0" smtClean="0">
                <a:ea typeface="宋体" panose="02010600030101010101" pitchFamily="2" charset="-122"/>
              </a:rPr>
              <a:t>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释放</a:t>
            </a:r>
            <a:r>
              <a:rPr lang="zh-CN" altLang="en-US" dirty="0">
                <a:ea typeface="宋体" panose="02010600030101010101" pitchFamily="2" charset="-122"/>
              </a:rPr>
              <a:t>存储空间</a:t>
            </a:r>
          </a:p>
          <a:p>
            <a:pPr>
              <a:buClr>
                <a:srgbClr val="0D0D0D"/>
              </a:buClr>
            </a:pPr>
            <a:r>
              <a:rPr lang="en-US" dirty="0"/>
              <a:t>所有用机器指令实现的机制</a:t>
            </a:r>
          </a:p>
          <a:p>
            <a:pPr>
              <a:buClr>
                <a:srgbClr val="0D0D0D"/>
              </a:buClr>
            </a:pPr>
            <a:r>
              <a:rPr lang="en-US" dirty="0" smtClean="0"/>
              <a:t>x86-64执行一个程序使用这些机制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6343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…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6197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];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111281" y="2156790"/>
            <a:ext cx="4647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40665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381000" y="1219200"/>
            <a:ext cx="5815965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 smtClean="0"/>
              <a:t>传递控制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进入过程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solidFill>
                  <a:srgbClr val="0070C0"/>
                </a:solidFill>
                <a:ea typeface="宋体" panose="02010600030101010101" pitchFamily="2" charset="-122"/>
              </a:rPr>
              <a:t>返回时，</a:t>
            </a:r>
            <a:r>
              <a:rPr lang="en-US" altLang="zh-CN" dirty="0" smtClean="0">
                <a:solidFill>
                  <a:srgbClr val="0070C0"/>
                </a:solidFill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solidFill>
                  <a:srgbClr val="0070C0"/>
                </a:solidFill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solidFill>
                  <a:srgbClr val="0070C0"/>
                </a:solidFill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solidFill>
                  <a:srgbClr val="0070C0"/>
                </a:solidFill>
                <a:ea typeface="宋体" panose="02010600030101010101" pitchFamily="2" charset="-122"/>
              </a:rPr>
              <a:t>中调用</a:t>
            </a:r>
            <a:r>
              <a:rPr lang="en-US" altLang="zh-CN" dirty="0" smtClean="0">
                <a:solidFill>
                  <a:srgbClr val="0070C0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solidFill>
                  <a:srgbClr val="0070C0"/>
                </a:solidFill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 smtClean="0"/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向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 smtClean="0"/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必须能够向</a:t>
            </a:r>
            <a:r>
              <a:rPr lang="en-US" altLang="zh-CN" dirty="0" smtClean="0"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返回一个值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为局部变量分配空间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返回前释放存储空间</a:t>
            </a:r>
          </a:p>
          <a:p>
            <a:pPr>
              <a:buClr>
                <a:srgbClr val="0D0D0D"/>
              </a:buClr>
            </a:pPr>
            <a:r>
              <a:rPr lang="en-US" dirty="0"/>
              <a:t>所有用机器指令实现的机制</a:t>
            </a:r>
          </a:p>
          <a:p>
            <a:pPr>
              <a:buClr>
                <a:srgbClr val="0D0D0D"/>
              </a:buClr>
            </a:pPr>
            <a:r>
              <a:rPr lang="en-US" dirty="0" smtClean="0"/>
              <a:t>x86-64执行一个程序使用这些机制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6343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…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6197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];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1" name="Arc 10"/>
          <p:cNvSpPr/>
          <p:nvPr/>
        </p:nvSpPr>
        <p:spPr bwMode="auto">
          <a:xfrm rot="10800000">
            <a:off x="5740399" y="2159000"/>
            <a:ext cx="1371600" cy="3314700"/>
          </a:xfrm>
          <a:prstGeom prst="arc">
            <a:avLst>
              <a:gd name="adj1" fmla="val 16200000"/>
              <a:gd name="adj2" fmla="val 5567493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reeform 1"/>
          <p:cNvSpPr/>
          <p:nvPr/>
        </p:nvSpPr>
        <p:spPr bwMode="auto">
          <a:xfrm>
            <a:off x="6450360" y="1983368"/>
            <a:ext cx="2086671" cy="2085278"/>
          </a:xfrm>
          <a:custGeom>
            <a:avLst/>
            <a:gdLst>
              <a:gd name="connsiteX0" fmla="*/ 1616926 w 2665494"/>
              <a:gd name="connsiteY0" fmla="*/ 0 h 2230244"/>
              <a:gd name="connsiteX1" fmla="*/ 2631687 w 2665494"/>
              <a:gd name="connsiteY1" fmla="*/ 1248937 h 2230244"/>
              <a:gd name="connsiteX2" fmla="*/ 512956 w 2665494"/>
              <a:gd name="connsiteY2" fmla="*/ 1873405 h 2230244"/>
              <a:gd name="connsiteX3" fmla="*/ 0 w 2665494"/>
              <a:gd name="connsiteY3" fmla="*/ 2230244 h 2230244"/>
              <a:gd name="connsiteX0-1" fmla="*/ 1616926 w 2445343"/>
              <a:gd name="connsiteY0-2" fmla="*/ 0 h 2230244"/>
              <a:gd name="connsiteX1-3" fmla="*/ 2397512 w 2445343"/>
              <a:gd name="connsiteY1-4" fmla="*/ 970156 h 2230244"/>
              <a:gd name="connsiteX2-5" fmla="*/ 512956 w 2445343"/>
              <a:gd name="connsiteY2-6" fmla="*/ 1873405 h 2230244"/>
              <a:gd name="connsiteX3-7" fmla="*/ 0 w 2445343"/>
              <a:gd name="connsiteY3-8" fmla="*/ 2230244 h 2230244"/>
              <a:gd name="connsiteX0-9" fmla="*/ 1616926 w 2415785"/>
              <a:gd name="connsiteY0-10" fmla="*/ 0 h 2230244"/>
              <a:gd name="connsiteX1-11" fmla="*/ 2397512 w 2415785"/>
              <a:gd name="connsiteY1-12" fmla="*/ 970156 h 2230244"/>
              <a:gd name="connsiteX2-13" fmla="*/ 512956 w 2415785"/>
              <a:gd name="connsiteY2-14" fmla="*/ 1873405 h 2230244"/>
              <a:gd name="connsiteX3-15" fmla="*/ 0 w 2415785"/>
              <a:gd name="connsiteY3-16" fmla="*/ 2230244 h 2230244"/>
              <a:gd name="connsiteX0-17" fmla="*/ 1616926 w 2410056"/>
              <a:gd name="connsiteY0-18" fmla="*/ 0 h 2230244"/>
              <a:gd name="connsiteX1-19" fmla="*/ 2397512 w 2410056"/>
              <a:gd name="connsiteY1-20" fmla="*/ 970156 h 2230244"/>
              <a:gd name="connsiteX2-21" fmla="*/ 1170878 w 2410056"/>
              <a:gd name="connsiteY2-22" fmla="*/ 970156 h 2230244"/>
              <a:gd name="connsiteX3-23" fmla="*/ 0 w 2410056"/>
              <a:gd name="connsiteY3-24" fmla="*/ 2230244 h 2230244"/>
              <a:gd name="connsiteX0-25" fmla="*/ 1293541 w 2086671"/>
              <a:gd name="connsiteY0-26" fmla="*/ 0 h 2085278"/>
              <a:gd name="connsiteX1-27" fmla="*/ 2074127 w 2086671"/>
              <a:gd name="connsiteY1-28" fmla="*/ 970156 h 2085278"/>
              <a:gd name="connsiteX2-29" fmla="*/ 847493 w 2086671"/>
              <a:gd name="connsiteY2-30" fmla="*/ 970156 h 2085278"/>
              <a:gd name="connsiteX3-31" fmla="*/ 0 w 2086671"/>
              <a:gd name="connsiteY3-32" fmla="*/ 2085278 h 20852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086671" h="2085278">
                <a:moveTo>
                  <a:pt x="1293541" y="0"/>
                </a:moveTo>
                <a:cubicBezTo>
                  <a:pt x="1892919" y="468351"/>
                  <a:pt x="2148468" y="808463"/>
                  <a:pt x="2074127" y="970156"/>
                </a:cubicBezTo>
                <a:cubicBezTo>
                  <a:pt x="1999786" y="1131849"/>
                  <a:pt x="1193181" y="784302"/>
                  <a:pt x="847493" y="970156"/>
                </a:cubicBezTo>
                <a:cubicBezTo>
                  <a:pt x="501805" y="1156010"/>
                  <a:pt x="0" y="2085278"/>
                  <a:pt x="0" y="2085278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40665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381000" y="1219200"/>
            <a:ext cx="5815965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 smtClean="0"/>
              <a:t>传递控制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进入过程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返回时，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中调用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solidFill>
                  <a:srgbClr val="549EBE"/>
                </a:solidFill>
              </a:rPr>
              <a:t>P</a:t>
            </a:r>
            <a:r>
              <a:rPr lang="zh-CN" altLang="en-US" dirty="0" smtClean="0">
                <a:solidFill>
                  <a:srgbClr val="549EBE"/>
                </a:solidFill>
                <a:ea typeface="宋体" panose="02010600030101010101" pitchFamily="2" charset="-122"/>
              </a:rPr>
              <a:t>向</a:t>
            </a:r>
            <a:r>
              <a:rPr lang="en-US" altLang="zh-CN" dirty="0" smtClean="0">
                <a:solidFill>
                  <a:srgbClr val="549EBE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solidFill>
                  <a:srgbClr val="549EBE"/>
                </a:solidFill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solidFill>
                  <a:srgbClr val="F70000"/>
                </a:solidFill>
              </a:rPr>
              <a:t>Q</a:t>
            </a:r>
            <a:r>
              <a:rPr lang="zh-CN" altLang="en-US" dirty="0" smtClean="0">
                <a:solidFill>
                  <a:srgbClr val="F70000"/>
                </a:solidFill>
                <a:ea typeface="宋体" panose="02010600030101010101" pitchFamily="2" charset="-122"/>
              </a:rPr>
              <a:t>必须能够向</a:t>
            </a:r>
            <a:r>
              <a:rPr lang="en-US" altLang="zh-CN" dirty="0" smtClean="0">
                <a:solidFill>
                  <a:srgbClr val="F70000"/>
                </a:solidFill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solidFill>
                  <a:srgbClr val="F70000"/>
                </a:solidFill>
                <a:ea typeface="宋体" panose="02010600030101010101" pitchFamily="2" charset="-122"/>
              </a:rPr>
              <a:t>返回一个值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为局部变量分配空间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返回前释放存储空间</a:t>
            </a:r>
          </a:p>
          <a:p>
            <a:pPr>
              <a:buClr>
                <a:srgbClr val="0D0D0D"/>
              </a:buClr>
            </a:pPr>
            <a:r>
              <a:rPr lang="en-US" dirty="0"/>
              <a:t>所有用机器指令实现的机制</a:t>
            </a:r>
          </a:p>
          <a:p>
            <a:pPr>
              <a:buClr>
                <a:srgbClr val="0D0D0D"/>
              </a:buClr>
            </a:pPr>
            <a:r>
              <a:rPr lang="en-US" dirty="0" smtClean="0"/>
              <a:t>x86-64执行一个程序使用这些机制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6343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…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6197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];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6722110" y="1988820"/>
            <a:ext cx="914400" cy="3200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7636510" y="1988820"/>
            <a:ext cx="0" cy="16979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/>
          <p:nvPr/>
        </p:nvSpPr>
        <p:spPr bwMode="auto">
          <a:xfrm>
            <a:off x="6197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];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568065"/>
            <a:ext cx="3932555" cy="1248410"/>
          </a:xfrm>
          <a:prstGeom prst="rect">
            <a:avLst/>
          </a:prstGeom>
          <a:solidFill>
            <a:schemeClr val="accent2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40665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381000" y="1219200"/>
            <a:ext cx="5815965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 smtClean="0"/>
              <a:t>传递控制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进入过程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返回时，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设置为</a:t>
            </a:r>
            <a:r>
              <a:rPr lang="en-US" altLang="zh-CN" dirty="0" smtClean="0"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中调用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 smtClean="0"/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向</a:t>
            </a: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 smtClean="0"/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必须能够向</a:t>
            </a:r>
            <a:r>
              <a:rPr lang="en-US" altLang="zh-CN" dirty="0" smtClean="0">
                <a:ea typeface="宋体" panose="02010600030101010101" pitchFamily="2" charset="-122"/>
              </a:rPr>
              <a:t>P</a:t>
            </a:r>
            <a:r>
              <a:rPr lang="zh-CN" altLang="en-US" dirty="0" smtClean="0">
                <a:ea typeface="宋体" panose="02010600030101010101" pitchFamily="2" charset="-122"/>
              </a:rPr>
              <a:t>返回一个值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 smtClean="0">
                <a:ea typeface="宋体" panose="02010600030101010101" pitchFamily="2" charset="-122"/>
              </a:rPr>
              <a:t>Q</a:t>
            </a:r>
            <a:r>
              <a:rPr lang="zh-CN" altLang="en-US" dirty="0" smtClean="0">
                <a:ea typeface="宋体" panose="02010600030101010101" pitchFamily="2" charset="-122"/>
              </a:rPr>
              <a:t>为局部变量分配空间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返回前释放存储空间</a:t>
            </a:r>
          </a:p>
          <a:p>
            <a:pPr>
              <a:buClr>
                <a:srgbClr val="0D0D0D"/>
              </a:buClr>
            </a:pPr>
            <a:r>
              <a:rPr lang="en-US" dirty="0"/>
              <a:t>所有用机器指令实现的机制</a:t>
            </a:r>
          </a:p>
          <a:p>
            <a:pPr>
              <a:buClr>
                <a:srgbClr val="0D0D0D"/>
              </a:buClr>
            </a:pPr>
            <a:r>
              <a:rPr lang="en-US" dirty="0" smtClean="0"/>
              <a:t>x86-64执行一个程序使用这些机制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6343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…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025265" y="4382135"/>
            <a:ext cx="2318385" cy="1974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05" y="779780"/>
            <a:ext cx="4020820" cy="58381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箭头 4"/>
          <p:cNvSpPr/>
          <p:nvPr/>
        </p:nvSpPr>
        <p:spPr>
          <a:xfrm>
            <a:off x="0" y="266065"/>
            <a:ext cx="2540635" cy="1132205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栈运行时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3040" y="1539240"/>
            <a:ext cx="422465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/>
              <a:t>C</a:t>
            </a:r>
            <a:r>
              <a:rPr lang="zh-CN" altLang="en-US" sz="2000" dirty="0"/>
              <a:t>语言过程调用机制的一个关键特性在于使用了栈数据结构提供的</a:t>
            </a:r>
            <a:r>
              <a:rPr lang="zh-CN" altLang="en-US" sz="2000" dirty="0">
                <a:solidFill>
                  <a:srgbClr val="FF0000"/>
                </a:solidFill>
              </a:rPr>
              <a:t>后进先出</a:t>
            </a:r>
            <a:r>
              <a:rPr lang="zh-CN" altLang="en-US" sz="2000" dirty="0"/>
              <a:t>的内存管理原则。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在过程</a:t>
            </a:r>
            <a:r>
              <a:rPr lang="en-US" altLang="zh-CN" sz="2000" dirty="0"/>
              <a:t>P</a:t>
            </a:r>
            <a:r>
              <a:rPr lang="zh-CN" altLang="en-US" sz="2000" dirty="0">
                <a:solidFill>
                  <a:srgbClr val="FF0000"/>
                </a:solidFill>
              </a:rPr>
              <a:t>调用过程</a:t>
            </a:r>
            <a:r>
              <a:rPr lang="en-US" altLang="zh-CN" sz="2000" dirty="0">
                <a:solidFill>
                  <a:srgbClr val="FF0000"/>
                </a:solidFill>
              </a:rPr>
              <a:t>Q</a:t>
            </a:r>
            <a:r>
              <a:rPr lang="zh-CN" altLang="en-US" sz="2000" dirty="0"/>
              <a:t>的例子中当</a:t>
            </a:r>
            <a:r>
              <a:rPr lang="en-US" altLang="zh-CN" sz="2000" dirty="0"/>
              <a:t>Q</a:t>
            </a:r>
            <a:r>
              <a:rPr lang="zh-CN" altLang="en-US" sz="2000" dirty="0"/>
              <a:t>在执行时，</a:t>
            </a:r>
            <a:r>
              <a:rPr lang="en-US" altLang="zh-CN" sz="2000" dirty="0"/>
              <a:t>P</a:t>
            </a:r>
            <a:r>
              <a:rPr lang="zh-CN" altLang="en-US" sz="2000" dirty="0"/>
              <a:t>以及所有在向上追溯到</a:t>
            </a:r>
            <a:r>
              <a:rPr lang="en-US" altLang="zh-CN" sz="2000" dirty="0"/>
              <a:t>P</a:t>
            </a:r>
            <a:r>
              <a:rPr lang="zh-CN" altLang="en-US" sz="2000" dirty="0"/>
              <a:t>的调用链中的过程，都是暂时挂起的。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程序用栈来管理它的过程所需要的存储空间，</a:t>
            </a:r>
            <a:r>
              <a:rPr lang="zh-CN" altLang="en-US" sz="2000" dirty="0">
                <a:solidFill>
                  <a:srgbClr val="FF0000"/>
                </a:solidFill>
              </a:rPr>
              <a:t>栈和程序寄存器</a:t>
            </a:r>
            <a:r>
              <a:rPr lang="zh-CN" altLang="en-US" sz="2000" dirty="0"/>
              <a:t>存放着传递控制和数据、分配内存所需要的信息。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燕尾形 8"/>
          <p:cNvSpPr/>
          <p:nvPr/>
        </p:nvSpPr>
        <p:spPr>
          <a:xfrm rot="10800000">
            <a:off x="6325235" y="86360"/>
            <a:ext cx="2513965" cy="7270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Rectangle 4"/>
          <p:cNvSpPr/>
          <p:nvPr/>
        </p:nvSpPr>
        <p:spPr bwMode="auto">
          <a:xfrm>
            <a:off x="76199" y="4395486"/>
            <a:ext cx="3963365" cy="1507603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mult2(long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a, long b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 = a * b;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6199" y="903469"/>
            <a:ext cx="5835569" cy="154039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multstore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x, long y,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*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dest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</a:t>
            </a:r>
            <a:endParaRPr lang="en-US" sz="1800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t = mult2(x, y);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*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dest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t;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2971800" y="4800600"/>
            <a:ext cx="58674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&lt;mult2&gt;: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400550:  mov   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	# a 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400553:  imul  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%rsi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,%</a:t>
            </a:r>
            <a:r>
              <a:rPr lang="ro-RO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# a * b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400557:  retq			# Return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00154" y="2108200"/>
            <a:ext cx="6781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400540: push   %rbx		# Save %rbx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400541: mov    %rdx,%rbx		# Save dest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	# mult2(x,y)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%rax,(%rbx)	# Save at dest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40054c: pop    %rbx		# Restore %rbx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40054d: retq			# Return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37680" y="17145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代码例子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027450" y="5370331"/>
            <a:ext cx="726436" cy="306192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94839" y="25422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4533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74533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801201" y="307438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</a:rPr>
              <a:t>计算机是如何工作的？</a:t>
            </a:r>
            <a:endParaRPr lang="zh-CN" altLang="en-US" sz="2400" dirty="0">
              <a:solidFill>
                <a:schemeClr val="tx1"/>
              </a:solidFill>
              <a:effectLst/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40447" name="Text Box 95"/>
          <p:cNvSpPr txBox="1">
            <a:spLocks noChangeArrowheads="1"/>
          </p:cNvSpPr>
          <p:nvPr/>
        </p:nvSpPr>
        <p:spPr bwMode="auto">
          <a:xfrm>
            <a:off x="3646646" y="938205"/>
            <a:ext cx="5476399" cy="67945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先考虑一下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妈妈是怎样做一桌你喜欢（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指定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）的菜的？</a:t>
            </a:r>
          </a:p>
          <a:p>
            <a:pPr marL="342900" indent="-342900">
              <a:lnSpc>
                <a:spcPct val="115000"/>
              </a:lnSpc>
              <a:spcBef>
                <a:spcPct val="20000"/>
              </a:spcBef>
            </a:pPr>
            <a:r>
              <a:rPr lang="zh-CN" altLang="en-US" sz="1500" dirty="0">
                <a:solidFill>
                  <a:srgbClr val="3333CC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</a:p>
        </p:txBody>
      </p:sp>
      <p:sp>
        <p:nvSpPr>
          <p:cNvPr id="740448" name="Text Box 96"/>
          <p:cNvSpPr txBox="1">
            <a:spLocks noChangeArrowheads="1"/>
          </p:cNvSpPr>
          <p:nvPr/>
        </p:nvSpPr>
        <p:spPr bwMode="auto">
          <a:xfrm>
            <a:off x="2423795" y="1423670"/>
            <a:ext cx="6699250" cy="3683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厨房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CPU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，妈妈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控制器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，盘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GPRs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，锅灶等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ALU 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，架子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</a:rPr>
              <a:t>存储器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4140" y="1920249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做菜前</a:t>
            </a:r>
          </a:p>
        </p:txBody>
      </p:sp>
      <p:sp>
        <p:nvSpPr>
          <p:cNvPr id="26" name="TextBox 18"/>
          <p:cNvSpPr txBox="1"/>
          <p:nvPr/>
        </p:nvSpPr>
        <p:spPr>
          <a:xfrm>
            <a:off x="2669628" y="1952943"/>
            <a:ext cx="6474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原材料（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）和菜谱（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指令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）都按序放在厨房外的架子（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存储器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）上， 每个架子有编号（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存储单元地址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）。</a:t>
            </a:r>
          </a:p>
          <a:p>
            <a:pPr algn="l"/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菜谱上信息：原料位置、做法、做好的菜放在哪里等</a:t>
            </a:r>
            <a:r>
              <a:rPr lang="zh-CN" altLang="en-US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例如，把10、11号架上的原料一起炒，并装入3号盘</a:t>
            </a:r>
            <a:r>
              <a:rPr lang="zh-CN" altLang="en-US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）。</a:t>
            </a:r>
          </a:p>
          <a:p>
            <a:pPr algn="l"/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然后，告诉妈妈从第5个架上（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起始PC=5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）指定菜谱开始</a:t>
            </a:r>
            <a:r>
              <a:rPr lang="zh-CN" altLang="en-US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操作。</a:t>
            </a:r>
          </a:p>
        </p:txBody>
      </p:sp>
      <p:sp>
        <p:nvSpPr>
          <p:cNvPr id="39" name="椭圆 38"/>
          <p:cNvSpPr/>
          <p:nvPr/>
        </p:nvSpPr>
        <p:spPr>
          <a:xfrm>
            <a:off x="1729444" y="1975163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A3F6C"/>
              </a:solidFill>
              <a:cs typeface="黑体" panose="0201060906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1590" y="428181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开始做菜</a:t>
            </a:r>
          </a:p>
        </p:txBody>
      </p:sp>
      <p:sp>
        <p:nvSpPr>
          <p:cNvPr id="16" name="TextBox 18"/>
          <p:cNvSpPr txBox="1"/>
          <p:nvPr/>
        </p:nvSpPr>
        <p:spPr>
          <a:xfrm>
            <a:off x="2440690" y="4281964"/>
            <a:ext cx="67028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第一步：从5号架上取菜谱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（根据PC取指令）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第二步：看菜谱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（指令译码）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第三步：从架上或盘中取原材料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（取操作数）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第四步：洗、切、炒等具体操作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（指令执行）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第五步：装盘或直接送桌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（回写结果）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第六步：算出下一菜谱所在架子号6=5+1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（修改PC的值）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继续做下一道菜（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执行下一条指令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</a:p>
        </p:txBody>
      </p:sp>
      <p:sp>
        <p:nvSpPr>
          <p:cNvPr id="18" name="椭圆 17"/>
          <p:cNvSpPr/>
          <p:nvPr/>
        </p:nvSpPr>
        <p:spPr>
          <a:xfrm>
            <a:off x="1646894" y="4336728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A3F6C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4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4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2" grpId="1"/>
      <p:bldP spid="740448" grpId="0" bldLvl="0" animBg="1"/>
      <p:bldP spid="14" grpId="0"/>
      <p:bldP spid="39" grpId="0" bldLvl="0" animBg="1"/>
      <p:bldP spid="15" grpId="0"/>
      <p:bldP spid="18" grpId="0" bldLvl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5061" name="Rectangle 5"/>
          <p:cNvSpPr>
            <a:spLocks noGrp="1" noChangeArrowheads="1"/>
          </p:cNvSpPr>
          <p:nvPr/>
        </p:nvSpPr>
        <p:spPr>
          <a:xfrm>
            <a:off x="210820" y="1094105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dirty="0"/>
              <a:t>使用栈支持过程调用和返回</a:t>
            </a:r>
          </a:p>
          <a:p>
            <a:pPr>
              <a:buClr>
                <a:srgbClr val="ED7D31"/>
              </a:buClr>
            </a:pPr>
            <a:r>
              <a:rPr lang="zh-CN" altLang="en-US" dirty="0">
                <a:solidFill>
                  <a:srgbClr val="ED7D31"/>
                </a:solidFill>
              </a:rPr>
              <a:t>过程调用</a:t>
            </a:r>
            <a:r>
              <a:rPr lang="en-US" dirty="0">
                <a:solidFill>
                  <a:srgbClr val="ED7D31"/>
                </a:solidFill>
              </a:rPr>
              <a:t>: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label</a:t>
            </a:r>
            <a:endParaRPr lang="en-US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marL="552450" lvl="1">
              <a:buClr>
                <a:srgbClr val="ED7D31"/>
              </a:buClr>
            </a:pPr>
            <a:r>
              <a:rPr lang="en-US" dirty="0" err="1" smtClean="0"/>
              <a:t>栈上</a:t>
            </a:r>
            <a:r>
              <a:rPr lang="zh-CN" altLang="en-US" dirty="0"/>
              <a:t>储存</a:t>
            </a:r>
            <a:r>
              <a:rPr lang="en-US" dirty="0" err="1" smtClean="0"/>
              <a:t>返回地址</a:t>
            </a:r>
            <a:endParaRPr lang="en-US" dirty="0"/>
          </a:p>
          <a:p>
            <a:pPr marL="552450" lvl="1">
              <a:buClr>
                <a:srgbClr val="ED7D31"/>
              </a:buClr>
            </a:pPr>
            <a:r>
              <a:rPr lang="en-US" dirty="0"/>
              <a:t>跳转到 </a:t>
            </a:r>
            <a:r>
              <a:rPr lang="en-US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label</a:t>
            </a:r>
            <a:endParaRPr lang="en-US" dirty="0"/>
          </a:p>
          <a:p>
            <a:pPr>
              <a:buClr>
                <a:srgbClr val="ED7D31"/>
              </a:buClr>
            </a:pPr>
            <a:r>
              <a:rPr dirty="0"/>
              <a:t>返回地址</a:t>
            </a:r>
            <a:r>
              <a:rPr lang="en-US" dirty="0"/>
              <a:t>:</a:t>
            </a:r>
          </a:p>
          <a:p>
            <a:pPr marL="552450" lvl="1">
              <a:buClr>
                <a:srgbClr val="ED7D31"/>
              </a:buClr>
            </a:pPr>
            <a:r>
              <a:rPr lang="zh-CN" altLang="en-US" dirty="0">
                <a:ea typeface="宋体" panose="02010600030101010101" pitchFamily="2" charset="-122"/>
              </a:rPr>
              <a:t>结束调用后的下一条</a:t>
            </a:r>
            <a:r>
              <a:rPr lang="zh-CN" altLang="en-US" dirty="0" smtClean="0">
                <a:ea typeface="宋体" panose="02010600030101010101" pitchFamily="2" charset="-122"/>
              </a:rPr>
              <a:t>指令地址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52450" lvl="1">
              <a:buClr>
                <a:srgbClr val="ED7D31"/>
              </a:buClr>
            </a:pPr>
            <a:r>
              <a:rPr lang="zh-CN" altLang="en-US" dirty="0">
                <a:ea typeface="宋体" panose="02010600030101010101" pitchFamily="2" charset="-122"/>
              </a:rPr>
              <a:t>反汇编的例子</a:t>
            </a:r>
          </a:p>
          <a:p>
            <a:pPr>
              <a:buClr>
                <a:srgbClr val="ED7D31"/>
              </a:buClr>
            </a:pPr>
            <a:r>
              <a:rPr lang="zh-CN" altLang="en-US" dirty="0">
                <a:solidFill>
                  <a:srgbClr val="ED7D31"/>
                </a:solidFill>
              </a:rPr>
              <a:t>过程返回</a:t>
            </a:r>
            <a:r>
              <a:rPr lang="en-US" dirty="0">
                <a:solidFill>
                  <a:srgbClr val="ED7D31"/>
                </a:solidFill>
              </a:rPr>
              <a:t>: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</a:t>
            </a:r>
            <a:endParaRPr lang="en-US" b="1" dirty="0">
              <a:latin typeface="Courier New" panose="02070309020205020404" charset="0"/>
              <a:cs typeface="Courier New" panose="02070309020205020404" charset="0"/>
            </a:endParaRPr>
          </a:p>
          <a:p>
            <a:pPr marL="552450" lvl="1">
              <a:buClr>
                <a:srgbClr val="ED7D31"/>
              </a:buClr>
            </a:pPr>
            <a:r>
              <a:rPr lang="zh-CN" altLang="en-US" dirty="0">
                <a:ea typeface="宋体" panose="02010600030101010101" pitchFamily="2" charset="-122"/>
              </a:rPr>
              <a:t>栈中弹出地址</a:t>
            </a:r>
          </a:p>
          <a:p>
            <a:pPr marL="552450" lvl="1">
              <a:buClr>
                <a:srgbClr val="ED7D31"/>
              </a:buClr>
            </a:pPr>
            <a:r>
              <a:rPr lang="zh-CN" altLang="en-US" dirty="0">
                <a:ea typeface="宋体" panose="02010600030101010101" pitchFamily="2" charset="-122"/>
              </a:rPr>
              <a:t>跳转到该地址</a:t>
            </a:r>
          </a:p>
        </p:txBody>
      </p:sp>
      <p:sp>
        <p:nvSpPr>
          <p:cNvPr id="2" name="燕尾形箭头 1"/>
          <p:cNvSpPr/>
          <p:nvPr/>
        </p:nvSpPr>
        <p:spPr>
          <a:xfrm>
            <a:off x="0" y="170815"/>
            <a:ext cx="3123565" cy="73914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过程控制流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9" y="5110001"/>
            <a:ext cx="4927008" cy="1721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0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0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0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" y="337820"/>
            <a:ext cx="6704965" cy="2466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2528570"/>
            <a:ext cx="7837805" cy="1123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5" name="椭圆 4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3345"/>
            <a:ext cx="9171305" cy="2971165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5805805" y="13970"/>
            <a:ext cx="3340100" cy="948690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call</a:t>
            </a:r>
            <a:r>
              <a:rPr lang="zh-CN" altLang="en-US" sz="2400" dirty="0"/>
              <a:t>和</a:t>
            </a:r>
            <a:r>
              <a:rPr lang="en-US" altLang="zh-CN" sz="2400" b="1" dirty="0">
                <a:solidFill>
                  <a:srgbClr val="FF0000"/>
                </a:solidFill>
              </a:rPr>
              <a:t>ret</a:t>
            </a:r>
            <a:r>
              <a:rPr lang="zh-CN" altLang="en-US" sz="2400" dirty="0"/>
              <a:t>函数的说明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864311" y="4305671"/>
            <a:ext cx="9942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722268" y="3409025"/>
            <a:ext cx="2716567" cy="27787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935983" y="4296796"/>
            <a:ext cx="2752078" cy="19974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 smtClean="0"/>
              <a:t>过程控制流例子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6" name="Rectangle 4"/>
          <p:cNvSpPr/>
          <p:nvPr/>
        </p:nvSpPr>
        <p:spPr bwMode="auto">
          <a:xfrm>
            <a:off x="228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mov   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400557:  retq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400544: callq  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</a:t>
            </a:r>
            <a:endParaRPr lang="sk-SK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6248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0x400544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9"/>
          <p:cNvSpPr/>
          <p:nvPr/>
        </p:nvSpPr>
        <p:spPr bwMode="auto">
          <a:xfrm>
            <a:off x="6248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15"/>
          <p:cNvSpPr/>
          <p:nvPr/>
        </p:nvSpPr>
        <p:spPr bwMode="auto">
          <a:xfrm>
            <a:off x="6248400" y="3810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 smtClean="0"/>
              <a:t>       •</a:t>
            </a:r>
          </a:p>
          <a:p>
            <a:r>
              <a:rPr lang="en-US" sz="2400" dirty="0" smtClean="0"/>
              <a:t>       •</a:t>
            </a:r>
            <a:endParaRPr lang="en-US" sz="2400" dirty="0"/>
          </a:p>
        </p:txBody>
      </p:sp>
      <p:sp>
        <p:nvSpPr>
          <p:cNvPr id="20" name="Arc 19"/>
          <p:cNvSpPr/>
          <p:nvPr/>
        </p:nvSpPr>
        <p:spPr bwMode="auto">
          <a:xfrm flipV="1">
            <a:off x="6629400" y="2133600"/>
            <a:ext cx="1676400" cy="990600"/>
          </a:xfrm>
          <a:prstGeom prst="arc">
            <a:avLst>
              <a:gd name="adj1" fmla="val 17108922"/>
              <a:gd name="adj2" fmla="val 4768750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 flipV="1">
            <a:off x="4572000" y="2362200"/>
            <a:ext cx="1676400" cy="1333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3"/>
          <p:cNvSpPr/>
          <p:nvPr/>
        </p:nvSpPr>
        <p:spPr bwMode="auto">
          <a:xfrm>
            <a:off x="5472112" y="2895600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10"/>
          <p:cNvSpPr/>
          <p:nvPr/>
        </p:nvSpPr>
        <p:spPr bwMode="auto">
          <a:xfrm>
            <a:off x="5334000" y="1905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Rectangle 11"/>
          <p:cNvSpPr/>
          <p:nvPr/>
        </p:nvSpPr>
        <p:spPr bwMode="auto">
          <a:xfrm>
            <a:off x="5334000" y="1524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0x128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" name="Rectangle 12"/>
          <p:cNvSpPr/>
          <p:nvPr/>
        </p:nvSpPr>
        <p:spPr bwMode="auto">
          <a:xfrm>
            <a:off x="5334000" y="1143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0x130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9" name="Rectangle 4"/>
          <p:cNvSpPr/>
          <p:nvPr/>
        </p:nvSpPr>
        <p:spPr bwMode="auto">
          <a:xfrm>
            <a:off x="5472112" y="3505200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 smtClean="0"/>
              <a:t>过程控制流例子</a:t>
            </a:r>
            <a:r>
              <a:rPr lang="en-US" dirty="0" smtClean="0"/>
              <a:t> #2</a:t>
            </a:r>
            <a:endParaRPr lang="en-US" dirty="0"/>
          </a:p>
        </p:txBody>
      </p:sp>
      <p:sp>
        <p:nvSpPr>
          <p:cNvPr id="6" name="Rectangle 4"/>
          <p:cNvSpPr/>
          <p:nvPr/>
        </p:nvSpPr>
        <p:spPr bwMode="auto">
          <a:xfrm>
            <a:off x="228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&lt;mult2&gt;: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400550:  mov   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400557:  retq		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400544: callq  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</a:t>
            </a:r>
            <a:endParaRPr lang="sk-SK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400549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mov    %rax,(%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6248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0x400550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9"/>
          <p:cNvSpPr/>
          <p:nvPr/>
        </p:nvSpPr>
        <p:spPr bwMode="auto">
          <a:xfrm>
            <a:off x="6248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0x118</a:t>
            </a:r>
            <a:endParaRPr lang="en-US" sz="1800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7" name="Rectangle 14"/>
          <p:cNvSpPr/>
          <p:nvPr/>
        </p:nvSpPr>
        <p:spPr bwMode="auto">
          <a:xfrm>
            <a:off x="6248400" y="2286000"/>
            <a:ext cx="13462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  <a:endParaRPr lang="en-US" sz="1800" b="1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15"/>
          <p:cNvSpPr/>
          <p:nvPr/>
        </p:nvSpPr>
        <p:spPr bwMode="auto">
          <a:xfrm>
            <a:off x="6248400" y="3810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 smtClean="0"/>
              <a:t>       •</a:t>
            </a:r>
          </a:p>
          <a:p>
            <a:r>
              <a:rPr lang="en-US" sz="2400" dirty="0" smtClean="0"/>
              <a:t>       •</a:t>
            </a:r>
            <a:endParaRPr lang="en-US" sz="2400" dirty="0"/>
          </a:p>
        </p:txBody>
      </p:sp>
      <p:sp>
        <p:nvSpPr>
          <p:cNvPr id="20" name="Arc 19"/>
          <p:cNvSpPr/>
          <p:nvPr/>
        </p:nvSpPr>
        <p:spPr bwMode="auto">
          <a:xfrm flipV="1">
            <a:off x="6629400" y="2438400"/>
            <a:ext cx="1676400" cy="685800"/>
          </a:xfrm>
          <a:prstGeom prst="arc">
            <a:avLst>
              <a:gd name="adj1" fmla="val 17108922"/>
              <a:gd name="adj2" fmla="val 4394693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>
            <a:off x="4038600" y="3695700"/>
            <a:ext cx="2209800" cy="723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1394234" y="2514600"/>
            <a:ext cx="4854166" cy="76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5334000" y="1143000"/>
            <a:ext cx="776287" cy="2743200"/>
            <a:chOff x="5334000" y="1143000"/>
            <a:chExt cx="776287" cy="2743200"/>
          </a:xfrm>
        </p:grpSpPr>
        <p:sp>
          <p:nvSpPr>
            <p:cNvPr id="7" name="Rectangle 3"/>
            <p:cNvSpPr/>
            <p:nvPr/>
          </p:nvSpPr>
          <p:spPr bwMode="auto">
            <a:xfrm>
              <a:off x="5472112" y="28956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3" name="Rectangle 10"/>
            <p:cNvSpPr/>
            <p:nvPr/>
          </p:nvSpPr>
          <p:spPr bwMode="auto">
            <a:xfrm>
              <a:off x="5334000" y="1905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4" name="Rectangle 11"/>
            <p:cNvSpPr/>
            <p:nvPr/>
          </p:nvSpPr>
          <p:spPr bwMode="auto">
            <a:xfrm>
              <a:off x="5334000" y="1524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5" name="Rectangle 12"/>
            <p:cNvSpPr/>
            <p:nvPr/>
          </p:nvSpPr>
          <p:spPr bwMode="auto">
            <a:xfrm>
              <a:off x="5334000" y="1143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1" name="Rectangle 11"/>
            <p:cNvSpPr/>
            <p:nvPr/>
          </p:nvSpPr>
          <p:spPr bwMode="auto">
            <a:xfrm>
              <a:off x="5334000" y="2286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0x118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Rectangle 4"/>
            <p:cNvSpPr/>
            <p:nvPr/>
          </p:nvSpPr>
          <p:spPr bwMode="auto">
            <a:xfrm>
              <a:off x="5472112" y="35052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" name="Rectangle 4"/>
          <p:cNvSpPr/>
          <p:nvPr/>
        </p:nvSpPr>
        <p:spPr bwMode="auto">
          <a:xfrm>
            <a:off x="228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&lt;mult2&gt;: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400550:  mov   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400557:  retq		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400544: callq  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</a:t>
            </a:r>
            <a:endParaRPr lang="sk-SK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6248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0x400557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9"/>
          <p:cNvSpPr/>
          <p:nvPr/>
        </p:nvSpPr>
        <p:spPr bwMode="auto">
          <a:xfrm>
            <a:off x="6248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0x118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7" name="Rectangle 14"/>
          <p:cNvSpPr/>
          <p:nvPr/>
        </p:nvSpPr>
        <p:spPr bwMode="auto">
          <a:xfrm>
            <a:off x="6248400" y="2286000"/>
            <a:ext cx="13462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15"/>
          <p:cNvSpPr/>
          <p:nvPr/>
        </p:nvSpPr>
        <p:spPr bwMode="auto">
          <a:xfrm>
            <a:off x="6248400" y="3810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 smtClean="0"/>
              <a:t>       •</a:t>
            </a:r>
          </a:p>
          <a:p>
            <a:r>
              <a:rPr lang="en-US" sz="2400" dirty="0" smtClean="0"/>
              <a:t>       •</a:t>
            </a:r>
            <a:endParaRPr lang="en-US" sz="2400" dirty="0"/>
          </a:p>
        </p:txBody>
      </p:sp>
      <p:sp>
        <p:nvSpPr>
          <p:cNvPr id="20" name="Arc 19"/>
          <p:cNvSpPr/>
          <p:nvPr/>
        </p:nvSpPr>
        <p:spPr bwMode="auto">
          <a:xfrm flipV="1">
            <a:off x="6629400" y="2438400"/>
            <a:ext cx="1676400" cy="685800"/>
          </a:xfrm>
          <a:prstGeom prst="arc">
            <a:avLst>
              <a:gd name="adj1" fmla="val 17108922"/>
              <a:gd name="adj2" fmla="val 4394693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>
            <a:off x="2362200" y="3695700"/>
            <a:ext cx="3886200" cy="15621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4114800" y="2514600"/>
            <a:ext cx="2133600" cy="76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5334000" y="1143000"/>
            <a:ext cx="776287" cy="2743200"/>
            <a:chOff x="5334000" y="1143000"/>
            <a:chExt cx="776287" cy="2743200"/>
          </a:xfrm>
        </p:grpSpPr>
        <p:sp>
          <p:nvSpPr>
            <p:cNvPr id="23" name="Rectangle 3"/>
            <p:cNvSpPr/>
            <p:nvPr/>
          </p:nvSpPr>
          <p:spPr bwMode="auto">
            <a:xfrm>
              <a:off x="5472112" y="28956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4" name="Rectangle 10"/>
            <p:cNvSpPr/>
            <p:nvPr/>
          </p:nvSpPr>
          <p:spPr bwMode="auto">
            <a:xfrm>
              <a:off x="5334000" y="1905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5" name="Rectangle 11"/>
            <p:cNvSpPr/>
            <p:nvPr/>
          </p:nvSpPr>
          <p:spPr bwMode="auto">
            <a:xfrm>
              <a:off x="5334000" y="1524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6" name="Rectangle 12"/>
            <p:cNvSpPr/>
            <p:nvPr/>
          </p:nvSpPr>
          <p:spPr bwMode="auto">
            <a:xfrm>
              <a:off x="5334000" y="1143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" name="Rectangle 11"/>
            <p:cNvSpPr/>
            <p:nvPr/>
          </p:nvSpPr>
          <p:spPr bwMode="auto">
            <a:xfrm>
              <a:off x="5334000" y="2286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0x118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8" name="Rectangle 4"/>
            <p:cNvSpPr/>
            <p:nvPr/>
          </p:nvSpPr>
          <p:spPr bwMode="auto">
            <a:xfrm>
              <a:off x="5472112" y="35052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 smtClean="0"/>
              <a:t>过程控制流例子</a:t>
            </a:r>
            <a:r>
              <a:rPr lang="en-US" dirty="0" smtClean="0"/>
              <a:t> #3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 smtClean="0"/>
              <a:t>过程控制流例子</a:t>
            </a:r>
            <a:r>
              <a:rPr lang="en-US" dirty="0" smtClean="0"/>
              <a:t> #4</a:t>
            </a:r>
            <a:endParaRPr lang="en-US" dirty="0"/>
          </a:p>
        </p:txBody>
      </p:sp>
      <p:sp>
        <p:nvSpPr>
          <p:cNvPr id="6" name="Rectangle 4"/>
          <p:cNvSpPr/>
          <p:nvPr/>
        </p:nvSpPr>
        <p:spPr bwMode="auto">
          <a:xfrm>
            <a:off x="228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&lt;mult2&gt;: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400550:  mov    </a:t>
            </a:r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400557:  retq		</a:t>
            </a:r>
            <a:endParaRPr lang="ro-RO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400544: callq  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 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</a:t>
            </a:r>
            <a:endParaRPr lang="sk-SK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</a:t>
            </a:r>
            <a:r>
              <a:rPr lang="sk-SK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sk-SK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6248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9"/>
          <p:cNvSpPr/>
          <p:nvPr/>
        </p:nvSpPr>
        <p:spPr bwMode="auto">
          <a:xfrm>
            <a:off x="6248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15"/>
          <p:cNvSpPr/>
          <p:nvPr/>
        </p:nvSpPr>
        <p:spPr bwMode="auto">
          <a:xfrm>
            <a:off x="6248400" y="3937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 smtClean="0"/>
              <a:t>       •</a:t>
            </a:r>
          </a:p>
          <a:p>
            <a:r>
              <a:rPr lang="en-US" sz="2400" dirty="0" smtClean="0"/>
              <a:t>       •</a:t>
            </a:r>
            <a:endParaRPr lang="en-US" sz="2400" dirty="0"/>
          </a:p>
        </p:txBody>
      </p:sp>
      <p:sp>
        <p:nvSpPr>
          <p:cNvPr id="20" name="Arc 19"/>
          <p:cNvSpPr/>
          <p:nvPr/>
        </p:nvSpPr>
        <p:spPr bwMode="auto">
          <a:xfrm flipV="1">
            <a:off x="6629400" y="2133600"/>
            <a:ext cx="1676400" cy="990600"/>
          </a:xfrm>
          <a:prstGeom prst="arc">
            <a:avLst>
              <a:gd name="adj1" fmla="val 17108922"/>
              <a:gd name="adj2" fmla="val 4768750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 flipV="1">
            <a:off x="4114800" y="2590800"/>
            <a:ext cx="2133600" cy="1104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3"/>
          <p:cNvSpPr/>
          <p:nvPr/>
        </p:nvSpPr>
        <p:spPr bwMode="auto">
          <a:xfrm>
            <a:off x="5472112" y="2895600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3" name="Rectangle 10"/>
          <p:cNvSpPr/>
          <p:nvPr/>
        </p:nvSpPr>
        <p:spPr bwMode="auto">
          <a:xfrm>
            <a:off x="5334000" y="1905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4" name="Rectangle 11"/>
          <p:cNvSpPr/>
          <p:nvPr/>
        </p:nvSpPr>
        <p:spPr bwMode="auto">
          <a:xfrm>
            <a:off x="5334000" y="1524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0x128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12"/>
          <p:cNvSpPr/>
          <p:nvPr/>
        </p:nvSpPr>
        <p:spPr bwMode="auto">
          <a:xfrm>
            <a:off x="5334000" y="1143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0x130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" name="Rectangle 4"/>
          <p:cNvSpPr/>
          <p:nvPr/>
        </p:nvSpPr>
        <p:spPr bwMode="auto">
          <a:xfrm>
            <a:off x="5472112" y="3505200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5061" name="Rectangle 5"/>
          <p:cNvSpPr>
            <a:spLocks noGrp="1" noChangeArrowheads="1"/>
          </p:cNvSpPr>
          <p:nvPr/>
        </p:nvSpPr>
        <p:spPr>
          <a:xfrm>
            <a:off x="711200" y="1535113"/>
            <a:ext cx="4040188" cy="639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b" anchorCtr="0" compatLnSpc="1"/>
          <a:lstStyle>
            <a:lvl1pPr marL="0" indent="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457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914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371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8288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2860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743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200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657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zh-CN" altLang="en-US" dirty="0"/>
              <a:t>寄存器</a:t>
            </a:r>
          </a:p>
        </p:txBody>
      </p:sp>
      <p:sp>
        <p:nvSpPr>
          <p:cNvPr id="2" name="Content Placeholder 1"/>
          <p:cNvSpPr>
            <a:spLocks noGrp="1"/>
          </p:cNvSpPr>
          <p:nvPr/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dirty="0" smtClean="0"/>
              <a:t>6</a:t>
            </a:r>
            <a:r>
              <a:rPr lang="zh-CN" altLang="en-US" dirty="0" smtClean="0"/>
              <a:t>个实参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Clr>
                <a:srgbClr val="ED7D31"/>
              </a:buClr>
            </a:pPr>
            <a:r>
              <a:rPr lang="zh-CN" altLang="en-US" dirty="0"/>
              <a:t>返回值</a:t>
            </a:r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4184015" y="1535430"/>
            <a:ext cx="722630" cy="6394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b" anchorCtr="0" compatLnSpc="1"/>
          <a:lstStyle>
            <a:lvl1pPr marL="0" indent="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457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914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371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8288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2860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743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200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657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zh-CN" altLang="en-US" dirty="0"/>
              <a:t>栈</a:t>
            </a:r>
          </a:p>
        </p:txBody>
      </p:sp>
      <p:sp>
        <p:nvSpPr>
          <p:cNvPr id="6" name="Content Placeholder 3"/>
          <p:cNvSpPr>
            <a:spLocks noGrp="1"/>
          </p:cNvSpPr>
          <p:nvPr/>
        </p:nvSpPr>
        <p:spPr>
          <a:xfrm>
            <a:off x="2854325" y="5791199"/>
            <a:ext cx="4041775" cy="334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zh-CN" altLang="en-US" dirty="0"/>
              <a:t>只有当需要时才分配栈空间</a:t>
            </a:r>
          </a:p>
        </p:txBody>
      </p:sp>
      <p:sp>
        <p:nvSpPr>
          <p:cNvPr id="9" name="Rectangle 9"/>
          <p:cNvSpPr/>
          <p:nvPr/>
        </p:nvSpPr>
        <p:spPr bwMode="auto">
          <a:xfrm>
            <a:off x="762000" y="2819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62000" y="3200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rsi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" y="3581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62000" y="3962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rcx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62000" y="4343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62000" y="4724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62000" y="57912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7" name="Group 4"/>
          <p:cNvGrpSpPr/>
          <p:nvPr/>
        </p:nvGrpSpPr>
        <p:grpSpPr>
          <a:xfrm>
            <a:off x="3848100" y="2438400"/>
            <a:ext cx="1346200" cy="2640873"/>
            <a:chOff x="5943600" y="2057400"/>
            <a:chExt cx="1346200" cy="2640873"/>
          </a:xfrm>
        </p:grpSpPr>
        <p:sp>
          <p:nvSpPr>
            <p:cNvPr id="16" name="Rectangle 14"/>
            <p:cNvSpPr/>
            <p:nvPr/>
          </p:nvSpPr>
          <p:spPr bwMode="auto">
            <a:xfrm>
              <a:off x="5943600" y="4358547"/>
              <a:ext cx="1346200" cy="33972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 err="1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Arg</a:t>
              </a:r>
              <a:r>
                <a:rPr lang="en-US" sz="1800" dirty="0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7</a:t>
              </a:r>
              <a:endParaRPr lang="en-US" sz="1800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7" name="Rectangle 15"/>
            <p:cNvSpPr/>
            <p:nvPr/>
          </p:nvSpPr>
          <p:spPr bwMode="auto">
            <a:xfrm>
              <a:off x="5943600" y="3200400"/>
              <a:ext cx="1346200" cy="762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 smtClean="0"/>
                <a:t>• •</a:t>
              </a:r>
              <a:r>
                <a:rPr lang="en-US" sz="2400" dirty="0"/>
                <a:t> </a:t>
              </a:r>
              <a:r>
                <a:rPr lang="en-US" sz="2400" dirty="0" smtClean="0"/>
                <a:t>•</a:t>
              </a:r>
              <a:endParaRPr lang="en-US" sz="2400" dirty="0"/>
            </a:p>
          </p:txBody>
        </p:sp>
        <p:sp>
          <p:nvSpPr>
            <p:cNvPr id="18" name="Rectangle 14"/>
            <p:cNvSpPr/>
            <p:nvPr/>
          </p:nvSpPr>
          <p:spPr bwMode="auto">
            <a:xfrm>
              <a:off x="5943600" y="3962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 err="1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Arg</a:t>
              </a:r>
              <a:r>
                <a:rPr lang="en-US" sz="1800" dirty="0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8</a:t>
              </a:r>
              <a:endParaRPr lang="en-US" sz="1800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9" name="Rectangle 14"/>
            <p:cNvSpPr/>
            <p:nvPr/>
          </p:nvSpPr>
          <p:spPr bwMode="auto">
            <a:xfrm>
              <a:off x="5943600" y="2819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 err="1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Arg</a:t>
              </a:r>
              <a:r>
                <a:rPr lang="en-US" sz="1800" dirty="0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 </a:t>
              </a:r>
              <a:r>
                <a:rPr lang="en-US" sz="1800" i="1" dirty="0" smtClean="0">
                  <a:solidFill>
                    <a:srgbClr val="FF0000"/>
                  </a:solidFill>
                  <a:latin typeface="+mn-lt"/>
                  <a:cs typeface="Courier New Bold" charset="0"/>
                  <a:sym typeface="Courier New Bold" charset="0"/>
                </a:rPr>
                <a:t>n</a:t>
              </a:r>
              <a:endParaRPr lang="en-US" sz="1800" i="1" dirty="0">
                <a:solidFill>
                  <a:srgbClr val="FF0000"/>
                </a:solidFill>
                <a:latin typeface="+mn-lt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0" name="Rectangle 15"/>
            <p:cNvSpPr/>
            <p:nvPr/>
          </p:nvSpPr>
          <p:spPr bwMode="auto">
            <a:xfrm>
              <a:off x="5943600" y="2057400"/>
              <a:ext cx="1346200" cy="762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 smtClean="0"/>
                <a:t>• •</a:t>
              </a:r>
              <a:r>
                <a:rPr lang="en-US" sz="2400" dirty="0"/>
                <a:t> </a:t>
              </a:r>
              <a:r>
                <a:rPr lang="en-US" sz="2400" dirty="0" smtClean="0"/>
                <a:t>•</a:t>
              </a:r>
              <a:endParaRPr lang="en-US" sz="2400" dirty="0"/>
            </a:p>
          </p:txBody>
        </p:sp>
      </p:grpSp>
      <p:sp>
        <p:nvSpPr>
          <p:cNvPr id="8" name="燕尾形 7"/>
          <p:cNvSpPr/>
          <p:nvPr/>
        </p:nvSpPr>
        <p:spPr>
          <a:xfrm>
            <a:off x="0" y="598170"/>
            <a:ext cx="3079750" cy="60579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过程数据流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 bwMode="auto">
          <a:xfrm>
            <a:off x="76200" y="4800600"/>
            <a:ext cx="26670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mult2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a, long b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 = a * b;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505200" y="152400"/>
            <a:ext cx="4267200" cy="1828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void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multstore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x, long y,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*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dest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t = mult2(x, y);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*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dest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2971800" y="4800600"/>
            <a:ext cx="58674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</a:t>
            </a:r>
            <a:r>
              <a:rPr lang="ro-RO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</a:t>
            </a:r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/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 %rdi, 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 %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rsi</a:t>
            </a:r>
          </a:p>
          <a:p>
            <a:pPr algn="l"/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mov    </a:t>
            </a:r>
            <a:r>
              <a:rPr lang="ro-RO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</a:t>
            </a:r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	# a </a:t>
            </a:r>
            <a:endParaRPr lang="ro-RO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400553:  imul   </a:t>
            </a:r>
            <a:r>
              <a:rPr lang="ro-RO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%rsi,%</a:t>
            </a:r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	# a * b</a:t>
            </a:r>
          </a:p>
          <a:p>
            <a:pPr algn="l"/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 %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ro-RO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ro-RO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400557:  retq			# Return</a:t>
            </a:r>
            <a:endParaRPr lang="ro-RO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6800" y="2362200"/>
            <a:ext cx="6781800" cy="2286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x in %rdi, y in %rsi, dest in %rdx</a:t>
            </a:r>
          </a:p>
          <a:p>
            <a:pPr algn="l"/>
            <a:r>
              <a:rPr lang="sk-SK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/>
              <a:t>• • </a:t>
            </a:r>
            <a:r>
              <a:rPr lang="en-US" sz="1800" b="1" dirty="0" smtClean="0"/>
              <a:t>•</a:t>
            </a:r>
            <a:endParaRPr lang="sk-SK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400541: mov    %rdx,%rbx		# Save dest</a:t>
            </a:r>
          </a:p>
          <a:p>
            <a:pPr algn="l"/>
            <a:r>
              <a:rPr lang="sk-SK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</a:t>
            </a:r>
            <a:r>
              <a:rPr lang="sk-SK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400550 </a:t>
            </a:r>
            <a:r>
              <a:rPr lang="sk-SK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&lt;mult2&gt;	# mult2(x,y)</a:t>
            </a:r>
          </a:p>
          <a:p>
            <a:pPr algn="l"/>
            <a:r>
              <a:rPr lang="sk-SK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 %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sk-SK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</a:t>
            </a:r>
            <a:r>
              <a:rPr lang="sk-SK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mov    %rax,(%rbx)	# Save at dest</a:t>
            </a:r>
          </a:p>
          <a:p>
            <a:pPr algn="l"/>
            <a:r>
              <a:rPr lang="sk-SK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/>
              <a:t>• • </a:t>
            </a:r>
            <a:r>
              <a:rPr lang="en-US" sz="1800" b="1" dirty="0" smtClean="0"/>
              <a:t>•</a:t>
            </a:r>
            <a:endParaRPr lang="sk-SK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9" name="五边形 8"/>
          <p:cNvSpPr/>
          <p:nvPr/>
        </p:nvSpPr>
        <p:spPr>
          <a:xfrm>
            <a:off x="76200" y="449580"/>
            <a:ext cx="2895600" cy="59753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ym typeface="+mn-ea"/>
              </a:rPr>
              <a:t>数据流例子</a:t>
            </a:r>
          </a:p>
        </p:txBody>
      </p:sp>
      <p:sp>
        <p:nvSpPr>
          <p:cNvPr id="10" name="矩形 9"/>
          <p:cNvSpPr/>
          <p:nvPr/>
        </p:nvSpPr>
        <p:spPr>
          <a:xfrm>
            <a:off x="6156357" y="5703683"/>
            <a:ext cx="561316" cy="217283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31445" y="443230"/>
            <a:ext cx="3611245" cy="76454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32" name="Rectangle 4"/>
          <p:cNvSpPr>
            <a:spLocks noGrp="1" noChangeArrowheads="1"/>
          </p:cNvSpPr>
          <p:nvPr/>
        </p:nvSpPr>
        <p:spPr>
          <a:xfrm>
            <a:off x="381000" y="12192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/>
              <a:t>支持递归的语言</a:t>
            </a:r>
          </a:p>
          <a:p>
            <a:pPr marL="552450" lvl="1">
              <a:buClr>
                <a:srgbClr val="000000"/>
              </a:buClr>
            </a:pPr>
            <a:r>
              <a:rPr lang="en-US" dirty="0"/>
              <a:t>例如，C，Pascal，java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代码必须是“可重入”的</a:t>
            </a:r>
          </a:p>
          <a:p>
            <a:pPr marL="838200" lvl="2"/>
            <a:r>
              <a:rPr lang="zh-CN" altLang="en-US" dirty="0">
                <a:ea typeface="宋体" panose="02010600030101010101" pitchFamily="2" charset="-122"/>
              </a:rPr>
              <a:t>单过程调用的多个实例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需要某个地方存储每个实例化的状态</a:t>
            </a:r>
          </a:p>
          <a:p>
            <a:pPr marL="838200" lvl="2"/>
            <a:r>
              <a:rPr lang="zh-CN" altLang="en-US" dirty="0">
                <a:ea typeface="宋体" panose="02010600030101010101" pitchFamily="2" charset="-122"/>
              </a:rPr>
              <a:t>参数</a:t>
            </a:r>
          </a:p>
          <a:p>
            <a:pPr marL="838200" lvl="2"/>
            <a:r>
              <a:rPr lang="zh-CN" altLang="en-US" dirty="0">
                <a:ea typeface="宋体" panose="02010600030101010101" pitchFamily="2" charset="-122"/>
              </a:rPr>
              <a:t>局部变量</a:t>
            </a:r>
          </a:p>
          <a:p>
            <a:pPr marL="838200" lvl="2"/>
            <a:r>
              <a:rPr lang="en-US" dirty="0">
                <a:ea typeface="宋体" panose="02010600030101010101" pitchFamily="2" charset="-122"/>
              </a:rPr>
              <a:t>返回指针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栈</a:t>
            </a:r>
            <a:endParaRPr lang="en-US" dirty="0"/>
          </a:p>
          <a:p>
            <a:pPr marL="552450" lvl="1">
              <a:buClr>
                <a:srgbClr val="000000"/>
              </a:buClr>
            </a:pPr>
            <a:r>
              <a:rPr lang="zh-CN" altLang="en-US" dirty="0">
                <a:sym typeface="+mn-ea"/>
              </a:rPr>
              <a:t>何时调用</a:t>
            </a:r>
            <a:r>
              <a:rPr lang="en-US" altLang="zh-CN" dirty="0">
                <a:sym typeface="+mn-ea"/>
              </a:rPr>
              <a:t>\</a:t>
            </a:r>
            <a:r>
              <a:rPr lang="zh-CN" altLang="en-US" dirty="0">
                <a:sym typeface="+mn-ea"/>
              </a:rPr>
              <a:t>何时返回</a:t>
            </a:r>
          </a:p>
          <a:p>
            <a:pPr marL="552450" lvl="1">
              <a:buClr>
                <a:srgbClr val="000000"/>
              </a:buClr>
            </a:pPr>
            <a:r>
              <a:rPr lang="zh-CN" altLang="en-US" dirty="0"/>
              <a:t>被调用者是否返回之前未调用处</a:t>
            </a:r>
          </a:p>
          <a:p>
            <a:pPr>
              <a:buClr>
                <a:srgbClr val="0D0D0D"/>
              </a:buClr>
            </a:pPr>
            <a:r>
              <a:rPr lang="en-US" dirty="0"/>
              <a:t>在帧中分配的栈</a:t>
            </a:r>
          </a:p>
          <a:p>
            <a:pPr marL="552450" lvl="1">
              <a:buClr>
                <a:srgbClr val="000000"/>
              </a:buClr>
            </a:pPr>
            <a:r>
              <a:rPr lang="en-US" dirty="0"/>
              <a:t>单一过程实例化的状态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/>
        </p:nvSpPr>
        <p:spPr>
          <a:xfrm>
            <a:off x="4826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zh-CN" altLang="en-US" sz="3200">
                <a:solidFill>
                  <a:schemeClr val="bg1"/>
                </a:solidFill>
              </a:rPr>
              <a:t>基于堆栈的语言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8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9156" name="Rectangle 4"/>
          <p:cNvSpPr/>
          <p:nvPr/>
        </p:nvSpPr>
        <p:spPr bwMode="auto">
          <a:xfrm>
            <a:off x="457200" y="14478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9157" name="Rectangle 5"/>
          <p:cNvSpPr/>
          <p:nvPr/>
        </p:nvSpPr>
        <p:spPr bwMode="auto">
          <a:xfrm>
            <a:off x="2286000" y="2362200"/>
            <a:ext cx="16129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49158" name="Rectangle 6"/>
          <p:cNvSpPr/>
          <p:nvPr/>
        </p:nvSpPr>
        <p:spPr bwMode="auto">
          <a:xfrm>
            <a:off x="4191000" y="3276600"/>
            <a:ext cx="1536700" cy="23622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49159" name="Rectangle 7"/>
          <p:cNvSpPr/>
          <p:nvPr/>
        </p:nvSpPr>
        <p:spPr bwMode="auto">
          <a:xfrm>
            <a:off x="6883400" y="1676400"/>
            <a:ext cx="1549400" cy="3581400"/>
          </a:xfrm>
          <a:prstGeom prst="rect">
            <a:avLst/>
          </a:prstGeom>
          <a:solidFill>
            <a:srgbClr val="D8D8D8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0" name="Rectangle 8"/>
          <p:cNvSpPr/>
          <p:nvPr/>
        </p:nvSpPr>
        <p:spPr bwMode="auto">
          <a:xfrm>
            <a:off x="7096125" y="19050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49161" name="Rectangle 9"/>
          <p:cNvSpPr/>
          <p:nvPr/>
        </p:nvSpPr>
        <p:spPr bwMode="auto">
          <a:xfrm>
            <a:off x="7096125" y="25908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who</a:t>
            </a:r>
          </a:p>
        </p:txBody>
      </p:sp>
      <p:sp>
        <p:nvSpPr>
          <p:cNvPr id="49162" name="Rectangle 10"/>
          <p:cNvSpPr/>
          <p:nvPr/>
        </p:nvSpPr>
        <p:spPr bwMode="auto">
          <a:xfrm>
            <a:off x="7085013" y="32654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49163" name="Rectangle 11"/>
          <p:cNvSpPr/>
          <p:nvPr/>
        </p:nvSpPr>
        <p:spPr bwMode="auto">
          <a:xfrm>
            <a:off x="7096125" y="39624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 dirty="0" err="1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9164" name="Rectangle 12"/>
          <p:cNvSpPr/>
          <p:nvPr/>
        </p:nvSpPr>
        <p:spPr bwMode="auto">
          <a:xfrm>
            <a:off x="7096125" y="47244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7402513" y="2209800"/>
            <a:ext cx="0" cy="431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7402513" y="2895600"/>
            <a:ext cx="0" cy="431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7402513" y="3581400"/>
            <a:ext cx="0" cy="431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7402513" y="4343400"/>
            <a:ext cx="0" cy="431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9" name="Rectangle 17"/>
          <p:cNvSpPr/>
          <p:nvPr/>
        </p:nvSpPr>
        <p:spPr bwMode="auto">
          <a:xfrm>
            <a:off x="6848475" y="1066800"/>
            <a:ext cx="762000" cy="62992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endParaRPr lang="en-US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调用链</a:t>
            </a:r>
          </a:p>
        </p:txBody>
      </p:sp>
      <p:sp>
        <p:nvSpPr>
          <p:cNvPr id="49170" name="Rectangle 18"/>
          <p:cNvSpPr/>
          <p:nvPr/>
        </p:nvSpPr>
        <p:spPr bwMode="auto">
          <a:xfrm>
            <a:off x="7762875" y="32654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>
            <a:off x="7543800" y="2895600"/>
            <a:ext cx="536575" cy="4318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72" name="Rectangle 20"/>
          <p:cNvSpPr/>
          <p:nvPr/>
        </p:nvSpPr>
        <p:spPr bwMode="auto">
          <a:xfrm>
            <a:off x="3898900" y="5676900"/>
            <a:ext cx="2236470" cy="35306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过程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是递归的</a:t>
            </a:r>
          </a:p>
        </p:txBody>
      </p:sp>
      <p:sp>
        <p:nvSpPr>
          <p:cNvPr id="5" name="燕尾形 4"/>
          <p:cNvSpPr/>
          <p:nvPr/>
        </p:nvSpPr>
        <p:spPr>
          <a:xfrm>
            <a:off x="0" y="394335"/>
            <a:ext cx="3134995" cy="67246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过程调用例子：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94839" y="25422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4533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74533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801201" y="307438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</a:rPr>
              <a:t>计算机是如何工作的？</a:t>
            </a:r>
            <a:endParaRPr lang="zh-CN" altLang="en-US" sz="24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4" name="TextBox 14"/>
          <p:cNvSpPr txBox="1"/>
          <p:nvPr/>
        </p:nvSpPr>
        <p:spPr>
          <a:xfrm>
            <a:off x="1313590" y="128143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charset="-122"/>
                <a:cs typeface="黑体" panose="02010609060101010101" charset="-122"/>
              </a:rPr>
              <a:t>程序在执行前</a:t>
            </a:r>
          </a:p>
        </p:txBody>
      </p:sp>
      <p:sp>
        <p:nvSpPr>
          <p:cNvPr id="26" name="TextBox 18"/>
          <p:cNvSpPr txBox="1"/>
          <p:nvPr/>
        </p:nvSpPr>
        <p:spPr>
          <a:xfrm>
            <a:off x="3008596" y="1281589"/>
            <a:ext cx="61150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数据和指令事先存放在存储器中，每条指令和每个数据都有地址，指令按序存放，指令由</a:t>
            </a:r>
            <a:r>
              <a:rPr lang="en-US" altLang="zh-CN" sz="2000" dirty="0" smtClean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OP、ADDR</a:t>
            </a:r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字段组成，程序起始地址置PC</a:t>
            </a:r>
          </a:p>
          <a:p>
            <a:pPr algn="l"/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（原材料和菜谱都放在厨房外的架子上， 每个架子有编号。妈妈从第5个架上指定菜谱开始做）</a:t>
            </a:r>
          </a:p>
        </p:txBody>
      </p:sp>
      <p:sp>
        <p:nvSpPr>
          <p:cNvPr id="39" name="椭圆 38"/>
          <p:cNvSpPr/>
          <p:nvPr/>
        </p:nvSpPr>
        <p:spPr>
          <a:xfrm>
            <a:off x="1150324" y="1336353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A3F6C"/>
              </a:solidFill>
              <a:cs typeface="黑体" panose="0201060906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2640" y="294387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sym typeface="+mn-ea"/>
              </a:rPr>
              <a:t>开始执行程序</a:t>
            </a:r>
            <a:endParaRPr lang="zh-CN" altLang="en-US" sz="2000" dirty="0">
              <a:latin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2406580" y="2955697"/>
            <a:ext cx="6707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第一步：根据PC取指令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（从5号架上取菜谱）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第二步：指令译码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（看菜谱）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第三步：取操作数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（从架上或盘中取原材料）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第四步：指令执行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（洗、切、炒等具体操作）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第五步：回写结果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（装盘或直接送桌）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第六步：修改PC的值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（算出下一菜谱所在架子号6=5+1）</a:t>
            </a:r>
          </a:p>
          <a:p>
            <a:pPr algn="l"/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继续执行下一条指令</a:t>
            </a:r>
            <a:r>
              <a:rPr lang="en-US" altLang="zh-CN" sz="2000" dirty="0" smtClean="0">
                <a:latin typeface="黑体" panose="02010609060101010101" charset="-122"/>
                <a:cs typeface="黑体" panose="02010609060101010101" charset="-122"/>
              </a:rPr>
              <a:t>（继续做下一道菜）</a:t>
            </a:r>
          </a:p>
        </p:txBody>
      </p:sp>
      <p:sp>
        <p:nvSpPr>
          <p:cNvPr id="18" name="椭圆 17"/>
          <p:cNvSpPr/>
          <p:nvPr/>
        </p:nvSpPr>
        <p:spPr>
          <a:xfrm>
            <a:off x="1169374" y="2998783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A3F6C"/>
              </a:solidFill>
              <a:cs typeface="黑体" panose="02010609060101010101" charset="-122"/>
            </a:endParaRPr>
          </a:p>
        </p:txBody>
      </p:sp>
      <p:sp>
        <p:nvSpPr>
          <p:cNvPr id="742497" name="Rectangle 97"/>
          <p:cNvSpPr>
            <a:spLocks noChangeArrowheads="1"/>
          </p:cNvSpPr>
          <p:nvPr/>
        </p:nvSpPr>
        <p:spPr bwMode="auto">
          <a:xfrm>
            <a:off x="4823936" y="893207"/>
            <a:ext cx="2753916" cy="3987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000">
                <a:solidFill>
                  <a:srgbClr val="008000"/>
                </a:solidFill>
                <a:latin typeface="黑体" panose="02010609060101010101" charset="-122"/>
                <a:ea typeface="黑体" panose="02010609060101010101" charset="-122"/>
              </a:rPr>
              <a:t>“存储程序”工作方式！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1112295" y="5636269"/>
            <a:ext cx="8056880" cy="1211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spcBef>
                <a:spcPct val="20000"/>
              </a:spcBef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妈妈会做的菜和厨师会做的菜不一样，同一个菜谱的做法也可能不同</a:t>
            </a:r>
          </a:p>
          <a:p>
            <a:pPr marL="342900" indent="-342900" algn="l">
              <a:spcBef>
                <a:spcPct val="20000"/>
              </a:spcBef>
            </a:pPr>
            <a:endParaRPr lang="zh-CN" altLang="en-US" sz="2400">
              <a:solidFill>
                <a:srgbClr val="0066FF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342900" indent="-342900" algn="l">
              <a:spcBef>
                <a:spcPct val="20000"/>
              </a:spcBef>
            </a:pPr>
            <a:r>
              <a:rPr lang="zh-CN" altLang="en-US" sz="200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不同架构支持的指令集不同，同一种指令的实现方式和功能也可能不同</a:t>
            </a:r>
            <a:endParaRPr lang="zh-CN" altLang="en-US" sz="2000" dirty="0">
              <a:solidFill>
                <a:srgbClr val="FF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43949" y="5717218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A3F6C"/>
              </a:solidFill>
              <a:cs typeface="黑体" panose="02010609060101010101" charset="-122"/>
            </a:endParaRPr>
          </a:p>
        </p:txBody>
      </p:sp>
      <p:sp>
        <p:nvSpPr>
          <p:cNvPr id="20" name="上下箭头 19"/>
          <p:cNvSpPr/>
          <p:nvPr/>
        </p:nvSpPr>
        <p:spPr>
          <a:xfrm>
            <a:off x="5161915" y="5993545"/>
            <a:ext cx="217170" cy="494665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2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2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2" grpId="1"/>
      <p:bldP spid="14" grpId="0"/>
      <p:bldP spid="26" grpId="0"/>
      <p:bldP spid="39" grpId="0" bldLvl="0" animBg="1"/>
      <p:bldP spid="15" grpId="0"/>
      <p:bldP spid="16" grpId="0"/>
      <p:bldP spid="18" grpId="0" bldLvl="0" animBg="1"/>
      <p:bldP spid="742497" grpId="0" bldLvl="0" animBg="1"/>
      <p:bldP spid="19" grpId="0" bldLvl="0" animBg="1"/>
      <p:bldP spid="20" grpId="0" bldLvl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0182" name="Rectangle 6"/>
          <p:cNvSpPr>
            <a:spLocks noGrp="1" noChangeArrowheads="1"/>
          </p:cNvSpPr>
          <p:nvPr/>
        </p:nvSpPr>
        <p:spPr>
          <a:xfrm>
            <a:off x="277495" y="1066800"/>
            <a:ext cx="46482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 smtClean="0"/>
              <a:t>内容</a:t>
            </a:r>
          </a:p>
          <a:p>
            <a:pPr marL="552450" lvl="1">
              <a:buClr>
                <a:srgbClr val="0D0D0D"/>
              </a:buClr>
            </a:pPr>
            <a:r>
              <a:rPr lang="en-US" dirty="0" smtClean="0"/>
              <a:t>返回信息</a:t>
            </a:r>
          </a:p>
          <a:p>
            <a:pPr marL="552450" lvl="1">
              <a:buClr>
                <a:srgbClr val="0D0D0D"/>
              </a:buClr>
            </a:pPr>
            <a:r>
              <a:rPr lang="en-US" dirty="0" smtClean="0"/>
              <a:t>本地存储（如果需要）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临时空间（如果需要）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>
              <a:buClr>
                <a:srgbClr val="0D0D0D"/>
              </a:buClr>
            </a:pPr>
            <a:r>
              <a:rPr lang="en-US" dirty="0"/>
              <a:t>管理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进入过程时分配空间</a:t>
            </a:r>
          </a:p>
          <a:p>
            <a:pPr marL="838200" lvl="2"/>
            <a:r>
              <a:rPr lang="en-US" dirty="0"/>
              <a:t>“设置”代码</a:t>
            </a:r>
          </a:p>
          <a:p>
            <a:pPr marL="838200" lvl="2"/>
            <a:r>
              <a:rPr lang="en-US" b="1" dirty="0" smtClean="0"/>
              <a:t>call</a:t>
            </a:r>
            <a:r>
              <a:rPr lang="en-US" dirty="0" smtClean="0"/>
              <a:t> 指令</a:t>
            </a:r>
            <a:r>
              <a:rPr lang="zh-CN" altLang="en-US" dirty="0"/>
              <a:t>压栈</a:t>
            </a:r>
          </a:p>
          <a:p>
            <a:pPr marL="552450" lvl="1">
              <a:buClr>
                <a:srgbClr val="0D0D0D"/>
              </a:buClr>
            </a:pPr>
            <a:r>
              <a:rPr lang="zh-CN" altLang="en-US" dirty="0"/>
              <a:t>返回时</a:t>
            </a:r>
            <a:r>
              <a:rPr lang="en-US" dirty="0" err="1">
                <a:solidFill>
                  <a:srgbClr val="FF0000"/>
                </a:solidFill>
              </a:rPr>
              <a:t>释放</a:t>
            </a:r>
            <a:r>
              <a:rPr lang="zh-CN" altLang="en-US" dirty="0"/>
              <a:t>空间</a:t>
            </a:r>
          </a:p>
          <a:p>
            <a:pPr marL="838200" lvl="2"/>
            <a:r>
              <a:rPr lang="en-US" dirty="0"/>
              <a:t>“</a:t>
            </a:r>
            <a:r>
              <a:rPr lang="zh-CN" altLang="en-US" dirty="0">
                <a:ea typeface="宋体" panose="02010600030101010101" pitchFamily="2" charset="-122"/>
              </a:rPr>
              <a:t>完成</a:t>
            </a:r>
            <a:r>
              <a:rPr lang="en-US" dirty="0"/>
              <a:t>” </a:t>
            </a:r>
            <a:r>
              <a:rPr lang="zh-CN" altLang="en-US" dirty="0">
                <a:ea typeface="宋体" panose="02010600030101010101" pitchFamily="2" charset="-122"/>
              </a:rPr>
              <a:t>代码</a:t>
            </a:r>
            <a:endParaRPr lang="zh-CN" altLang="en-US" dirty="0" smtClean="0">
              <a:ea typeface="宋体" panose="02010600030101010101" pitchFamily="2" charset="-122"/>
            </a:endParaRPr>
          </a:p>
          <a:p>
            <a:pPr marL="838200" lvl="2"/>
            <a:r>
              <a:rPr lang="en-US" dirty="0" smtClean="0"/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ret</a:t>
            </a:r>
            <a:r>
              <a:rPr lang="en-US" dirty="0" smtClean="0"/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指令弹出栈</a:t>
            </a:r>
          </a:p>
        </p:txBody>
      </p:sp>
      <p:sp>
        <p:nvSpPr>
          <p:cNvPr id="50178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535737" y="2271713"/>
            <a:ext cx="717550" cy="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0" name="Rectangle 4"/>
          <p:cNvSpPr/>
          <p:nvPr/>
        </p:nvSpPr>
        <p:spPr bwMode="auto">
          <a:xfrm>
            <a:off x="4019550" y="2084388"/>
            <a:ext cx="2439987" cy="36671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帧指针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 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sz="1800" dirty="0" smtClean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545262" y="3641725"/>
            <a:ext cx="71755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4" name="Rectangle 8"/>
          <p:cNvSpPr/>
          <p:nvPr/>
        </p:nvSpPr>
        <p:spPr bwMode="auto">
          <a:xfrm>
            <a:off x="4068762" y="3452813"/>
            <a:ext cx="2438400" cy="36671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栈指针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 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0185" name="Rectangle 9"/>
          <p:cNvSpPr/>
          <p:nvPr/>
        </p:nvSpPr>
        <p:spPr bwMode="auto">
          <a:xfrm>
            <a:off x="7596187" y="4283075"/>
            <a:ext cx="685800" cy="445135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400">
                <a:solidFill>
                  <a:srgbClr val="262699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栈顶</a:t>
            </a:r>
          </a:p>
        </p:txBody>
      </p:sp>
      <p:sp>
        <p:nvSpPr>
          <p:cNvPr id="50186" name="AutoShape 10"/>
          <p:cNvSpPr/>
          <p:nvPr/>
        </p:nvSpPr>
        <p:spPr bwMode="auto">
          <a:xfrm rot="10800000" flipH="1">
            <a:off x="7672387" y="3902075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ED7D31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50187" name="Group 11"/>
          <p:cNvGraphicFramePr>
            <a:graphicFrameLocks noGrp="1"/>
          </p:cNvGraphicFramePr>
          <p:nvPr/>
        </p:nvGraphicFramePr>
        <p:xfrm>
          <a:off x="7310437" y="396875"/>
          <a:ext cx="1320800" cy="3403600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70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Previous Frame</a:t>
                      </a:r>
                    </a:p>
                  </a:txBody>
                  <a:tcPr marL="50800" marR="50800" marT="50800" marB="508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Frame for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proc</a:t>
                      </a:r>
                    </a:p>
                  </a:txBody>
                  <a:tcPr marL="50800" marR="50800" marT="50800" marB="508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4"/>
          <p:cNvSpPr/>
          <p:nvPr/>
        </p:nvSpPr>
        <p:spPr bwMode="auto">
          <a:xfrm>
            <a:off x="4021137" y="2365375"/>
            <a:ext cx="2439987" cy="36671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可选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	</a:t>
            </a:r>
            <a:r>
              <a:rPr lang="en-US" sz="1800" dirty="0" smtClean="0">
                <a:solidFill>
                  <a:schemeClr val="bg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x</a:t>
            </a:r>
            <a:endParaRPr lang="en-US" sz="1800" dirty="0" smtClean="0">
              <a:solidFill>
                <a:schemeClr val="bg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0" y="394335"/>
            <a:ext cx="3134995" cy="67246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栈帧：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1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01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who</a:t>
            </a: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4" name="AutoShape 54"/>
          <p:cNvSpPr/>
          <p:nvPr/>
        </p:nvSpPr>
        <p:spPr bwMode="auto">
          <a:xfrm>
            <a:off x="203200" y="2032000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397500" y="1592263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38775" y="2438083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1254" name="AutoShape 54"/>
          <p:cNvSpPr/>
          <p:nvPr/>
        </p:nvSpPr>
        <p:spPr bwMode="auto">
          <a:xfrm>
            <a:off x="676910" y="2692400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40680" y="3259138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8" name="Rectangle 6"/>
          <p:cNvSpPr/>
          <p:nvPr/>
        </p:nvSpPr>
        <p:spPr bwMode="auto">
          <a:xfrm>
            <a:off x="1521460" y="218440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3271" name="Group 23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1254" name="AutoShape 54"/>
          <p:cNvSpPr/>
          <p:nvPr/>
        </p:nvSpPr>
        <p:spPr bwMode="auto">
          <a:xfrm>
            <a:off x="887095" y="2757805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40680" y="4078288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8" name="Rectangle 6"/>
          <p:cNvSpPr/>
          <p:nvPr/>
        </p:nvSpPr>
        <p:spPr bwMode="auto">
          <a:xfrm>
            <a:off x="1521460" y="218440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3271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3" name="Rectangle 6"/>
          <p:cNvSpPr/>
          <p:nvPr/>
        </p:nvSpPr>
        <p:spPr bwMode="auto">
          <a:xfrm>
            <a:off x="1635125" y="258445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1254" name="AutoShape 54"/>
          <p:cNvSpPr/>
          <p:nvPr/>
        </p:nvSpPr>
        <p:spPr bwMode="auto">
          <a:xfrm>
            <a:off x="871855" y="3213100"/>
            <a:ext cx="89662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54295" name="Group 23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40680" y="4880928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8" name="Rectangle 6"/>
          <p:cNvSpPr/>
          <p:nvPr/>
        </p:nvSpPr>
        <p:spPr bwMode="auto">
          <a:xfrm>
            <a:off x="1521460" y="218440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3271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3" name="Rectangle 6"/>
          <p:cNvSpPr/>
          <p:nvPr/>
        </p:nvSpPr>
        <p:spPr bwMode="auto">
          <a:xfrm>
            <a:off x="1635125" y="258445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4295" name="Group 23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3" name="Rectangle 6"/>
          <p:cNvSpPr/>
          <p:nvPr/>
        </p:nvSpPr>
        <p:spPr bwMode="auto">
          <a:xfrm>
            <a:off x="1861820" y="2795905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14" name="Group 24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1254" name="AutoShape 54"/>
          <p:cNvSpPr/>
          <p:nvPr/>
        </p:nvSpPr>
        <p:spPr bwMode="auto">
          <a:xfrm>
            <a:off x="1057275" y="3511550"/>
            <a:ext cx="89662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40680" y="4078288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8" name="Rectangle 6"/>
          <p:cNvSpPr/>
          <p:nvPr/>
        </p:nvSpPr>
        <p:spPr bwMode="auto">
          <a:xfrm>
            <a:off x="1521460" y="218440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3271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3" name="Rectangle 6"/>
          <p:cNvSpPr/>
          <p:nvPr/>
        </p:nvSpPr>
        <p:spPr bwMode="auto">
          <a:xfrm>
            <a:off x="1635125" y="258445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1254" name="AutoShape 54"/>
          <p:cNvSpPr/>
          <p:nvPr/>
        </p:nvSpPr>
        <p:spPr bwMode="auto">
          <a:xfrm>
            <a:off x="782320" y="3848100"/>
            <a:ext cx="89662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54295" name="Group 23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40680" y="3259138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8" name="Rectangle 6"/>
          <p:cNvSpPr/>
          <p:nvPr/>
        </p:nvSpPr>
        <p:spPr bwMode="auto">
          <a:xfrm>
            <a:off x="1521460" y="218440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3271" name="Group 23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1254" name="AutoShape 54"/>
          <p:cNvSpPr/>
          <p:nvPr/>
        </p:nvSpPr>
        <p:spPr bwMode="auto">
          <a:xfrm>
            <a:off x="833120" y="3587750"/>
            <a:ext cx="83058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38775" y="2438083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1254" name="AutoShape 54"/>
          <p:cNvSpPr/>
          <p:nvPr/>
        </p:nvSpPr>
        <p:spPr bwMode="auto">
          <a:xfrm>
            <a:off x="690245" y="2985770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260850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40680" y="3259138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8" name="Rectangle 6"/>
          <p:cNvSpPr/>
          <p:nvPr/>
        </p:nvSpPr>
        <p:spPr bwMode="auto">
          <a:xfrm>
            <a:off x="1521460" y="2184400"/>
            <a:ext cx="1536700" cy="2286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53271" name="Group 23"/>
          <p:cNvGraphicFramePr>
            <a:graphicFrameLocks noGrp="1"/>
          </p:cNvGraphicFramePr>
          <p:nvPr/>
        </p:nvGraphicFramePr>
        <p:xfrm>
          <a:off x="693293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amI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1254" name="AutoShape 54"/>
          <p:cNvSpPr/>
          <p:nvPr/>
        </p:nvSpPr>
        <p:spPr bwMode="auto">
          <a:xfrm>
            <a:off x="887730" y="3002280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573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49572" name="Text Box 4"/>
          <p:cNvSpPr txBox="1">
            <a:spLocks noChangeArrowheads="1"/>
          </p:cNvSpPr>
          <p:nvPr/>
        </p:nvSpPr>
        <p:spPr bwMode="auto">
          <a:xfrm>
            <a:off x="67945" y="3122930"/>
            <a:ext cx="9056370" cy="2306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Wingdings" panose="05000000000000000000" charset="0"/>
              <a:buChar char=""/>
            </a:pPr>
            <a:r>
              <a:rPr lang="en-US" altLang="zh-CN" sz="240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指令中需给出的信息：</a:t>
            </a:r>
          </a:p>
          <a:p>
            <a:pPr marL="342900" indent="-342900" eaLnBrk="1" hangingPunct="1">
              <a:spcBef>
                <a:spcPct val="50000"/>
              </a:spcBef>
              <a:buClr>
                <a:srgbClr val="F8A578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操作性质（操作码）</a:t>
            </a:r>
          </a:p>
          <a:p>
            <a:pPr marL="342900" indent="-342900" eaLnBrk="1" hangingPunct="1">
              <a:spcBef>
                <a:spcPct val="50000"/>
              </a:spcBef>
              <a:buClr>
                <a:srgbClr val="F8A578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源操作数1 或/和 源操作数2（立即数、寄存器编号、存储地址）</a:t>
            </a:r>
          </a:p>
          <a:p>
            <a:pPr marL="342900" indent="-342900" eaLnBrk="1" hangingPunct="1">
              <a:spcBef>
                <a:spcPct val="50000"/>
              </a:spcBef>
              <a:buClr>
                <a:srgbClr val="F8A578"/>
              </a:buClr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目的操作数地址   （寄存器编号、存储地址）</a:t>
            </a: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charset="0"/>
              <a:buChar char="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存储地址的描述与操作数的数据结构有关！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/>
        </p:nvSpPr>
        <p:spPr>
          <a:xfrm>
            <a:off x="0" y="920115"/>
            <a:ext cx="9124950" cy="2228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49D4A"/>
                </a:solidFill>
                <a:latin typeface="黑体" panose="02010609060101010101" charset="-122"/>
                <a:ea typeface="黑体" panose="02010609060101010101" charset="-122"/>
              </a:rPr>
              <a:t>程序启动前，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指令和数据都存放在存储器中，形式上没有差别，都是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0/1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序列</a:t>
            </a:r>
          </a:p>
          <a:p>
            <a:pPr>
              <a:lnSpc>
                <a:spcPct val="120000"/>
              </a:lnSpc>
              <a:buClr>
                <a:srgbClr val="F8A578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采用“</a:t>
            </a:r>
            <a:r>
              <a:rPr lang="zh-CN" altLang="en-US" sz="2000" dirty="0" smtClean="0">
                <a:solidFill>
                  <a:srgbClr val="F49D4A"/>
                </a:solidFill>
                <a:latin typeface="黑体" panose="02010609060101010101" charset="-122"/>
                <a:ea typeface="黑体" panose="02010609060101010101" charset="-122"/>
              </a:rPr>
              <a:t>存储程序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”工作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方式：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程序由指令组成，程序被启动后，计算机能自动取出一条一条指令执行，在执行过程中无需人的干预。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49D4A"/>
                </a:solidFill>
                <a:latin typeface="黑体" panose="02010609060101010101" charset="-122"/>
                <a:ea typeface="黑体" panose="02010609060101010101" charset="-122"/>
              </a:rPr>
              <a:t>指令执行过程中，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指令和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数据从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存储器取到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CPU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，存放在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CPU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内的寄存器中</a:t>
            </a:r>
          </a:p>
          <a:p>
            <a:pPr>
              <a:lnSpc>
                <a:spcPct val="105000"/>
              </a:lnSpc>
              <a:buFontTx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104" y="511334"/>
            <a:ext cx="3211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D7D31"/>
              </a:buClr>
              <a:buFont typeface="Wingdings" panose="05000000000000000000" charset="0"/>
              <a:buChar char=""/>
            </a:pPr>
            <a:r>
              <a:rPr lang="en-US" altLang="zh-CN" sz="24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程序VS指令：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9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49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49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49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49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endParaRPr lang="en-US" sz="1800">
              <a:solidFill>
                <a:srgbClr val="A5A5A5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438775" y="2438083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  <p:sp>
        <p:nvSpPr>
          <p:cNvPr id="57" name="Rectangle 5"/>
          <p:cNvSpPr/>
          <p:nvPr/>
        </p:nvSpPr>
        <p:spPr bwMode="auto">
          <a:xfrm>
            <a:off x="1203325" y="1922780"/>
            <a:ext cx="1612900" cy="225171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amI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1254" name="AutoShape 54"/>
          <p:cNvSpPr/>
          <p:nvPr/>
        </p:nvSpPr>
        <p:spPr bwMode="auto">
          <a:xfrm>
            <a:off x="716915" y="3505200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52247" name="Group 23"/>
          <p:cNvGraphicFramePr>
            <a:graphicFrameLocks noGrp="1"/>
          </p:cNvGraphicFramePr>
          <p:nvPr/>
        </p:nvGraphicFramePr>
        <p:xfrm>
          <a:off x="6934200" y="838200"/>
          <a:ext cx="1397000" cy="57785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yoo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who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1203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/>
              <a:t>Example</a:t>
            </a:r>
          </a:p>
        </p:txBody>
      </p:sp>
      <p:sp>
        <p:nvSpPr>
          <p:cNvPr id="51204" name="Rectangle 4"/>
          <p:cNvSpPr/>
          <p:nvPr/>
        </p:nvSpPr>
        <p:spPr bwMode="auto">
          <a:xfrm>
            <a:off x="3514725" y="1446213"/>
            <a:ext cx="622300" cy="33178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yoo</a:t>
            </a:r>
          </a:p>
        </p:txBody>
      </p:sp>
      <p:sp>
        <p:nvSpPr>
          <p:cNvPr id="51205" name="Rectangle 5"/>
          <p:cNvSpPr/>
          <p:nvPr/>
        </p:nvSpPr>
        <p:spPr bwMode="auto">
          <a:xfrm>
            <a:off x="3514725" y="21336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who</a:t>
            </a:r>
          </a:p>
        </p:txBody>
      </p:sp>
      <p:sp>
        <p:nvSpPr>
          <p:cNvPr id="51206" name="Rectangle 6"/>
          <p:cNvSpPr/>
          <p:nvPr/>
        </p:nvSpPr>
        <p:spPr bwMode="auto">
          <a:xfrm>
            <a:off x="3503613" y="28082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7" name="Rectangle 7"/>
          <p:cNvSpPr/>
          <p:nvPr/>
        </p:nvSpPr>
        <p:spPr bwMode="auto">
          <a:xfrm>
            <a:off x="3514725" y="3505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8" name="Rectangle 8"/>
          <p:cNvSpPr/>
          <p:nvPr/>
        </p:nvSpPr>
        <p:spPr bwMode="auto">
          <a:xfrm>
            <a:off x="3514725" y="4267200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821113" y="17526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821113" y="24384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821113" y="3124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3821113" y="3886200"/>
            <a:ext cx="0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Rectangle 13"/>
          <p:cNvSpPr/>
          <p:nvPr/>
        </p:nvSpPr>
        <p:spPr bwMode="auto">
          <a:xfrm>
            <a:off x="4181475" y="2795588"/>
            <a:ext cx="6223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800">
                <a:solidFill>
                  <a:srgbClr val="A5A5A5"/>
                </a:solidFill>
                <a:latin typeface="Courier New Bold" charset="0"/>
                <a:cs typeface="Courier New Bold" charset="0"/>
                <a:sym typeface="Courier New Bold" charset="0"/>
              </a:rPr>
              <a:t>amI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3962400" y="2438400"/>
            <a:ext cx="536575" cy="431800"/>
          </a:xfrm>
          <a:prstGeom prst="line">
            <a:avLst/>
          </a:prstGeom>
          <a:noFill/>
          <a:ln w="25400" cap="flat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4" name="AutoShape 54"/>
          <p:cNvSpPr/>
          <p:nvPr/>
        </p:nvSpPr>
        <p:spPr bwMode="auto">
          <a:xfrm>
            <a:off x="292100" y="2870200"/>
            <a:ext cx="685800" cy="431800"/>
          </a:xfrm>
          <a:prstGeom prst="rightArrow">
            <a:avLst>
              <a:gd name="adj1" fmla="val 41185"/>
              <a:gd name="adj2" fmla="val 76471"/>
            </a:avLst>
          </a:prstGeom>
          <a:solidFill>
            <a:srgbClr val="C00000"/>
          </a:solidFill>
          <a:ln w="254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4"/>
          <p:cNvSpPr/>
          <p:nvPr/>
        </p:nvSpPr>
        <p:spPr bwMode="auto">
          <a:xfrm>
            <a:off x="977900" y="1524000"/>
            <a:ext cx="15367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(…)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who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" name="Rectangle 15"/>
          <p:cNvSpPr/>
          <p:nvPr/>
        </p:nvSpPr>
        <p:spPr bwMode="auto">
          <a:xfrm>
            <a:off x="6932930" y="1641475"/>
            <a:ext cx="1308100" cy="879475"/>
          </a:xfrm>
          <a:prstGeom prst="rect">
            <a:avLst/>
          </a:prstGeom>
          <a:solidFill>
            <a:srgbClr val="F6F5BD"/>
          </a:solidFill>
          <a:ln w="190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endParaRPr lang="en-US" sz="1800">
              <a:solidFill>
                <a:schemeClr val="tx1"/>
              </a:solidFill>
              <a:latin typeface="Courier New Bold" charset="0"/>
              <a:ea typeface="Monaco" charset="0"/>
              <a:cs typeface="Monaco" charset="0"/>
              <a:sym typeface="Courier Ne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yoo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5397500" y="1592263"/>
            <a:ext cx="1493838" cy="928687"/>
            <a:chOff x="0" y="0"/>
            <a:chExt cx="941" cy="585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>
              <a:off x="489" y="110"/>
              <a:ext cx="452" cy="0"/>
            </a:xfrm>
            <a:prstGeom prst="line">
              <a:avLst/>
            </a:prstGeom>
            <a:noFill/>
            <a:ln w="25400" cap="flat">
              <a:solidFill>
                <a:srgbClr val="7F7F7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1" y="0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488" y="499"/>
              <a:ext cx="4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0"/>
            <p:cNvSpPr/>
            <p:nvPr/>
          </p:nvSpPr>
          <p:spPr bwMode="auto">
            <a:xfrm>
              <a:off x="0" y="377"/>
              <a:ext cx="496" cy="20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pPr algn="r"/>
              <a:r>
                <a:rPr lang="en-US" sz="18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6932930" y="1022350"/>
            <a:ext cx="1308100" cy="61849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22"/>
          <p:cNvSpPr/>
          <p:nvPr/>
        </p:nvSpPr>
        <p:spPr bwMode="auto">
          <a:xfrm>
            <a:off x="7334250" y="444500"/>
            <a:ext cx="381000" cy="44513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0" y="514350"/>
            <a:ext cx="4335780" cy="71755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2467" name="Rectangle 3"/>
          <p:cNvSpPr>
            <a:spLocks noGrp="1" noChangeArrowheads="1"/>
          </p:cNvSpPr>
          <p:nvPr/>
        </p:nvSpPr>
        <p:spPr>
          <a:xfrm>
            <a:off x="381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 sz="3200" dirty="0" smtClean="0">
                <a:solidFill>
                  <a:schemeClr val="bg1"/>
                </a:solidFill>
              </a:rPr>
              <a:t>x86-64/</a:t>
            </a:r>
            <a:r>
              <a:rPr lang="en-US" sz="3200" dirty="0">
                <a:solidFill>
                  <a:schemeClr val="bg1"/>
                </a:solidFill>
              </a:rPr>
              <a:t>Linux </a:t>
            </a:r>
            <a:r>
              <a:rPr lang="zh-CN" altLang="en-US" sz="3200" dirty="0">
                <a:solidFill>
                  <a:schemeClr val="bg1"/>
                </a:solidFill>
              </a:rPr>
              <a:t>栈帧</a:t>
            </a:r>
          </a:p>
        </p:txBody>
      </p:sp>
      <p:sp>
        <p:nvSpPr>
          <p:cNvPr id="62469" name="Rectangle 5"/>
          <p:cNvSpPr/>
          <p:nvPr/>
        </p:nvSpPr>
        <p:spPr bwMode="auto">
          <a:xfrm>
            <a:off x="7366000" y="3276600"/>
            <a:ext cx="1270000" cy="304800"/>
          </a:xfrm>
          <a:prstGeom prst="rect">
            <a:avLst/>
          </a:prstGeom>
          <a:solidFill>
            <a:srgbClr val="F2F2F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返回</a:t>
            </a:r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</a:t>
            </a:r>
          </a:p>
        </p:txBody>
      </p:sp>
      <p:sp>
        <p:nvSpPr>
          <p:cNvPr id="62470" name="Rectangle 6"/>
          <p:cNvSpPr/>
          <p:nvPr/>
        </p:nvSpPr>
        <p:spPr bwMode="auto">
          <a:xfrm>
            <a:off x="7366000" y="3886200"/>
            <a:ext cx="1270000" cy="18161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保存的寄存器</a:t>
            </a:r>
          </a:p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+</a:t>
            </a:r>
          </a:p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局部变量</a:t>
            </a:r>
          </a:p>
        </p:txBody>
      </p:sp>
      <p:sp>
        <p:nvSpPr>
          <p:cNvPr id="62471" name="Rectangle 7"/>
          <p:cNvSpPr/>
          <p:nvPr/>
        </p:nvSpPr>
        <p:spPr bwMode="auto">
          <a:xfrm>
            <a:off x="7366000" y="5699124"/>
            <a:ext cx="1270000" cy="854075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参数构造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(Optional)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62472" name="Rectangle 8"/>
          <p:cNvSpPr/>
          <p:nvPr/>
        </p:nvSpPr>
        <p:spPr bwMode="auto">
          <a:xfrm>
            <a:off x="7366000" y="1295400"/>
            <a:ext cx="1270000" cy="1371600"/>
          </a:xfrm>
          <a:prstGeom prst="rect">
            <a:avLst/>
          </a:prstGeom>
          <a:solidFill>
            <a:srgbClr val="F2F2F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3" name="Rectangle 9"/>
          <p:cNvSpPr/>
          <p:nvPr/>
        </p:nvSpPr>
        <p:spPr bwMode="auto">
          <a:xfrm>
            <a:off x="7366000" y="3581400"/>
            <a:ext cx="1270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 b="1" dirty="0" smtClean="0">
                <a:solidFill>
                  <a:srgbClr val="7F7F7F"/>
                </a:solidFill>
                <a:latin typeface="Courier New" panose="02070309020205020404"/>
                <a:ea typeface="宋体" panose="02010600030101010101" pitchFamily="2" charset="-122"/>
                <a:cs typeface="Courier New" panose="02070309020205020404"/>
                <a:sym typeface="Calibri Bold" charset="0"/>
              </a:rPr>
              <a:t>旧</a:t>
            </a:r>
            <a:r>
              <a:rPr lang="en-US" sz="1800" b="1" dirty="0" smtClean="0">
                <a:solidFill>
                  <a:srgbClr val="7F7F7F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rgbClr val="7F7F7F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rbp</a:t>
            </a:r>
            <a:endParaRPr lang="en-US" sz="1800" b="1" dirty="0">
              <a:solidFill>
                <a:srgbClr val="7F7F7F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62474" name="Rectangle 10"/>
          <p:cNvSpPr/>
          <p:nvPr/>
        </p:nvSpPr>
        <p:spPr bwMode="auto">
          <a:xfrm>
            <a:off x="7366000" y="2667000"/>
            <a:ext cx="1270000" cy="609600"/>
          </a:xfrm>
          <a:prstGeom prst="rect">
            <a:avLst/>
          </a:prstGeom>
          <a:solidFill>
            <a:srgbClr val="F2F2F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参数</a:t>
            </a:r>
          </a:p>
        </p:txBody>
      </p:sp>
      <p:sp>
        <p:nvSpPr>
          <p:cNvPr id="62475" name="Rectangle 11"/>
          <p:cNvSpPr/>
          <p:nvPr/>
        </p:nvSpPr>
        <p:spPr bwMode="auto">
          <a:xfrm>
            <a:off x="5472113" y="2125663"/>
            <a:ext cx="144780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调用函数的帧</a:t>
            </a:r>
          </a:p>
        </p:txBody>
      </p:sp>
      <p:sp>
        <p:nvSpPr>
          <p:cNvPr id="62476" name="AutoShape 12"/>
          <p:cNvSpPr/>
          <p:nvPr/>
        </p:nvSpPr>
        <p:spPr bwMode="auto">
          <a:xfrm>
            <a:off x="6981825" y="1295400"/>
            <a:ext cx="228600" cy="22606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875"/>
                  <a:pt x="10800" y="19980"/>
                </a:cubicBezTo>
                <a:lnTo>
                  <a:pt x="10800" y="12420"/>
                </a:lnTo>
                <a:cubicBezTo>
                  <a:pt x="10800" y="11525"/>
                  <a:pt x="5965" y="10800"/>
                  <a:pt x="0" y="10800"/>
                </a:cubicBezTo>
                <a:cubicBezTo>
                  <a:pt x="5965" y="10800"/>
                  <a:pt x="10800" y="10075"/>
                  <a:pt x="10800" y="9180"/>
                </a:cubicBezTo>
                <a:lnTo>
                  <a:pt x="10800" y="1620"/>
                </a:lnTo>
                <a:cubicBezTo>
                  <a:pt x="10800" y="725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>
            <a:off x="6469063" y="3732213"/>
            <a:ext cx="71755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78" name="Rectangle 14"/>
          <p:cNvSpPr/>
          <p:nvPr/>
        </p:nvSpPr>
        <p:spPr bwMode="auto">
          <a:xfrm>
            <a:off x="4927600" y="3268663"/>
            <a:ext cx="1562100" cy="6096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帧指针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6478588" y="6488112"/>
            <a:ext cx="71913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480" name="Rectangle 16"/>
          <p:cNvSpPr/>
          <p:nvPr/>
        </p:nvSpPr>
        <p:spPr bwMode="auto">
          <a:xfrm>
            <a:off x="5005388" y="6019800"/>
            <a:ext cx="1485900" cy="6096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zh-CN" altLang="en-US" dirty="0">
                <a:solidFill>
                  <a:schemeClr val="tx1"/>
                </a:solidFill>
                <a:latin typeface="Arial Narrow Bold" charset="0"/>
                <a:ea typeface="Lucida Grande" charset="0"/>
                <a:cs typeface="Lucida Grande" charset="0"/>
                <a:sym typeface="Arial Narrow Bold" charset="0"/>
              </a:rPr>
              <a:t>栈指针</a:t>
            </a:r>
          </a:p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14"/>
          <p:cNvSpPr/>
          <p:nvPr/>
        </p:nvSpPr>
        <p:spPr bwMode="auto">
          <a:xfrm>
            <a:off x="4953000" y="3810000"/>
            <a:ext cx="1562100" cy="6096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可选的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2468" name="Rectangle 4"/>
          <p:cNvSpPr>
            <a:spLocks noGrp="1" noChangeArrowheads="1"/>
          </p:cNvSpPr>
          <p:nvPr/>
        </p:nvSpPr>
        <p:spPr>
          <a:xfrm>
            <a:off x="381000" y="1397000"/>
            <a:ext cx="53721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en-US" dirty="0"/>
              <a:t>当前栈帧（“顶部”到“底部”）</a:t>
            </a:r>
          </a:p>
          <a:p>
            <a:pPr marL="552450" lvl="1"/>
            <a:r>
              <a:rPr lang="en-US" dirty="0">
                <a:ea typeface="宋体" panose="02010600030101010101" pitchFamily="2" charset="-122"/>
              </a:rPr>
              <a:t>“参数构</a:t>
            </a:r>
            <a:r>
              <a:rPr lang="zh-CN" altLang="en-US" dirty="0">
                <a:ea typeface="宋体" panose="02010600030101010101" pitchFamily="2" charset="-122"/>
              </a:rPr>
              <a:t>造</a:t>
            </a:r>
            <a:r>
              <a:rPr lang="en-US" dirty="0">
                <a:ea typeface="宋体" panose="02010600030101010101" pitchFamily="2" charset="-122"/>
              </a:rPr>
              <a:t>”：要调用的函数的参数</a:t>
            </a:r>
          </a:p>
          <a:p>
            <a:pPr marL="552450" lvl="1"/>
            <a:r>
              <a:rPr lang="zh-CN" altLang="en-US" dirty="0">
                <a:ea typeface="宋体" panose="02010600030101010101" pitchFamily="2" charset="-122"/>
              </a:rPr>
              <a:t>局部变量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dirty="0">
                <a:ea typeface="宋体" panose="02010600030101010101" pitchFamily="2" charset="-122"/>
              </a:rPr>
              <a:t>如果不能保存于寄存器中</a:t>
            </a:r>
          </a:p>
          <a:p>
            <a:pPr marL="552450" lvl="1"/>
            <a:r>
              <a:rPr lang="zh-CN" altLang="en-US" dirty="0">
                <a:ea typeface="宋体" panose="02010600030101010101" pitchFamily="2" charset="-122"/>
              </a:rPr>
              <a:t>被</a:t>
            </a:r>
            <a:r>
              <a:rPr lang="zh-CN" altLang="en-US" dirty="0" smtClean="0">
                <a:ea typeface="宋体" panose="02010600030101010101" pitchFamily="2" charset="-122"/>
              </a:rPr>
              <a:t>保存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保护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ea typeface="宋体" panose="02010600030101010101" pitchFamily="2" charset="-122"/>
              </a:rPr>
              <a:t>的</a:t>
            </a:r>
            <a:r>
              <a:rPr lang="zh-CN" altLang="en-US" dirty="0">
                <a:ea typeface="宋体" panose="02010600030101010101" pitchFamily="2" charset="-122"/>
              </a:rPr>
              <a:t>寄存器内容</a:t>
            </a:r>
          </a:p>
          <a:p>
            <a:pPr marL="552450" lvl="1"/>
            <a:r>
              <a:rPr lang="en-US" dirty="0">
                <a:ea typeface="宋体" panose="02010600030101010101" pitchFamily="2" charset="-122"/>
              </a:rPr>
              <a:t>旧帧指针（可选）</a:t>
            </a:r>
          </a:p>
          <a:p>
            <a:endParaRPr lang="en-US" dirty="0"/>
          </a:p>
          <a:p>
            <a:r>
              <a:rPr lang="en-US" dirty="0"/>
              <a:t>调用栈帧</a:t>
            </a:r>
          </a:p>
          <a:p>
            <a:pPr marL="552450" lvl="1"/>
            <a:r>
              <a:rPr lang="zh-CN" altLang="en-US" dirty="0">
                <a:ea typeface="宋体" panose="02010600030101010101" pitchFamily="2" charset="-122"/>
              </a:rPr>
              <a:t>返回地址</a:t>
            </a:r>
          </a:p>
          <a:p>
            <a:pPr marL="838200" lvl="2"/>
            <a:r>
              <a:rPr lang="zh-CN" altLang="en-US" dirty="0">
                <a:ea typeface="宋体" panose="02010600030101010101" pitchFamily="2" charset="-122"/>
              </a:rPr>
              <a:t>由调用指令压入</a:t>
            </a:r>
          </a:p>
          <a:p>
            <a:pPr marL="552450" lvl="1"/>
            <a:r>
              <a:rPr lang="zh-CN" altLang="en-US" dirty="0">
                <a:ea typeface="宋体" panose="02010600030101010101" pitchFamily="2" charset="-122"/>
              </a:rPr>
              <a:t>此次调用的参数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2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97485" y="413385"/>
            <a:ext cx="280225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13385"/>
            <a:ext cx="8229600" cy="561975"/>
          </a:xfrm>
        </p:spPr>
        <p:txBody>
          <a:bodyPr/>
          <a:lstStyle/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1371600"/>
            <a:ext cx="4876800" cy="1828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 *p, 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x = *p;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y = x +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*p = y;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x;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3494" name="Rectangle 6"/>
          <p:cNvSpPr/>
          <p:nvPr/>
        </p:nvSpPr>
        <p:spPr bwMode="auto">
          <a:xfrm>
            <a:off x="381000" y="3522207"/>
            <a:ext cx="4279900" cy="15240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rgbClr val="008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rsi</a:t>
            </a:r>
            <a:endParaRPr lang="en-US" sz="1800" b="1" dirty="0">
              <a:solidFill>
                <a:srgbClr val="00B0F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257800" y="3509645"/>
          <a:ext cx="33528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p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val</a:t>
                      </a:r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,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lang="zh-CN" altLang="en-US" dirty="0" smtClean="0">
                          <a:latin typeface="Calibri" panose="020F0502020204030204"/>
                          <a:cs typeface="Calibri" panose="020F0502020204030204"/>
                        </a:rPr>
                        <a:t>返回值</a:t>
                      </a:r>
                      <a:endParaRPr lang="zh-CN" altLang="en-US" b="1" i="0" dirty="0" smtClean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xfrm>
            <a:off x="246380" y="385445"/>
            <a:ext cx="4147820" cy="561975"/>
          </a:xfrm>
        </p:spPr>
        <p:txBody>
          <a:bodyPr/>
          <a:lstStyle/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#1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movl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6477000" y="2743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/>
          <p:nvPr/>
        </p:nvSpPr>
        <p:spPr bwMode="auto">
          <a:xfrm>
            <a:off x="6983413" y="25844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/>
          <p:nvPr/>
        </p:nvSpPr>
        <p:spPr bwMode="auto">
          <a:xfrm>
            <a:off x="5943600" y="1066800"/>
            <a:ext cx="1600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初始化栈结构</a:t>
            </a:r>
          </a:p>
        </p:txBody>
      </p:sp>
      <p:sp>
        <p:nvSpPr>
          <p:cNvPr id="63501" name="Rectangle 13"/>
          <p:cNvSpPr/>
          <p:nvPr/>
        </p:nvSpPr>
        <p:spPr bwMode="auto">
          <a:xfrm>
            <a:off x="5181600" y="1600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6" name="Rectangle 9"/>
          <p:cNvSpPr/>
          <p:nvPr/>
        </p:nvSpPr>
        <p:spPr bwMode="auto">
          <a:xfrm>
            <a:off x="5181600" y="25146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5715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6096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63309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61023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3886200"/>
            <a:ext cx="1346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栈结构结果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4419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5334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5943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57150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movl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2971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3352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35877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33591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114300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16764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2590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32004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29718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41148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寄存器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用于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&amp;v1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#2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2971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3352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35877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33591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114300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16764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2590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32004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29718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41148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寄存器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用于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&amp;v1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#2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367" y="2909944"/>
            <a:ext cx="6628033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movl  $3000, %</a:t>
            </a:r>
            <a:r>
              <a:rPr lang="en-US" sz="2400" b="1" dirty="0" err="1" smtClean="0">
                <a:latin typeface="Courier New" panose="02070309020205020404" charset="0"/>
                <a:cs typeface="Courier New" panose="02070309020205020404" charset="0"/>
              </a:rPr>
              <a:t>esi</a:t>
            </a:r>
            <a:endParaRPr lang="en-US" sz="2400" b="1" dirty="0" smtClean="0">
              <a:latin typeface="Courier New" panose="02070309020205020404" charset="0"/>
              <a:cs typeface="Courier New" panose="02070309020205020404" charset="0"/>
            </a:endParaRPr>
          </a:p>
          <a:p>
            <a:pPr marL="173355" indent="-173355" algn="l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Remember, movl -&gt; %</a:t>
            </a:r>
            <a:r>
              <a:rPr lang="en-US" sz="2400" dirty="0" err="1" smtClean="0">
                <a:latin typeface="Calibri" panose="020F0502020204030204" charset="0"/>
                <a:cs typeface="Calibri" panose="020F0502020204030204" charset="0"/>
              </a:rPr>
              <a:t>exx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,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则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</a:rPr>
              <a:t>%</a:t>
            </a:r>
            <a:r>
              <a:rPr lang="en-US" sz="2400" dirty="0" err="1" smtClean="0">
                <a:latin typeface="Calibri" panose="020F0502020204030204" charset="0"/>
                <a:cs typeface="Calibri" panose="020F0502020204030204" charset="0"/>
              </a:rPr>
              <a:t>rxx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的高阶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</a:rPr>
              <a:t>32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位为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</a:rPr>
              <a:t>0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.</a:t>
            </a:r>
          </a:p>
          <a:p>
            <a:pPr marL="173355" indent="-173355" algn="l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为什么使用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movl 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代替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dirty="0" err="1" smtClean="0">
                <a:latin typeface="Calibri" panose="020F0502020204030204" charset="0"/>
                <a:cs typeface="Calibri" panose="020F0502020204030204" charset="0"/>
              </a:rPr>
              <a:t>movq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? </a:t>
            </a:r>
            <a:endParaRPr lang="en-US" sz="24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2971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3352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35877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33591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114300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16764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2590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32004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29718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41148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寄存器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用于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&amp;v1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#2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movl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   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v2 =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2971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18213</a:t>
            </a:r>
            <a:endParaRPr lang="en-US" sz="1800" b="1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3352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35877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33591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114300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16764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2590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32004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29718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41148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&amp;v1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#3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723645"/>
              </p:ext>
            </p:extLst>
          </p:nvPr>
        </p:nvGraphicFramePr>
        <p:xfrm>
          <a:off x="5257800" y="5242560"/>
          <a:ext cx="33528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1336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15213</a:t>
                      </a:r>
                      <a:r>
                        <a:rPr lang="en-US" b="1" i="0" baseline="0" dirty="0" smtClean="0">
                          <a:latin typeface="Courier New" panose="02070309020205020404"/>
                          <a:cs typeface="Courier New" panose="02070309020205020404"/>
                        </a:rPr>
                        <a:t> (v2)</a:t>
                      </a:r>
                      <a:endParaRPr lang="en-US" b="1" i="0" dirty="0" smtClean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movl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2590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b="1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</a:t>
            </a:r>
            <a:endParaRPr lang="en-US" sz="1800" b="1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2971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32067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29781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76200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12954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2209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28194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25908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733800"/>
          <a:ext cx="33528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latin typeface="Courier New" panose="02070309020205020404"/>
                          <a:cs typeface="Courier New" panose="02070309020205020404"/>
                        </a:rPr>
                        <a:t>返回结果值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#4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空心弧 36"/>
          <p:cNvSpPr/>
          <p:nvPr/>
        </p:nvSpPr>
        <p:spPr>
          <a:xfrm rot="5400000">
            <a:off x="-784900" y="1958111"/>
            <a:ext cx="2357234" cy="2193536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70">
              <a:solidFill>
                <a:schemeClr val="tx1"/>
              </a:solidFill>
              <a:latin typeface="Arial" panose="020B0604020202020204" pitchFamily="34" charset="0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907925" y="1987743"/>
            <a:ext cx="1081088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1561640" y="3166137"/>
            <a:ext cx="10006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>
            <a:off x="858917" y="4122053"/>
            <a:ext cx="1080525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703767" y="1492628"/>
            <a:ext cx="948690" cy="3130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00" b="1" dirty="0">
                <a:solidFill>
                  <a:srgbClr val="DF664A"/>
                </a:solidFill>
                <a:latin typeface="+mn-ea"/>
                <a:cs typeface="+mn-ea"/>
              </a:rPr>
              <a:t>机器指令</a:t>
            </a: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2681605" y="1680210"/>
            <a:ext cx="3941445" cy="854710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处于硬件和软件的交界面。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相当于一个菜谱指定的一个完整做菜过程。</a:t>
            </a:r>
            <a:endParaRPr lang="zh-CN" altLang="en-US" sz="1600" dirty="0">
              <a:solidFill>
                <a:schemeClr val="tx1"/>
              </a:solidFill>
              <a:ea typeface="+mn-ea"/>
              <a:cs typeface="+mn-ea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37544" y="1825385"/>
            <a:ext cx="279983" cy="27998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1</a:t>
            </a:r>
            <a:endParaRPr lang="zh-CN" altLang="en-US" sz="1350" dirty="0">
              <a:cs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331610" y="3014706"/>
            <a:ext cx="279983" cy="27998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2</a:t>
            </a:r>
            <a:endParaRPr lang="zh-CN" altLang="en-US" sz="1350" dirty="0">
              <a:cs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21545" y="3968671"/>
            <a:ext cx="279983" cy="27998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3</a:t>
            </a:r>
            <a:endParaRPr lang="zh-CN" altLang="en-US" sz="1350" dirty="0">
              <a:cs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974953" y="1667222"/>
            <a:ext cx="644217" cy="644217"/>
            <a:chOff x="3989630" y="984316"/>
            <a:chExt cx="858956" cy="85895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</a:endParaRPr>
              </a:p>
            </p:txBody>
          </p:sp>
        </p:grpSp>
        <p:grpSp>
          <p:nvGrpSpPr>
            <p:cNvPr id="53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5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70">
                  <a:latin typeface="Arial" panose="020B0604020202020204" pitchFamily="34" charset="0"/>
                  <a:cs typeface="+mn-ea"/>
                </a:endParaRPr>
              </a:p>
            </p:txBody>
          </p:sp>
          <p:sp>
            <p:nvSpPr>
              <p:cNvPr id="55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70">
                  <a:latin typeface="Arial" panose="020B0604020202020204" pitchFamily="34" charset="0"/>
                  <a:cs typeface="+mn-ea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2496264" y="2798565"/>
            <a:ext cx="644217" cy="644217"/>
            <a:chOff x="4684712" y="1948340"/>
            <a:chExt cx="858956" cy="858956"/>
          </a:xfrm>
        </p:grpSpPr>
        <p:grpSp>
          <p:nvGrpSpPr>
            <p:cNvPr id="59" name="组合 58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</a:endParaRPr>
              </a:p>
            </p:txBody>
          </p:sp>
        </p:grp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1440" tIns="45720" rIns="91440" bIns="4572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70">
                <a:latin typeface="Arial" panose="020B0604020202020204" pitchFamily="34" charset="0"/>
                <a:cs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925382" y="3799945"/>
            <a:ext cx="644217" cy="644217"/>
            <a:chOff x="4716016" y="2993953"/>
            <a:chExt cx="858956" cy="858956"/>
          </a:xfrm>
        </p:grpSpPr>
        <p:grpSp>
          <p:nvGrpSpPr>
            <p:cNvPr id="64" name="组合 63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</a:endParaRPr>
              </a:p>
            </p:txBody>
          </p:sp>
        </p:grpSp>
        <p:sp>
          <p:nvSpPr>
            <p:cNvPr id="65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40" tIns="45720" rIns="91440" bIns="4572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70">
                <a:latin typeface="Arial" panose="020B0604020202020204" pitchFamily="34" charset="0"/>
                <a:cs typeface="+mn-ea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3189821" y="2644609"/>
            <a:ext cx="745490" cy="3130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+mn-ea"/>
                <a:cs typeface="+mn-ea"/>
              </a:rPr>
              <a:t>微指令</a:t>
            </a: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3126421" y="2957664"/>
            <a:ext cx="3496630" cy="955640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是微程序级命令，属于硬件范畴。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相当于洗、切、煮、炒等做菜“微过程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ea typeface="+mn-ea"/>
              <a:cs typeface="+mn-ea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651379" y="3825510"/>
            <a:ext cx="745490" cy="3130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伪指令</a:t>
            </a: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2568575" y="3986530"/>
            <a:ext cx="4649470" cy="854710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ea typeface="+mn-ea"/>
                <a:cs typeface="+mn-ea"/>
              </a:rPr>
              <a:t>是由若干机器指令组成的指令序列，属于软件范畴。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ea typeface="+mn-ea"/>
                <a:cs typeface="+mn-ea"/>
              </a:rPr>
              <a:t>相当于由多个菜谱合成一个”大菜“的过程。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446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" name="椭圆 2"/>
          <p:cNvSpPr/>
          <p:nvPr/>
        </p:nvSpPr>
        <p:spPr>
          <a:xfrm>
            <a:off x="55880" y="2419985"/>
            <a:ext cx="1094740" cy="10229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计算机中的指令</a:t>
            </a:r>
          </a:p>
        </p:txBody>
      </p:sp>
      <p:sp>
        <p:nvSpPr>
          <p:cNvPr id="4" name="云形标注 3"/>
          <p:cNvSpPr/>
          <p:nvPr/>
        </p:nvSpPr>
        <p:spPr>
          <a:xfrm>
            <a:off x="3832225" y="375920"/>
            <a:ext cx="2429510" cy="1259205"/>
          </a:xfrm>
          <a:prstGeom prst="cloudCallout">
            <a:avLst>
              <a:gd name="adj1" fmla="val -56691"/>
              <a:gd name="adj2" fmla="val 529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汇编指令是机器指令的汇编表示形式，即符号表示</a:t>
            </a:r>
          </a:p>
        </p:txBody>
      </p:sp>
      <p:sp>
        <p:nvSpPr>
          <p:cNvPr id="11" name="Text Box 1030"/>
          <p:cNvSpPr txBox="1">
            <a:spLocks noChangeArrowheads="1"/>
          </p:cNvSpPr>
          <p:nvPr/>
        </p:nvSpPr>
        <p:spPr bwMode="auto">
          <a:xfrm>
            <a:off x="6947059" y="1244918"/>
            <a:ext cx="1559719" cy="895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lIns="0" tIns="0" rIns="0" bIns="0"/>
          <a:lstStyle/>
          <a:p>
            <a:pPr algn="just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temp = v[k];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v[k] = v[k+1];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v[k+1] = temp;</a:t>
            </a:r>
          </a:p>
        </p:txBody>
      </p:sp>
      <p:sp>
        <p:nvSpPr>
          <p:cNvPr id="598022" name="Text Box 1031"/>
          <p:cNvSpPr txBox="1">
            <a:spLocks noChangeArrowheads="1"/>
          </p:cNvSpPr>
          <p:nvPr/>
        </p:nvSpPr>
        <p:spPr bwMode="auto">
          <a:xfrm>
            <a:off x="6946821" y="2787015"/>
            <a:ext cx="2010965" cy="9727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lIns="0" tIns="0" rIns="0" bIns="0"/>
          <a:lstStyle/>
          <a:p>
            <a:pPr algn="just"/>
            <a:r>
              <a:rPr lang="en-US" altLang="zh-CN" sz="2000" dirty="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lw</a:t>
            </a: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$</a:t>
            </a:r>
            <a:r>
              <a:rPr lang="en-US" altLang="zh-CN" sz="2000" dirty="0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15, 0</a:t>
            </a: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($2</a:t>
            </a:r>
            <a:r>
              <a:rPr lang="en-US" altLang="zh-CN" sz="2000" dirty="0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dirty="0" err="1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lw</a:t>
            </a:r>
            <a:r>
              <a:rPr lang="en-US" altLang="zh-CN" sz="2000" dirty="0" smtClean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$</a:t>
            </a: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16, 4($2)</a:t>
            </a:r>
          </a:p>
          <a:p>
            <a:pPr algn="just"/>
            <a:r>
              <a:rPr lang="en-US" altLang="zh-CN" sz="2000" dirty="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sw</a:t>
            </a: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$16, 0($2)</a:t>
            </a:r>
          </a:p>
          <a:p>
            <a:pPr algn="just"/>
            <a:r>
              <a:rPr lang="en-US" altLang="zh-CN" sz="2000" dirty="0" err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sw</a:t>
            </a: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$15, 4($2)</a:t>
            </a:r>
          </a:p>
          <a:p>
            <a:pPr algn="ctr"/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8023" name="Text Box 1032"/>
          <p:cNvSpPr txBox="1">
            <a:spLocks noChangeArrowheads="1"/>
          </p:cNvSpPr>
          <p:nvPr/>
        </p:nvSpPr>
        <p:spPr bwMode="auto">
          <a:xfrm>
            <a:off x="60960" y="4950460"/>
            <a:ext cx="4715510" cy="8013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lIns="0" tIns="0" rIns="0" bIns="0"/>
          <a:lstStyle/>
          <a:p>
            <a:pPr algn="just"/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100011 </a:t>
            </a:r>
            <a:r>
              <a:rPr lang="en-US" altLang="zh-CN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01111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0000 0000 0000 0000</a:t>
            </a:r>
          </a:p>
          <a:p>
            <a:pPr algn="just"/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100011</a:t>
            </a:r>
            <a:r>
              <a:rPr lang="en-US" altLang="zh-CN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00010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10000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0000 0000 0000 0100</a:t>
            </a:r>
          </a:p>
          <a:p>
            <a:pPr algn="just"/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101011 </a:t>
            </a:r>
            <a:r>
              <a:rPr lang="en-US" altLang="zh-CN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10000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0000 0000 0000 0000</a:t>
            </a:r>
          </a:p>
          <a:p>
            <a:pPr algn="just"/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101011 </a:t>
            </a:r>
            <a:r>
              <a:rPr lang="en-US" altLang="zh-CN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00010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01111</a:t>
            </a:r>
            <a:r>
              <a:rPr lang="en-US" altLang="zh-CN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0000 0000 0000 0100</a:t>
            </a:r>
          </a:p>
          <a:p>
            <a:pPr algn="ctr"/>
            <a:endParaRPr lang="en-US" altLang="zh-CN" b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8020" name="Text Box 1029"/>
          <p:cNvSpPr txBox="1">
            <a:spLocks noChangeArrowheads="1"/>
          </p:cNvSpPr>
          <p:nvPr/>
        </p:nvSpPr>
        <p:spPr bwMode="auto">
          <a:xfrm>
            <a:off x="4657725" y="4809490"/>
            <a:ext cx="4446270" cy="6477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lIns="0" tIns="0" rIns="0" bIns="0"/>
          <a:lstStyle/>
          <a:p>
            <a:pPr algn="just"/>
            <a:r>
              <a:rPr lang="pt-BR" altLang="zh-CN" sz="2000">
                <a:latin typeface="Arial" panose="020B0604020202020204" pitchFamily="34" charset="0"/>
                <a:ea typeface="宋体" panose="02010600030101010101" pitchFamily="2" charset="-122"/>
              </a:rPr>
              <a:t>… , EXTop=1,ALUSelA=1,ALUSelB=11,ALUop=add,</a:t>
            </a:r>
          </a:p>
          <a:p>
            <a:pPr algn="just"/>
            <a:r>
              <a:rPr lang="pt-BR" altLang="zh-CN" sz="2000">
                <a:latin typeface="Arial" panose="020B0604020202020204" pitchFamily="34" charset="0"/>
                <a:ea typeface="宋体" panose="02010600030101010101" pitchFamily="2" charset="-122"/>
              </a:rPr>
              <a:t>IorD=1,Read,MemtoReg=1,RegWr=1,......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8040" name="Text Box 24"/>
          <p:cNvSpPr txBox="1">
            <a:spLocks noChangeArrowheads="1"/>
          </p:cNvSpPr>
          <p:nvPr/>
        </p:nvSpPr>
        <p:spPr bwMode="auto">
          <a:xfrm>
            <a:off x="5353685" y="6381750"/>
            <a:ext cx="3245485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>
                <a:solidFill>
                  <a:srgbClr val="3A803A"/>
                </a:solidFill>
              </a:rPr>
              <a:t>… 1 1 11 100 1 0 1 1 …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149725" y="6450330"/>
            <a:ext cx="1183005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89605" y="6279991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3A803A"/>
                </a:solidFill>
              </a:rPr>
              <a:t>微指令</a:t>
            </a:r>
            <a:endParaRPr lang="zh-CN" altLang="en-US" sz="20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28600" y="4780915"/>
            <a:ext cx="630555" cy="169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9055" y="4382135"/>
            <a:ext cx="1551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ED1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机器指令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6855619" y="2419350"/>
            <a:ext cx="15459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汇编指令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855619" y="902494"/>
            <a:ext cx="15459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</a:rPr>
              <a:t>C</a:t>
            </a:r>
            <a:r>
              <a:rPr lang="zh-CN" altLang="en-US" sz="2000" dirty="0">
                <a:latin typeface="Arial" panose="020B0604020202020204" pitchFamily="34" charset="0"/>
              </a:rPr>
              <a:t>语言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9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8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8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8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8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8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73" grpId="0"/>
      <p:bldP spid="74" grpId="0"/>
      <p:bldP spid="75" grpId="0"/>
      <p:bldP spid="80" grpId="0"/>
      <p:bldP spid="4" grpId="0" bldLvl="0" animBg="1"/>
      <p:bldP spid="598022" grpId="0" bldLvl="0" animBg="1"/>
      <p:bldP spid="598023" grpId="0" bldLvl="0" animBg="1"/>
      <p:bldP spid="598020" grpId="0" bldLvl="0" animBg="1"/>
      <p:bldP spid="598040" grpId="0" bldLvl="0" animBg="1"/>
      <p:bldP spid="14" grpId="0"/>
      <p:bldP spid="21" grpId="0"/>
      <p:bldP spid="2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movl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81600" y="2590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b="1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</a:t>
            </a:r>
            <a:endParaRPr lang="en-US" sz="1800" b="1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81600" y="2971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32067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7010400" y="29781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943600" y="76200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</a:p>
        </p:txBody>
      </p:sp>
      <p:sp>
        <p:nvSpPr>
          <p:cNvPr id="22" name="Rectangle 13"/>
          <p:cNvSpPr/>
          <p:nvPr/>
        </p:nvSpPr>
        <p:spPr bwMode="auto">
          <a:xfrm>
            <a:off x="5181600" y="12954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81600" y="22098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28194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83413" y="25908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733800"/>
          <a:ext cx="33528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latin typeface="Courier New" panose="02070309020205020404"/>
                          <a:cs typeface="Courier New" panose="02070309020205020404"/>
                        </a:rPr>
                        <a:t>返回结果值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Line 10"/>
          <p:cNvSpPr>
            <a:spLocks noChangeShapeType="1"/>
          </p:cNvSpPr>
          <p:nvPr/>
        </p:nvSpPr>
        <p:spPr bwMode="auto">
          <a:xfrm flipH="1">
            <a:off x="6477000" y="6324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11"/>
          <p:cNvSpPr/>
          <p:nvPr/>
        </p:nvSpPr>
        <p:spPr bwMode="auto">
          <a:xfrm>
            <a:off x="6983413" y="60960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1" name="Rectangle 12"/>
          <p:cNvSpPr/>
          <p:nvPr/>
        </p:nvSpPr>
        <p:spPr bwMode="auto">
          <a:xfrm>
            <a:off x="5943600" y="4648200"/>
            <a:ext cx="1346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更新栈结构</a:t>
            </a:r>
          </a:p>
        </p:txBody>
      </p:sp>
      <p:sp>
        <p:nvSpPr>
          <p:cNvPr id="32" name="Rectangle 13"/>
          <p:cNvSpPr/>
          <p:nvPr/>
        </p:nvSpPr>
        <p:spPr bwMode="auto">
          <a:xfrm>
            <a:off x="5181600" y="5181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6" name="Rectangle 9"/>
          <p:cNvSpPr/>
          <p:nvPr/>
        </p:nvSpPr>
        <p:spPr bwMode="auto">
          <a:xfrm>
            <a:off x="5181600" y="6096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#5a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581400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movl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return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733800"/>
          <a:ext cx="33528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latin typeface="Courier New" panose="02070309020205020404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Line 10"/>
          <p:cNvSpPr>
            <a:spLocks noChangeShapeType="1"/>
          </p:cNvSpPr>
          <p:nvPr/>
        </p:nvSpPr>
        <p:spPr bwMode="auto">
          <a:xfrm flipH="1">
            <a:off x="6553200" y="2895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11"/>
          <p:cNvSpPr/>
          <p:nvPr/>
        </p:nvSpPr>
        <p:spPr bwMode="auto">
          <a:xfrm>
            <a:off x="7059613" y="26670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1" name="Rectangle 12"/>
          <p:cNvSpPr/>
          <p:nvPr/>
        </p:nvSpPr>
        <p:spPr bwMode="auto">
          <a:xfrm>
            <a:off x="6019800" y="1219200"/>
            <a:ext cx="1346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更新栈结构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2" name="Rectangle 13"/>
          <p:cNvSpPr/>
          <p:nvPr/>
        </p:nvSpPr>
        <p:spPr bwMode="auto">
          <a:xfrm>
            <a:off x="5257800" y="1752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6" name="Rectangle 9"/>
          <p:cNvSpPr/>
          <p:nvPr/>
        </p:nvSpPr>
        <p:spPr bwMode="auto">
          <a:xfrm>
            <a:off x="5257800" y="2667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5" name="Line 10"/>
          <p:cNvSpPr>
            <a:spLocks noChangeShapeType="1"/>
          </p:cNvSpPr>
          <p:nvPr/>
        </p:nvSpPr>
        <p:spPr bwMode="auto">
          <a:xfrm flipH="1">
            <a:off x="6553200" y="5943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Rectangle 11"/>
          <p:cNvSpPr/>
          <p:nvPr/>
        </p:nvSpPr>
        <p:spPr bwMode="auto">
          <a:xfrm>
            <a:off x="7059613" y="57150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3" name="Rectangle 12"/>
          <p:cNvSpPr/>
          <p:nvPr/>
        </p:nvSpPr>
        <p:spPr bwMode="auto">
          <a:xfrm>
            <a:off x="6019800" y="4648200"/>
            <a:ext cx="1600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最终的栈结构</a:t>
            </a:r>
          </a:p>
        </p:txBody>
      </p:sp>
      <p:sp>
        <p:nvSpPr>
          <p:cNvPr id="34" name="Rectangle 13"/>
          <p:cNvSpPr/>
          <p:nvPr/>
        </p:nvSpPr>
        <p:spPr bwMode="auto">
          <a:xfrm>
            <a:off x="5257800" y="5181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85445"/>
            <a:ext cx="4393565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6380" y="385445"/>
            <a:ext cx="4147820" cy="56197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380" indent="-119380"/>
            <a:r>
              <a:rPr lang="zh-CN" altLang="en-US" sz="3200" dirty="0" smtClean="0">
                <a:solidFill>
                  <a:schemeClr val="bg1"/>
                </a:solidFill>
              </a:rPr>
              <a:t>例子</a:t>
            </a:r>
            <a:r>
              <a:rPr lang="en-US" sz="3200" dirty="0" smtClean="0">
                <a:solidFill>
                  <a:schemeClr val="bg1"/>
                </a:solidFill>
              </a:rPr>
              <a:t>: 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sz="3200" dirty="0" err="1" smtClean="0">
                <a:solidFill>
                  <a:schemeClr val="bg1"/>
                </a:solidFill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sz="3200" dirty="0" smtClean="0">
                <a:solidFill>
                  <a:schemeClr val="bg1"/>
                </a:solidFill>
              </a:rPr>
              <a:t> #5b</a:t>
            </a:r>
            <a:endParaRPr lang="en-US" sz="3200" dirty="0" smtClean="0">
              <a:solidFill>
                <a:schemeClr val="bg1"/>
              </a:solidFill>
              <a:latin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244475" y="313055"/>
            <a:ext cx="3702050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54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75945" y="351155"/>
            <a:ext cx="3477895" cy="561975"/>
          </a:xfrm>
        </p:spPr>
        <p:txBody>
          <a:bodyPr/>
          <a:lstStyle/>
          <a:p>
            <a:pPr marL="119380" indent="-119380"/>
            <a:r>
              <a:rPr lang="zh-CN" altLang="en-US" sz="3200" dirty="0">
                <a:solidFill>
                  <a:schemeClr val="bg1"/>
                </a:solidFill>
              </a:rPr>
              <a:t>寄存器保存习惯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1073785"/>
            <a:ext cx="8229600" cy="5217795"/>
          </a:xfrm>
        </p:spPr>
        <p:txBody>
          <a:bodyPr/>
          <a:lstStyle/>
          <a:p>
            <a:r>
              <a:rPr lang="zh-CN" altLang="en-US" sz="2400" dirty="0"/>
              <a:t>当过程</a:t>
            </a:r>
            <a:r>
              <a:rPr lang="en-US" sz="2400" dirty="0"/>
              <a:t> 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yoo</a:t>
            </a:r>
            <a:r>
              <a:rPr lang="en-US" sz="2400" dirty="0"/>
              <a:t> </a:t>
            </a:r>
            <a:r>
              <a:rPr lang="zh-CN" altLang="en-US" sz="2400" dirty="0"/>
              <a:t>调用</a:t>
            </a:r>
            <a:r>
              <a:rPr lang="en-US" sz="2400" dirty="0"/>
              <a:t>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r>
              <a:rPr lang="en-US" sz="2400" dirty="0"/>
              <a:t>:</a:t>
            </a:r>
          </a:p>
          <a:p>
            <a:pPr marL="552450" lvl="1"/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yoo</a:t>
            </a:r>
            <a:r>
              <a:rPr lang="en-US" sz="2000" dirty="0"/>
              <a:t> </a:t>
            </a:r>
            <a:r>
              <a:rPr lang="zh-CN" altLang="en-US" sz="2000" dirty="0"/>
              <a:t>是调用者</a:t>
            </a:r>
          </a:p>
          <a:p>
            <a:pPr marL="552450" lvl="1"/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r>
              <a:rPr lang="en-US" sz="2000" dirty="0"/>
              <a:t> </a:t>
            </a:r>
            <a:r>
              <a:rPr lang="zh-CN" altLang="en-US" sz="2000" dirty="0"/>
              <a:t>是被调用者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寄存器可以用来作为临时存储吗</a:t>
            </a:r>
            <a:r>
              <a:rPr lang="en-US" sz="2400" dirty="0"/>
              <a:t>?</a:t>
            </a:r>
          </a:p>
          <a:p>
            <a:endParaRPr lang="en-US" sz="20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200" dirty="0"/>
          </a:p>
          <a:p>
            <a:pPr marL="552450" lvl="1"/>
            <a:r>
              <a:rPr lang="zh-CN" altLang="en-US" sz="2000" dirty="0" smtClean="0">
                <a:latin typeface="Courier New Bold" charset="0"/>
                <a:cs typeface="Courier New Bold" charset="0"/>
                <a:sym typeface="Courier New Bold" charset="0"/>
              </a:rPr>
              <a:t>寄存器</a:t>
            </a:r>
            <a:r>
              <a:rPr lang="en-US" sz="2000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的内容被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r>
              <a:rPr lang="zh-CN" altLang="en-US" sz="2000" dirty="0">
                <a:latin typeface="Courier New Bold" charset="0"/>
                <a:cs typeface="Courier New Bold" charset="0"/>
                <a:sym typeface="Courier New Bold" charset="0"/>
              </a:rPr>
              <a:t>覆盖</a:t>
            </a:r>
            <a:endParaRPr lang="zh-CN" altLang="en-US" sz="1800" dirty="0">
              <a:latin typeface="Courier New Bold" charset="0"/>
              <a:ea typeface="ヒラギノ角ゴ ProN W6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zh-CN" altLang="en-US" sz="1800" dirty="0">
                <a:ea typeface="宋体" panose="02010600030101010101" pitchFamily="2" charset="-122"/>
                <a:cs typeface="Zapf Dingbats" charset="0"/>
              </a:rPr>
              <a:t>这种调用显得</a:t>
            </a:r>
            <a:r>
              <a:rPr lang="zh-CN" altLang="en-US" sz="1800" dirty="0" smtClean="0">
                <a:ea typeface="宋体" panose="02010600030101010101" pitchFamily="2" charset="-122"/>
                <a:cs typeface="Zapf Dingbats" charset="0"/>
              </a:rPr>
              <a:t>比较</a:t>
            </a:r>
            <a:r>
              <a:rPr lang="zh-CN" altLang="en-US" sz="1800" dirty="0">
                <a:ea typeface="宋体" panose="02010600030101010101" pitchFamily="2" charset="-122"/>
                <a:cs typeface="Zapf Dingbats" charset="0"/>
              </a:rPr>
              <a:t>混乱</a:t>
            </a:r>
            <a:r>
              <a:rPr lang="en-US" sz="1800" dirty="0" smtClean="0">
                <a:ea typeface="Zapf Dingbats" charset="0"/>
                <a:cs typeface="Zapf Dingbats" charset="0"/>
              </a:rPr>
              <a:t> </a:t>
            </a:r>
            <a:r>
              <a:rPr lang="en-US" sz="1800" dirty="0">
                <a:ea typeface="Zapf Dingbats" charset="0"/>
                <a:cs typeface="Zapf Dingbats" charset="0"/>
              </a:rPr>
              <a:t>➙ </a:t>
            </a:r>
            <a:r>
              <a:rPr lang="zh-CN" altLang="en-US" sz="1800" dirty="0" smtClean="0">
                <a:ea typeface="宋体" panose="02010600030101010101" pitchFamily="2" charset="-122"/>
                <a:cs typeface="Zapf Dingbats" charset="0"/>
              </a:rPr>
              <a:t>可以预先做</a:t>
            </a:r>
            <a:r>
              <a:rPr lang="zh-CN" altLang="en-US" sz="1800" dirty="0">
                <a:ea typeface="宋体" panose="02010600030101010101" pitchFamily="2" charset="-122"/>
                <a:cs typeface="Zapf Dingbats" charset="0"/>
              </a:rPr>
              <a:t>点</a:t>
            </a:r>
            <a:r>
              <a:rPr lang="zh-CN" altLang="en-US" sz="1800" dirty="0" smtClean="0">
                <a:ea typeface="宋体" panose="02010600030101010101" pitchFamily="2" charset="-122"/>
                <a:cs typeface="Zapf Dingbats" charset="0"/>
              </a:rPr>
              <a:t>什么约束呢</a:t>
            </a:r>
            <a:r>
              <a:rPr lang="zh-CN" altLang="en-US" sz="1800" dirty="0">
                <a:ea typeface="宋体" panose="02010600030101010101" pitchFamily="2" charset="-122"/>
                <a:cs typeface="Zapf Dingbats" charset="0"/>
              </a:rPr>
              <a:t>？</a:t>
            </a:r>
          </a:p>
          <a:p>
            <a:pPr marL="838200" lvl="2"/>
            <a:r>
              <a:rPr lang="zh-CN" altLang="en-US" sz="1800" dirty="0"/>
              <a:t>需要做一些</a:t>
            </a:r>
            <a:r>
              <a:rPr lang="zh-CN" altLang="en-US" sz="1800" dirty="0" smtClean="0"/>
              <a:t>协调</a:t>
            </a:r>
            <a:r>
              <a:rPr lang="zh-CN" altLang="en-US" sz="1800" dirty="0"/>
              <a:t>规定</a:t>
            </a:r>
          </a:p>
        </p:txBody>
      </p:sp>
      <p:sp>
        <p:nvSpPr>
          <p:cNvPr id="74757" name="Rectangle 5"/>
          <p:cNvSpPr/>
          <p:nvPr/>
        </p:nvSpPr>
        <p:spPr bwMode="auto">
          <a:xfrm>
            <a:off x="391478" y="2694305"/>
            <a:ext cx="3797300" cy="197643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yoo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movl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</a:t>
            </a:r>
            <a:r>
              <a:rPr lang="en-US" sz="1800" b="1" dirty="0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edx</a:t>
            </a:r>
            <a:endParaRPr lang="en-US" sz="2400" b="1" dirty="0">
              <a:solidFill>
                <a:srgbClr val="C00000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call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74758" name="Rectangle 6"/>
          <p:cNvSpPr/>
          <p:nvPr/>
        </p:nvSpPr>
        <p:spPr bwMode="auto">
          <a:xfrm>
            <a:off x="4672648" y="2694305"/>
            <a:ext cx="3797300" cy="1981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who: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$18213, </a:t>
            </a:r>
            <a:r>
              <a:rPr lang="en-US" sz="1800" b="1" dirty="0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rdx</a:t>
            </a:r>
            <a:endParaRPr lang="en-US" sz="2400" b="1" dirty="0">
              <a:solidFill>
                <a:srgbClr val="C00000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4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7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47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47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244475" y="313055"/>
            <a:ext cx="3702050" cy="5619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54" name="Rectangle 2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75945" y="351155"/>
            <a:ext cx="3477895" cy="561975"/>
          </a:xfrm>
        </p:spPr>
        <p:txBody>
          <a:bodyPr/>
          <a:lstStyle/>
          <a:p>
            <a:pPr marL="119380" indent="-119380"/>
            <a:r>
              <a:rPr lang="zh-CN" altLang="en-US" sz="3200" dirty="0">
                <a:solidFill>
                  <a:schemeClr val="bg1"/>
                </a:solidFill>
              </a:rPr>
              <a:t>寄存器保存习惯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1073785"/>
            <a:ext cx="8229600" cy="5217795"/>
          </a:xfrm>
        </p:spPr>
        <p:txBody>
          <a:bodyPr/>
          <a:lstStyle/>
          <a:p>
            <a:r>
              <a:rPr lang="zh-CN" altLang="en-US" sz="2400" dirty="0"/>
              <a:t>当过程</a:t>
            </a:r>
            <a:r>
              <a:rPr lang="en-US" sz="2400" dirty="0"/>
              <a:t> 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yoo</a:t>
            </a:r>
            <a:r>
              <a:rPr lang="en-US" sz="2400" dirty="0"/>
              <a:t> </a:t>
            </a:r>
            <a:r>
              <a:rPr lang="zh-CN" altLang="en-US" sz="2400" dirty="0"/>
              <a:t>调用</a:t>
            </a:r>
            <a:r>
              <a:rPr lang="en-US" sz="2400" dirty="0"/>
              <a:t>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r>
              <a:rPr lang="en-US" sz="2400" dirty="0"/>
              <a:t>:</a:t>
            </a:r>
          </a:p>
          <a:p>
            <a:pPr marL="552450" lvl="1"/>
            <a:r>
              <a:rPr lang="en-US" sz="2000" dirty="0">
                <a:sym typeface="Courier New Bold" charset="0"/>
              </a:rPr>
              <a:t>yoo</a:t>
            </a:r>
            <a:r>
              <a:rPr lang="en-US" sz="2000" dirty="0"/>
              <a:t> 是调用者</a:t>
            </a:r>
          </a:p>
          <a:p>
            <a:pPr marL="552450" lvl="1"/>
            <a:r>
              <a:rPr lang="en-US" sz="2000" dirty="0">
                <a:sym typeface="Courier New Bold" charset="0"/>
              </a:rPr>
              <a:t>who</a:t>
            </a:r>
            <a:r>
              <a:rPr lang="en-US" sz="2000" dirty="0"/>
              <a:t> 是被调用者</a:t>
            </a:r>
            <a:endParaRPr lang="zh-CN" altLang="en-US" sz="2000" dirty="0"/>
          </a:p>
          <a:p>
            <a:pPr>
              <a:spcBef>
                <a:spcPts val="1200"/>
              </a:spcBef>
            </a:pPr>
            <a:r>
              <a:rPr lang="zh-CN" altLang="en-US" sz="2400" dirty="0"/>
              <a:t>寄存器可以用来作为临时存储吗</a:t>
            </a:r>
            <a:r>
              <a:rPr lang="en-US" sz="2400" dirty="0"/>
              <a:t>?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规定</a:t>
            </a:r>
          </a:p>
          <a:p>
            <a:pPr marL="552450" lvl="1"/>
            <a:r>
              <a:rPr lang="en-US" sz="2400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“调用者保存</a:t>
            </a:r>
            <a:r>
              <a:rPr lang="en-US" sz="2400" dirty="0" smtClean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”</a:t>
            </a:r>
            <a:endParaRPr lang="en-US" sz="2400" dirty="0">
              <a:solidFill>
                <a:srgbClr val="980002"/>
              </a:solidFill>
              <a:latin typeface="Calibri Bold Italic" charset="0"/>
              <a:ea typeface="ヒラギノ角ゴ ProN W6" charset="0"/>
              <a:cs typeface="ヒラギノ角ゴ ProN W6" charset="0"/>
              <a:sym typeface="Calibri Bold Italic" charset="0"/>
            </a:endParaRPr>
          </a:p>
          <a:p>
            <a:pPr marL="838200" lvl="2"/>
            <a:r>
              <a:rPr lang="en-US" dirty="0">
                <a:sym typeface="+mn-ea"/>
              </a:rPr>
              <a:t>调用者在调用之前在帧中保存</a:t>
            </a:r>
            <a:r>
              <a:rPr lang="en-US" dirty="0">
                <a:solidFill>
                  <a:srgbClr val="FF0000"/>
                </a:solidFill>
                <a:sym typeface="+mn-ea"/>
              </a:rPr>
              <a:t>临时值</a:t>
            </a:r>
            <a:r>
              <a:rPr lang="en-US" dirty="0">
                <a:sym typeface="+mn-ea"/>
              </a:rPr>
              <a:t>。</a:t>
            </a:r>
          </a:p>
          <a:p>
            <a:pPr marL="552450" lvl="1"/>
            <a:r>
              <a:rPr lang="en-US" sz="2400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“</a:t>
            </a:r>
            <a:r>
              <a:rPr lang="zh-CN" altLang="en-US" sz="2400" dirty="0">
                <a:solidFill>
                  <a:srgbClr val="980002"/>
                </a:solidFill>
                <a:latin typeface="Calibri Bold Italic" charset="0"/>
                <a:ea typeface="宋体" panose="02010600030101010101" pitchFamily="2" charset="-122"/>
                <a:cs typeface="Calibri Bold Italic" charset="0"/>
                <a:sym typeface="Calibri Bold Italic" charset="0"/>
              </a:rPr>
              <a:t>被</a:t>
            </a:r>
            <a:r>
              <a:rPr lang="en-US" sz="2400" dirty="0" err="1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调用者保存</a:t>
            </a:r>
            <a:r>
              <a:rPr lang="en-US" sz="2400" dirty="0" smtClean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”</a:t>
            </a:r>
            <a:endParaRPr lang="en-US" sz="2400" dirty="0">
              <a:solidFill>
                <a:srgbClr val="980002"/>
              </a:solidFill>
              <a:latin typeface="Calibri Bold Italic" charset="0"/>
              <a:ea typeface="ヒラギノ角ゴ ProN W6" charset="0"/>
              <a:cs typeface="ヒラギノ角ゴ ProN W6" charset="0"/>
              <a:sym typeface="Calibri Bold Italic" charset="0"/>
            </a:endParaRPr>
          </a:p>
          <a:p>
            <a:pPr marL="838200" lvl="2"/>
            <a:r>
              <a:rPr lang="en-US" dirty="0" err="1">
                <a:sym typeface="+mn-ea"/>
              </a:rPr>
              <a:t>被调用者</a:t>
            </a:r>
            <a:r>
              <a:rPr lang="zh-CN" altLang="en-US" dirty="0">
                <a:sym typeface="+mn-ea"/>
              </a:rPr>
              <a:t>在</a:t>
            </a:r>
            <a:r>
              <a:rPr lang="en-US" dirty="0" err="1">
                <a:sym typeface="+mn-ea"/>
              </a:rPr>
              <a:t>使用前保存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临时值</a:t>
            </a:r>
            <a:r>
              <a:rPr lang="en-US" dirty="0" err="1">
                <a:sym typeface="+mn-ea"/>
              </a:rPr>
              <a:t>在</a:t>
            </a:r>
            <a:r>
              <a:rPr lang="zh-CN" altLang="en-US" dirty="0">
                <a:sym typeface="+mn-ea"/>
              </a:rPr>
              <a:t>帧中。</a:t>
            </a:r>
          </a:p>
          <a:p>
            <a:pPr marL="838200" lvl="2"/>
            <a:r>
              <a:rPr lang="zh-CN" altLang="en-US" dirty="0"/>
              <a:t>在返回调用</a:t>
            </a:r>
            <a:r>
              <a:rPr lang="zh-CN" altLang="en-US" dirty="0" smtClean="0"/>
              <a:t>者恢复</a:t>
            </a:r>
            <a:r>
              <a:rPr lang="zh-CN" altLang="en-US" dirty="0" smtClean="0">
                <a:solidFill>
                  <a:srgbClr val="FF0000"/>
                </a:solidFill>
              </a:rPr>
              <a:t>保存</a:t>
            </a:r>
            <a:r>
              <a:rPr lang="zh-CN" altLang="en-US" dirty="0">
                <a:solidFill>
                  <a:srgbClr val="FF0000"/>
                </a:solidFill>
              </a:rPr>
              <a:t>值</a:t>
            </a:r>
            <a:r>
              <a:rPr lang="zh-CN" altLang="en-US" dirty="0"/>
              <a:t>。</a:t>
            </a:r>
          </a:p>
          <a:p>
            <a:pPr marL="0" indent="0">
              <a:spcBef>
                <a:spcPts val="1200"/>
              </a:spcBef>
              <a:buNone/>
            </a:pPr>
            <a:endParaRPr lang="zh-CN" alt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  <a:p>
            <a:endParaRPr lang="en-US" sz="20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200" dirty="0"/>
          </a:p>
          <a:p>
            <a:pPr marL="323850" lvl="1" indent="0">
              <a:buNone/>
            </a:pPr>
            <a:endParaRPr lang="zh-CN" altLang="en-US" sz="1800" dirty="0"/>
          </a:p>
        </p:txBody>
      </p:sp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7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箭头 1"/>
          <p:cNvSpPr/>
          <p:nvPr/>
        </p:nvSpPr>
        <p:spPr>
          <a:xfrm>
            <a:off x="0" y="266065"/>
            <a:ext cx="4775200" cy="110617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+mn-ea"/>
              </a:rPr>
              <a:t>x86-64 Linux </a:t>
            </a:r>
            <a:r>
              <a:rPr lang="zh-CN" altLang="en-US" sz="2400" dirty="0" smtClean="0">
                <a:sym typeface="+mn-ea"/>
              </a:rPr>
              <a:t>寄存器用法</a:t>
            </a:r>
            <a:r>
              <a:rPr lang="en-US" sz="2400" dirty="0" smtClean="0">
                <a:sym typeface="+mn-ea"/>
              </a:rPr>
              <a:t> #1</a:t>
            </a:r>
            <a:endParaRPr lang="en-US" altLang="en-US" sz="2400" dirty="0" smtClean="0">
              <a:sym typeface="+mn-ea"/>
            </a:endParaRPr>
          </a:p>
        </p:txBody>
      </p:sp>
      <p:sp>
        <p:nvSpPr>
          <p:cNvPr id="76804" name="Rectangle 4"/>
          <p:cNvSpPr>
            <a:spLocks noGrp="1" noChangeArrowheads="1"/>
          </p:cNvSpPr>
          <p:nvPr/>
        </p:nvSpPr>
        <p:spPr>
          <a:xfrm>
            <a:off x="381000" y="1397000"/>
            <a:ext cx="4064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A9D18E"/>
              </a:buClr>
            </a:pP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返回值</a:t>
            </a: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用于调用者存储</a:t>
            </a: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可以被过程修改</a:t>
            </a:r>
          </a:p>
          <a:p>
            <a:pPr marL="292100">
              <a:buClr>
                <a:srgbClr val="A9D18E"/>
              </a:buClr>
            </a:pP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r>
              <a:rPr lang="en-US" b="0" dirty="0" smtClean="0">
                <a:cs typeface="Courier New Bold" charset="0"/>
                <a:sym typeface="Courier New Bold" charset="0"/>
              </a:rPr>
              <a:t>, ..., 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>
                <a:ea typeface="宋体" panose="02010600030101010101" pitchFamily="2" charset="-122"/>
              </a:rPr>
              <a:t>参数</a:t>
            </a: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用于调用者保存</a:t>
            </a:r>
            <a:endParaRPr lang="en-US" dirty="0"/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可以被过程修改</a:t>
            </a:r>
            <a:endParaRPr lang="en-US" dirty="0" smtClean="0"/>
          </a:p>
          <a:p>
            <a:pPr marL="292100">
              <a:buClr>
                <a:srgbClr val="A9D18E"/>
              </a:buClr>
            </a:pP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r10</a:t>
            </a:r>
            <a:r>
              <a:rPr lang="en-US" b="0" dirty="0" smtClean="0">
                <a:cs typeface="Courier New Bold" charset="0"/>
                <a:sym typeface="Courier New Bold" charset="0"/>
              </a:rPr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r11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用于调用者保存</a:t>
            </a:r>
            <a:endParaRPr lang="en-US" dirty="0"/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可以被过程修改</a:t>
            </a:r>
            <a:endParaRPr lang="en-US" dirty="0"/>
          </a:p>
          <a:p>
            <a:pPr marL="552450" lvl="1"/>
            <a:endParaRPr lang="en-US" dirty="0"/>
          </a:p>
          <a:p>
            <a:pPr marL="552450" lvl="1"/>
            <a:endParaRPr lang="en-US" dirty="0"/>
          </a:p>
          <a:p>
            <a:pPr marL="552450" lvl="1"/>
            <a:endParaRPr lang="en-US" dirty="0"/>
          </a:p>
        </p:txBody>
      </p:sp>
      <p:sp>
        <p:nvSpPr>
          <p:cNvPr id="76805" name="Rectangle 5"/>
          <p:cNvSpPr/>
          <p:nvPr/>
        </p:nvSpPr>
        <p:spPr bwMode="auto">
          <a:xfrm>
            <a:off x="6324600" y="1600200"/>
            <a:ext cx="2540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06" name="Rectangle 6"/>
          <p:cNvSpPr/>
          <p:nvPr/>
        </p:nvSpPr>
        <p:spPr bwMode="auto">
          <a:xfrm>
            <a:off x="6324600" y="29718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07" name="Rectangle 7"/>
          <p:cNvSpPr/>
          <p:nvPr/>
        </p:nvSpPr>
        <p:spPr bwMode="auto">
          <a:xfrm>
            <a:off x="6324600" y="34290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rcx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13" name="AutoShape 13"/>
          <p:cNvSpPr/>
          <p:nvPr/>
        </p:nvSpPr>
        <p:spPr bwMode="auto">
          <a:xfrm>
            <a:off x="5867400" y="20574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6" name="Rectangle 16"/>
          <p:cNvSpPr/>
          <p:nvPr/>
        </p:nvSpPr>
        <p:spPr bwMode="auto">
          <a:xfrm>
            <a:off x="5034111" y="1600200"/>
            <a:ext cx="76200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返回值</a:t>
            </a:r>
          </a:p>
        </p:txBody>
      </p:sp>
      <p:sp>
        <p:nvSpPr>
          <p:cNvPr id="20" name="Rectangle 7"/>
          <p:cNvSpPr/>
          <p:nvPr/>
        </p:nvSpPr>
        <p:spPr bwMode="auto">
          <a:xfrm>
            <a:off x="6324600" y="38862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7"/>
          <p:cNvSpPr/>
          <p:nvPr/>
        </p:nvSpPr>
        <p:spPr bwMode="auto">
          <a:xfrm>
            <a:off x="6324600" y="43434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2" name="Rectangle 7"/>
          <p:cNvSpPr/>
          <p:nvPr/>
        </p:nvSpPr>
        <p:spPr bwMode="auto">
          <a:xfrm>
            <a:off x="6324600" y="4800600"/>
            <a:ext cx="25400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3" name="Rectangle 7"/>
          <p:cNvSpPr/>
          <p:nvPr/>
        </p:nvSpPr>
        <p:spPr bwMode="auto">
          <a:xfrm>
            <a:off x="6324600" y="5257800"/>
            <a:ext cx="25400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4" name="Rectangle 5"/>
          <p:cNvSpPr/>
          <p:nvPr/>
        </p:nvSpPr>
        <p:spPr bwMode="auto">
          <a:xfrm>
            <a:off x="6324600" y="20574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5"/>
          <p:cNvSpPr/>
          <p:nvPr/>
        </p:nvSpPr>
        <p:spPr bwMode="auto">
          <a:xfrm>
            <a:off x="6324600" y="25146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rsi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Rectangle 16"/>
          <p:cNvSpPr/>
          <p:nvPr/>
        </p:nvSpPr>
        <p:spPr bwMode="auto">
          <a:xfrm>
            <a:off x="5262711" y="3200400"/>
            <a:ext cx="53340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参数</a:t>
            </a:r>
          </a:p>
        </p:txBody>
      </p:sp>
      <p:sp>
        <p:nvSpPr>
          <p:cNvPr id="27" name="Rectangle 16"/>
          <p:cNvSpPr/>
          <p:nvPr/>
        </p:nvSpPr>
        <p:spPr bwMode="auto">
          <a:xfrm>
            <a:off x="4538040" y="5029200"/>
            <a:ext cx="1219200" cy="62992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调用者保存</a:t>
            </a:r>
          </a:p>
          <a:p>
            <a:pPr algn="r"/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临时变量</a:t>
            </a:r>
          </a:p>
        </p:txBody>
      </p:sp>
      <p:sp>
        <p:nvSpPr>
          <p:cNvPr id="28" name="AutoShape 13"/>
          <p:cNvSpPr/>
          <p:nvPr/>
        </p:nvSpPr>
        <p:spPr bwMode="auto">
          <a:xfrm>
            <a:off x="5867400" y="4800600"/>
            <a:ext cx="304800" cy="8382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6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68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68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箭头 1"/>
          <p:cNvSpPr/>
          <p:nvPr/>
        </p:nvSpPr>
        <p:spPr>
          <a:xfrm>
            <a:off x="0" y="266065"/>
            <a:ext cx="4775200" cy="110617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+mn-ea"/>
              </a:rPr>
              <a:t>x86-64 Linux </a:t>
            </a:r>
            <a:r>
              <a:rPr lang="zh-CN" altLang="en-US" sz="2400" dirty="0" smtClean="0">
                <a:sym typeface="+mn-ea"/>
              </a:rPr>
              <a:t>寄存器用法</a:t>
            </a:r>
            <a:r>
              <a:rPr lang="en-US" sz="2400" dirty="0" smtClean="0">
                <a:sym typeface="+mn-ea"/>
              </a:rPr>
              <a:t> #2</a:t>
            </a:r>
            <a:endParaRPr lang="en-US" altLang="en-US" sz="2400" dirty="0" smtClean="0">
              <a:sym typeface="+mn-ea"/>
            </a:endParaRPr>
          </a:p>
        </p:txBody>
      </p:sp>
      <p:sp>
        <p:nvSpPr>
          <p:cNvPr id="76804" name="Rectangle 4"/>
          <p:cNvSpPr>
            <a:spLocks noGrp="1" noChangeArrowheads="1"/>
          </p:cNvSpPr>
          <p:nvPr/>
        </p:nvSpPr>
        <p:spPr>
          <a:xfrm>
            <a:off x="381000" y="1397000"/>
            <a:ext cx="54102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A9D18E"/>
              </a:buClr>
            </a:pP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r>
              <a:rPr lang="en-US" dirty="0">
                <a:sym typeface="+mn-ea"/>
              </a:rPr>
              <a:t>, 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  <a:r>
              <a:rPr lang="en-US" dirty="0" smtClean="0">
                <a:sym typeface="+mn-ea"/>
              </a:rPr>
              <a:t>, 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  <a:r>
              <a:rPr lang="en-US" dirty="0">
                <a:sym typeface="+mn-ea"/>
              </a:rPr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r14</a:t>
            </a:r>
            <a:r>
              <a:rPr lang="en-US" altLang="zh-CN" dirty="0" smtClean="0">
                <a:sym typeface="+mn-ea"/>
              </a:rPr>
              <a:t>, </a:t>
            </a:r>
            <a:r>
              <a:rPr lang="en-US" altLang="zh-CN" dirty="0" smtClean="0">
                <a:latin typeface="Courier New Bold" charset="0"/>
                <a:cs typeface="Courier New Bold" charset="0"/>
                <a:sym typeface="Courier New Bold" charset="0"/>
              </a:rPr>
              <a:t>%r15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用于被调用者存储</a:t>
            </a: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被调用者必须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保存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恢复</a:t>
            </a:r>
          </a:p>
          <a:p>
            <a:pPr marL="292100">
              <a:buClr>
                <a:srgbClr val="A9D18E"/>
              </a:buClr>
            </a:pP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用于被调用者存储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被调用者必须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保存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恢复</a:t>
            </a:r>
            <a:endParaRPr lang="en-US" dirty="0">
              <a:solidFill>
                <a:srgbClr val="FF0000"/>
              </a:solidFill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可能被作为帧指针使用</a:t>
            </a:r>
            <a:endParaRPr lang="en-US" dirty="0" smtClean="0"/>
          </a:p>
          <a:p>
            <a:pPr marL="292100">
              <a:buClr>
                <a:srgbClr val="A9D18E"/>
              </a:buClr>
            </a:pP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用于被调用者存储</a:t>
            </a:r>
            <a:endParaRPr lang="en-US" dirty="0"/>
          </a:p>
          <a:p>
            <a:pPr marL="552450" lvl="1">
              <a:buClr>
                <a:srgbClr val="A9D18E"/>
              </a:buClr>
            </a:pP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从过程调用退出后恢复到原来的值</a:t>
            </a:r>
          </a:p>
          <a:p>
            <a:pPr marL="552450" lvl="1"/>
            <a:endParaRPr lang="en-US" dirty="0"/>
          </a:p>
          <a:p>
            <a:pPr marL="552450" lvl="1"/>
            <a:endParaRPr lang="en-US" dirty="0"/>
          </a:p>
          <a:p>
            <a:pPr marL="552450" lvl="1"/>
            <a:endParaRPr lang="en-US" dirty="0"/>
          </a:p>
        </p:txBody>
      </p:sp>
      <p:sp>
        <p:nvSpPr>
          <p:cNvPr id="76808" name="Rectangle 8"/>
          <p:cNvSpPr/>
          <p:nvPr/>
        </p:nvSpPr>
        <p:spPr bwMode="auto">
          <a:xfrm>
            <a:off x="6400800" y="13716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11" name="Rectangle 11"/>
          <p:cNvSpPr/>
          <p:nvPr/>
        </p:nvSpPr>
        <p:spPr bwMode="auto">
          <a:xfrm>
            <a:off x="6400800" y="4101215"/>
            <a:ext cx="2540000" cy="381000"/>
          </a:xfrm>
          <a:prstGeom prst="rect">
            <a:avLst/>
          </a:prstGeom>
          <a:solidFill>
            <a:srgbClr val="F1C7C7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14" name="AutoShape 14"/>
          <p:cNvSpPr/>
          <p:nvPr/>
        </p:nvSpPr>
        <p:spPr bwMode="auto">
          <a:xfrm>
            <a:off x="5943600" y="1371600"/>
            <a:ext cx="304800" cy="254855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5" name="AutoShape 15"/>
          <p:cNvSpPr/>
          <p:nvPr/>
        </p:nvSpPr>
        <p:spPr bwMode="auto">
          <a:xfrm>
            <a:off x="5715000" y="3625909"/>
            <a:ext cx="304800" cy="8382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39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7" name="Rectangle 17"/>
          <p:cNvSpPr/>
          <p:nvPr/>
        </p:nvSpPr>
        <p:spPr bwMode="auto">
          <a:xfrm>
            <a:off x="4386262" y="1981200"/>
            <a:ext cx="1447800" cy="62992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zh-CN" altLang="en-US" dirty="0" smtClean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被</a:t>
            </a:r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调用者保存</a:t>
            </a:r>
            <a:endParaRPr lang="en-US" dirty="0" smtClean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algn="r"/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临时变量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76818" name="Rectangle 18"/>
          <p:cNvSpPr/>
          <p:nvPr/>
        </p:nvSpPr>
        <p:spPr bwMode="auto">
          <a:xfrm>
            <a:off x="4927600" y="3854509"/>
            <a:ext cx="76200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特殊的</a:t>
            </a:r>
          </a:p>
        </p:txBody>
      </p:sp>
      <p:sp>
        <p:nvSpPr>
          <p:cNvPr id="4" name="Rectangle 8"/>
          <p:cNvSpPr/>
          <p:nvPr/>
        </p:nvSpPr>
        <p:spPr bwMode="auto">
          <a:xfrm>
            <a:off x="6400800" y="3644015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" name="Rectangle 8"/>
          <p:cNvSpPr/>
          <p:nvPr/>
        </p:nvSpPr>
        <p:spPr bwMode="auto">
          <a:xfrm>
            <a:off x="6400800" y="18288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" name="Rectangle 8"/>
          <p:cNvSpPr/>
          <p:nvPr/>
        </p:nvSpPr>
        <p:spPr bwMode="auto">
          <a:xfrm>
            <a:off x="6400800" y="22860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400800" y="27432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6" name="Rectangle 8"/>
          <p:cNvSpPr/>
          <p:nvPr/>
        </p:nvSpPr>
        <p:spPr bwMode="auto">
          <a:xfrm>
            <a:off x="6408347" y="3185308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6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6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68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#1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 x +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93071" y="1285203"/>
            <a:ext cx="1792147" cy="1353343"/>
            <a:chOff x="1784430" y="1285203"/>
            <a:chExt cx="1792147" cy="1353343"/>
          </a:xfrm>
        </p:grpSpPr>
        <p:sp>
          <p:nvSpPr>
            <p:cNvPr id="5" name="Oval 2"/>
            <p:cNvSpPr/>
            <p:nvPr/>
          </p:nvSpPr>
          <p:spPr bwMode="auto">
            <a:xfrm>
              <a:off x="3125165" y="1285203"/>
              <a:ext cx="451412" cy="500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1784430" y="2138354"/>
              <a:ext cx="451412" cy="500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6477000" y="2743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/>
          <p:nvPr/>
        </p:nvSpPr>
        <p:spPr bwMode="auto">
          <a:xfrm>
            <a:off x="6983413" y="25844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/>
          <p:nvPr/>
        </p:nvSpPr>
        <p:spPr bwMode="auto">
          <a:xfrm>
            <a:off x="5181600" y="1091565"/>
            <a:ext cx="1600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初始化栈结构</a:t>
            </a:r>
          </a:p>
        </p:txBody>
      </p:sp>
      <p:sp>
        <p:nvSpPr>
          <p:cNvPr id="63501" name="Rectangle 13"/>
          <p:cNvSpPr/>
          <p:nvPr/>
        </p:nvSpPr>
        <p:spPr bwMode="auto">
          <a:xfrm>
            <a:off x="5181600" y="1600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6" name="Rectangle 9"/>
          <p:cNvSpPr/>
          <p:nvPr/>
        </p:nvSpPr>
        <p:spPr bwMode="auto">
          <a:xfrm>
            <a:off x="5181600" y="25146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67359" y="3749040"/>
            <a:ext cx="808816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 algn="l">
              <a:buClr>
                <a:srgbClr val="A9D18E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</a:rPr>
              <a:t>x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在寄存器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2400" b="1" dirty="0" err="1" smtClean="0">
                <a:latin typeface="Courier New" panose="02070309020205020404" charset="0"/>
                <a:cs typeface="Courier New" panose="02070309020205020404" charset="0"/>
              </a:rPr>
              <a:t>rdi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中。</a:t>
            </a:r>
            <a:endParaRPr lang="en-US" altLang="zh-CN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 algn="l">
              <a:buClr>
                <a:srgbClr val="A9D18E"/>
              </a:buClr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需要寄存器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2400" b="1" dirty="0" err="1" smtClean="0">
                <a:latin typeface="Courier New" panose="02070309020205020404" charset="0"/>
                <a:cs typeface="Courier New" panose="02070309020205020404" charset="0"/>
              </a:rPr>
              <a:t>rdi</a:t>
            </a:r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</a:rPr>
              <a:t>传递参数给函数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incr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。</a:t>
            </a:r>
            <a:endParaRPr lang="en-US" altLang="zh-CN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 algn="l">
              <a:buClr>
                <a:srgbClr val="A9D18E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x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应该存放在那个寄存器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,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当调用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incr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完成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后还能使用它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#2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x+v2;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6477000" y="2743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/>
          <p:nvPr/>
        </p:nvSpPr>
        <p:spPr bwMode="auto">
          <a:xfrm>
            <a:off x="6983413" y="25844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/>
          <p:nvPr/>
        </p:nvSpPr>
        <p:spPr bwMode="auto">
          <a:xfrm>
            <a:off x="5181600" y="1091565"/>
            <a:ext cx="1600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初始化栈结构</a:t>
            </a:r>
          </a:p>
        </p:txBody>
      </p:sp>
      <p:sp>
        <p:nvSpPr>
          <p:cNvPr id="63501" name="Rectangle 13"/>
          <p:cNvSpPr/>
          <p:nvPr/>
        </p:nvSpPr>
        <p:spPr bwMode="auto">
          <a:xfrm>
            <a:off x="5181600" y="1600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6" name="Rectangle 9"/>
          <p:cNvSpPr/>
          <p:nvPr/>
        </p:nvSpPr>
        <p:spPr bwMode="auto">
          <a:xfrm>
            <a:off x="5181600" y="25146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00B05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437947" y="5756065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/>
          <p:nvPr/>
        </p:nvSpPr>
        <p:spPr bwMode="auto">
          <a:xfrm>
            <a:off x="6944360" y="5527465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181600" y="3515995"/>
            <a:ext cx="1346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栈结构结果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115560" y="40887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15560" y="50031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115560" y="53841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#3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x+v2;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6477000" y="31877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/>
          <p:nvPr/>
        </p:nvSpPr>
        <p:spPr bwMode="auto">
          <a:xfrm>
            <a:off x="6983413" y="30289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/>
          <p:nvPr/>
        </p:nvSpPr>
        <p:spPr bwMode="auto">
          <a:xfrm>
            <a:off x="5181600" y="1091565"/>
            <a:ext cx="1600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初始化栈结构</a:t>
            </a:r>
          </a:p>
        </p:txBody>
      </p:sp>
      <p:sp>
        <p:nvSpPr>
          <p:cNvPr id="63501" name="Rectangle 13"/>
          <p:cNvSpPr/>
          <p:nvPr/>
        </p:nvSpPr>
        <p:spPr bwMode="auto">
          <a:xfrm>
            <a:off x="5181600" y="15875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6" name="Rectangle 9"/>
          <p:cNvSpPr/>
          <p:nvPr/>
        </p:nvSpPr>
        <p:spPr bwMode="auto">
          <a:xfrm>
            <a:off x="5181600" y="24765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181600" y="3515995"/>
            <a:ext cx="1346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栈结构结果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115560" y="40887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115560" y="50031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115560" y="53841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4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00B05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1" name="Rectangle 9"/>
          <p:cNvSpPr/>
          <p:nvPr/>
        </p:nvSpPr>
        <p:spPr bwMode="auto">
          <a:xfrm>
            <a:off x="5181600" y="280045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130800" y="57912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130800" y="61722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6453187" y="64071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/>
          <p:cNvSpPr/>
          <p:nvPr/>
        </p:nvSpPr>
        <p:spPr bwMode="auto">
          <a:xfrm>
            <a:off x="6959600" y="61785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26200" y="60198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6932613" y="57912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#4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x+v2;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1" name="Rectangle 12"/>
          <p:cNvSpPr/>
          <p:nvPr/>
        </p:nvSpPr>
        <p:spPr bwMode="auto">
          <a:xfrm>
            <a:off x="5308600" y="302895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242560" y="8756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242560" y="1790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242560" y="2171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245100" y="2552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245100" y="2933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6567487" y="31686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/>
          <p:cNvSpPr/>
          <p:nvPr/>
        </p:nvSpPr>
        <p:spPr bwMode="auto">
          <a:xfrm>
            <a:off x="7073900" y="29400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540500" y="27813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7046913" y="25527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36820" y="4747903"/>
            <a:ext cx="3975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X 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存放于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2400" b="1" dirty="0" err="1" smtClean="0">
                <a:latin typeface="Courier New" panose="02070309020205020404" charset="0"/>
                <a:cs typeface="Courier New" panose="02070309020205020404" charset="0"/>
              </a:rPr>
              <a:t>rbx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.  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61199" y="27962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7073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3676" y="77073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2991451" y="-10062"/>
            <a:ext cx="353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</a:rPr>
              <a:t>高级语言程序转换为</a:t>
            </a:r>
          </a:p>
          <a:p>
            <a:pPr algn="ctr"/>
            <a:r>
              <a:rPr lang="zh-CN" altLang="en-US" sz="24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/>
                <a:latin typeface="黑体" panose="02010609060101010101" charset="-122"/>
                <a:cs typeface="黑体" panose="02010609060101010101" charset="-122"/>
              </a:rPr>
              <a:t>机器代码的具体过程分析</a:t>
            </a:r>
            <a:endParaRPr lang="zh-CN" altLang="en-US" sz="2400" dirty="0">
              <a:solidFill>
                <a:schemeClr val="tx1"/>
              </a:soli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642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865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55194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245" y="1231900"/>
            <a:ext cx="6000750" cy="1770380"/>
          </a:xfrm>
          <a:prstGeom prst="rect">
            <a:avLst/>
          </a:prstGeom>
          <a:noFill/>
        </p:spPr>
      </p:pic>
      <p:sp>
        <p:nvSpPr>
          <p:cNvPr id="551941" name="Rectangle 4"/>
          <p:cNvSpPr>
            <a:spLocks noGrp="1" noChangeArrowheads="1"/>
          </p:cNvSpPr>
          <p:nvPr/>
        </p:nvSpPr>
        <p:spPr>
          <a:xfrm>
            <a:off x="308610" y="3064510"/>
            <a:ext cx="7882890" cy="3298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28575" tIns="28575" rIns="28575" bIns="28575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b="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预处理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：在高级语言源程序中插入所有用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#include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命令指定的文件和用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#define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声明指定的宏。</a:t>
            </a: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编译：将预处理后的源程序文件编译生成相应的</a:t>
            </a:r>
            <a:r>
              <a:rPr lang="zh-CN" altLang="en-US" dirty="0">
                <a:solidFill>
                  <a:srgbClr val="53ABE2"/>
                </a:solidFill>
                <a:latin typeface="黑体" panose="02010609060101010101" charset="-122"/>
                <a:ea typeface="黑体" panose="02010609060101010101" charset="-122"/>
              </a:rPr>
              <a:t>汇编语言程序。</a:t>
            </a: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b="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汇编：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由</a:t>
            </a:r>
            <a:r>
              <a:rPr lang="zh-CN" altLang="en-US" dirty="0">
                <a:solidFill>
                  <a:srgbClr val="53ABE2"/>
                </a:solidFill>
                <a:latin typeface="黑体" panose="02010609060101010101" charset="-122"/>
                <a:ea typeface="黑体" panose="02010609060101010101" charset="-122"/>
              </a:rPr>
              <a:t>汇编程序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将</a:t>
            </a:r>
            <a:r>
              <a:rPr lang="zh-CN" altLang="en-US" dirty="0">
                <a:solidFill>
                  <a:srgbClr val="53ABE2"/>
                </a:solidFill>
                <a:latin typeface="黑体" panose="02010609060101010101" charset="-122"/>
                <a:ea typeface="黑体" panose="02010609060101010101" charset="-122"/>
              </a:rPr>
              <a:t>汇编语言源程序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文件转换为</a:t>
            </a:r>
            <a:r>
              <a:rPr lang="zh-CN" altLang="en-US" dirty="0">
                <a:solidFill>
                  <a:srgbClr val="53ABE2"/>
                </a:solidFill>
                <a:latin typeface="黑体" panose="02010609060101010101" charset="-122"/>
                <a:ea typeface="黑体" panose="02010609060101010101" charset="-122"/>
              </a:rPr>
              <a:t>可重定位的机器语言目标代码文件。</a:t>
            </a: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b="0" dirty="0" smtClean="0">
                <a:solidFill>
                  <a:srgbClr val="DF664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链接：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由链接器将多个可重定位的机器语言目标文件以及库例程（如</a:t>
            </a:r>
            <a:r>
              <a:rPr lang="en-US" altLang="zh-CN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printf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()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库函数）链接起来，生成最终的</a:t>
            </a:r>
            <a:r>
              <a:rPr lang="zh-CN" altLang="en-US" dirty="0">
                <a:solidFill>
                  <a:srgbClr val="53ABE2"/>
                </a:solidFill>
                <a:latin typeface="黑体" panose="02010609060101010101" charset="-122"/>
                <a:ea typeface="黑体" panose="02010609060101010101" charset="-122"/>
              </a:rPr>
              <a:t>可执行目标文件。 </a:t>
            </a:r>
          </a:p>
        </p:txBody>
      </p:sp>
      <p:sp>
        <p:nvSpPr>
          <p:cNvPr id="551945" name="Text Box 9"/>
          <p:cNvSpPr txBox="1">
            <a:spLocks noChangeArrowheads="1"/>
          </p:cNvSpPr>
          <p:nvPr/>
        </p:nvSpPr>
        <p:spPr bwMode="auto">
          <a:xfrm>
            <a:off x="0" y="838359"/>
            <a:ext cx="4083844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rgbClr val="DF664A"/>
                </a:solidFill>
                <a:latin typeface="黑体" panose="02010609060101010101" charset="-122"/>
                <a:cs typeface="黑体" panose="02010609060101010101" charset="-122"/>
              </a:rPr>
              <a:t>用GCC编译器套件进行转换的过程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51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51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1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2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#5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x+v2;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1" name="Rectangle 12"/>
          <p:cNvSpPr/>
          <p:nvPr/>
        </p:nvSpPr>
        <p:spPr bwMode="auto">
          <a:xfrm>
            <a:off x="5308600" y="302895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242560" y="8756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242560" y="1790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242560" y="2171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245100" y="2552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15213 </a:t>
            </a:r>
            <a:endParaRPr lang="en-US" sz="1800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245100" y="2933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未使用</a:t>
            </a: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6567487" y="31686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/>
          <p:cNvSpPr/>
          <p:nvPr/>
        </p:nvSpPr>
        <p:spPr bwMode="auto">
          <a:xfrm>
            <a:off x="7073900" y="29400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540500" y="27813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7046913" y="25527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36820" y="4747903"/>
            <a:ext cx="3975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X 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存放于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2400" b="1" dirty="0" err="1" smtClean="0">
                <a:latin typeface="Courier New" panose="02070309020205020404" charset="0"/>
                <a:cs typeface="Courier New" panose="02070309020205020404" charset="0"/>
              </a:rPr>
              <a:t>rbx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.  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#6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308600" y="302895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242560" y="8756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242560" y="1790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242560" y="2171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245100" y="2552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 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245100" y="2933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未使用</a:t>
            </a: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6567487" y="31686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/>
          <p:cNvSpPr/>
          <p:nvPr/>
        </p:nvSpPr>
        <p:spPr bwMode="auto">
          <a:xfrm>
            <a:off x="7073900" y="29400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540500" y="27813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7046913" y="25527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36820" y="4747903"/>
            <a:ext cx="3975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X </a:t>
            </a:r>
            <a:r>
              <a:rPr lang="zh-CN" altLang="en-US" sz="2400" dirty="0" smtClean="0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存放于</a:t>
            </a:r>
            <a:r>
              <a:rPr lang="en-US" sz="2400" dirty="0" smtClean="0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2400" b="1" dirty="0" err="1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</a:rPr>
              <a:t>rbx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.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400" dirty="0" smtClean="0">
                <a:latin typeface="Calibri" panose="020F0502020204030204" charset="0"/>
                <a:cs typeface="Calibri" panose="020F0502020204030204" charset="0"/>
              </a:rPr>
              <a:t>返回结果值在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%rax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中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</a:rPr>
              <a:t>.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x+v2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00B05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#7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308600" y="302895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242560" y="8756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242560" y="1790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242560" y="2171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245100" y="2552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 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245100" y="2933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未使用</a:t>
            </a: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6567487" y="25209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/>
          <p:cNvSpPr/>
          <p:nvPr/>
        </p:nvSpPr>
        <p:spPr bwMode="auto">
          <a:xfrm>
            <a:off x="7073900" y="22923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36820" y="4747903"/>
            <a:ext cx="3975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400" dirty="0" smtClean="0">
                <a:latin typeface="Calibri" panose="020F0502020204030204" charset="0"/>
                <a:cs typeface="Calibri" panose="020F0502020204030204" charset="0"/>
              </a:rPr>
              <a:t>返回结果值在</a:t>
            </a:r>
            <a:r>
              <a:rPr lang="en-US" sz="2400" b="1" dirty="0" smtClean="0">
                <a:latin typeface="Courier New" panose="02070309020205020404" charset="0"/>
                <a:cs typeface="Courier New" panose="02070309020205020404" charset="0"/>
              </a:rPr>
              <a:t>%rax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</a:rPr>
              <a:t>中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</a:rPr>
              <a:t>.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4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15213,8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rgbClr val="00B05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85775"/>
            <a:ext cx="3945890" cy="60579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被调用者存储例子</a:t>
            </a:r>
            <a:r>
              <a:rPr lang="en-US" sz="2800" dirty="0" smtClean="0">
                <a:sym typeface="+mn-ea"/>
              </a:rPr>
              <a:t>#8</a:t>
            </a:r>
            <a:endParaRPr lang="en-US" altLang="en-US" sz="2800" dirty="0" smtClean="0">
              <a:sym typeface="+mn-ea"/>
            </a:endParaRPr>
          </a:p>
        </p:txBody>
      </p:sp>
      <p:sp>
        <p:nvSpPr>
          <p:cNvPr id="21" name="Rectangle 12"/>
          <p:cNvSpPr/>
          <p:nvPr/>
        </p:nvSpPr>
        <p:spPr bwMode="auto">
          <a:xfrm>
            <a:off x="5308600" y="302895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栈结构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" name="Rectangle 13"/>
          <p:cNvSpPr/>
          <p:nvPr/>
        </p:nvSpPr>
        <p:spPr bwMode="auto">
          <a:xfrm>
            <a:off x="5242560" y="875665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242560" y="1790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5242560" y="2171065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17" name="Rectangle 7"/>
          <p:cNvSpPr/>
          <p:nvPr/>
        </p:nvSpPr>
        <p:spPr bwMode="auto">
          <a:xfrm>
            <a:off x="5245100" y="2552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 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9"/>
          <p:cNvSpPr/>
          <p:nvPr/>
        </p:nvSpPr>
        <p:spPr bwMode="auto">
          <a:xfrm>
            <a:off x="5245100" y="29337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未使用</a:t>
            </a: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6567487" y="25209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/>
          <p:cNvSpPr/>
          <p:nvPr/>
        </p:nvSpPr>
        <p:spPr bwMode="auto">
          <a:xfrm>
            <a:off x="7073900" y="22923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493" name="Rectangle 5"/>
          <p:cNvSpPr/>
          <p:nvPr/>
        </p:nvSpPr>
        <p:spPr bwMode="auto">
          <a:xfrm>
            <a:off x="381000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call_incr2(long x)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3492" name="Rectangle 4"/>
          <p:cNvSpPr/>
          <p:nvPr/>
        </p:nvSpPr>
        <p:spPr bwMode="auto">
          <a:xfrm>
            <a:off x="381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call_incr2: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$15213, 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$3000,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8(%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$16,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6" name="Rectangle 7"/>
          <p:cNvSpPr/>
          <p:nvPr/>
        </p:nvSpPr>
        <p:spPr bwMode="auto">
          <a:xfrm>
            <a:off x="5181600" y="59055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9"/>
          <p:cNvSpPr/>
          <p:nvPr/>
        </p:nvSpPr>
        <p:spPr bwMode="auto">
          <a:xfrm>
            <a:off x="5181600" y="62865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zh-CN" altLang="en-US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未使用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503987" y="55260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/>
          <p:nvPr/>
        </p:nvSpPr>
        <p:spPr bwMode="auto">
          <a:xfrm>
            <a:off x="7010400" y="52974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8" name="Rectangle 13"/>
          <p:cNvSpPr/>
          <p:nvPr/>
        </p:nvSpPr>
        <p:spPr bwMode="auto">
          <a:xfrm>
            <a:off x="5181600" y="42291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9" name="Rectangle 9"/>
          <p:cNvSpPr/>
          <p:nvPr/>
        </p:nvSpPr>
        <p:spPr bwMode="auto">
          <a:xfrm>
            <a:off x="5181600" y="51435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0" name="Rectangle 9"/>
          <p:cNvSpPr/>
          <p:nvPr/>
        </p:nvSpPr>
        <p:spPr bwMode="auto">
          <a:xfrm>
            <a:off x="5181600" y="55245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5558155" y="3401060"/>
            <a:ext cx="542290" cy="74231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2907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</a:t>
            </a:r>
          </a:p>
        </p:txBody>
      </p:sp>
      <p:sp>
        <p:nvSpPr>
          <p:cNvPr id="77835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&amp; 1)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+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77838" name="Rectangle 14"/>
          <p:cNvSpPr/>
          <p:nvPr/>
        </p:nvSpPr>
        <p:spPr bwMode="auto">
          <a:xfrm>
            <a:off x="5486400" y="7620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je  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rgbClr val="00B05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1,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ret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28600" y="4495800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latin typeface="+mn-lt"/>
                          <a:cs typeface="Courier New" panose="02070309020205020404"/>
                        </a:rPr>
                        <a:t>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 smtClean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2907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28600" y="4495800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latin typeface="+mn-lt"/>
                          <a:cs typeface="Courier New" panose="02070309020205020404"/>
                        </a:rPr>
                        <a:t>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 smtClean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if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&amp; 1)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+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" name="Rectangle 14"/>
          <p:cNvSpPr/>
          <p:nvPr/>
        </p:nvSpPr>
        <p:spPr bwMode="auto">
          <a:xfrm>
            <a:off x="5486400" y="12954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movl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je  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altLang="zh-CN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</a:t>
            </a:r>
            <a:r>
              <a:rPr lang="zh-CN" alt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，</a:t>
            </a:r>
            <a:r>
              <a:rPr lang="en-US" altLang="zh-CN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ret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2907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</a:t>
            </a:r>
          </a:p>
        </p:txBody>
      </p:sp>
      <p:sp>
        <p:nvSpPr>
          <p:cNvPr id="77835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&amp; 1)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+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77838" name="Rectangle 14"/>
          <p:cNvSpPr/>
          <p:nvPr/>
        </p:nvSpPr>
        <p:spPr bwMode="auto">
          <a:xfrm>
            <a:off x="5486400" y="9906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je  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ret</a:t>
            </a:r>
          </a:p>
        </p:txBody>
      </p:sp>
      <p:graphicFrame>
        <p:nvGraphicFramePr>
          <p:cNvPr id="6" name="Table 19"/>
          <p:cNvGraphicFramePr>
            <a:graphicFrameLocks noGrp="1"/>
          </p:cNvGraphicFramePr>
          <p:nvPr/>
        </p:nvGraphicFramePr>
        <p:xfrm>
          <a:off x="228600" y="4724400"/>
          <a:ext cx="5181601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latin typeface="+mn-lt"/>
                          <a:cs typeface="Courier New" panose="02070309020205020404"/>
                        </a:rPr>
                        <a:t>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7086600" y="6553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11"/>
          <p:cNvSpPr/>
          <p:nvPr/>
        </p:nvSpPr>
        <p:spPr bwMode="auto">
          <a:xfrm>
            <a:off x="7593013" y="63246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13"/>
          <p:cNvSpPr/>
          <p:nvPr/>
        </p:nvSpPr>
        <p:spPr bwMode="auto">
          <a:xfrm>
            <a:off x="5791200" y="5029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3" name="Rectangle 9"/>
          <p:cNvSpPr/>
          <p:nvPr/>
        </p:nvSpPr>
        <p:spPr bwMode="auto">
          <a:xfrm>
            <a:off x="5791200" y="59436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6" name="Rectangle 9"/>
          <p:cNvSpPr/>
          <p:nvPr/>
        </p:nvSpPr>
        <p:spPr bwMode="auto">
          <a:xfrm>
            <a:off x="5791200" y="63246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/>
              <a:ea typeface="Calibri Bold" charset="0"/>
              <a:cs typeface="Courier New" panose="02070309020205020404"/>
              <a:sym typeface="Calibri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2907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</a:t>
            </a:r>
          </a:p>
        </p:txBody>
      </p:sp>
      <p:sp>
        <p:nvSpPr>
          <p:cNvPr id="4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&amp; 1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+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&gt;&gt; 1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" name="Rectangle 14"/>
          <p:cNvSpPr/>
          <p:nvPr/>
        </p:nvSpPr>
        <p:spPr bwMode="auto">
          <a:xfrm>
            <a:off x="5486400" y="12954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je  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u="sng" dirty="0" err="1" smtClean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u="sng" dirty="0" smtClean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u="sng" dirty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</a:t>
            </a:r>
            <a:r>
              <a:rPr lang="en-US" sz="1800" b="1" u="sng" dirty="0" smtClean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u="sng" dirty="0" err="1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u="sng" dirty="0">
              <a:solidFill>
                <a:srgbClr val="00B0F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1,</a:t>
            </a:r>
            <a:r>
              <a:rPr lang="en-US" altLang="zh-CN" b="1" dirty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ret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75683"/>
              </p:ext>
            </p:extLst>
          </p:nvPr>
        </p:nvGraphicFramePr>
        <p:xfrm>
          <a:off x="228600" y="4724400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 &gt;&gt; 1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+mn-lt"/>
                          <a:cs typeface="Courier New" panose="02070309020205020404"/>
                        </a:rPr>
                        <a:t>Rec. </a:t>
                      </a: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rbx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 &amp; 1</a:t>
                      </a:r>
                      <a:endParaRPr lang="en-US" b="0" i="0" dirty="0" smtClean="0">
                        <a:latin typeface="+mn-lt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i="0" dirty="0" smtClean="0">
                          <a:solidFill>
                            <a:srgbClr val="00B050"/>
                          </a:solidFill>
                          <a:latin typeface="+mn-lt"/>
                          <a:cs typeface="Courier New" panose="02070309020205020404"/>
                        </a:rPr>
                        <a:t>被调用者保存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3288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递归函数调用</a:t>
            </a:r>
          </a:p>
        </p:txBody>
      </p:sp>
      <p:sp>
        <p:nvSpPr>
          <p:cNvPr id="77835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&amp; 1)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+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&gt;&gt; 1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77838" name="Rectangle 14"/>
          <p:cNvSpPr/>
          <p:nvPr/>
        </p:nvSpPr>
        <p:spPr bwMode="auto">
          <a:xfrm>
            <a:off x="5486400" y="12954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je  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altLang="zh-CN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1,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call   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ret</a:t>
            </a:r>
          </a:p>
        </p:txBody>
      </p:sp>
      <p:graphicFrame>
        <p:nvGraphicFramePr>
          <p:cNvPr id="6" name="Table 19"/>
          <p:cNvGraphicFramePr>
            <a:graphicFrameLocks noGrp="1"/>
          </p:cNvGraphicFramePr>
          <p:nvPr/>
        </p:nvGraphicFramePr>
        <p:xfrm>
          <a:off x="228600" y="4724400"/>
          <a:ext cx="5181601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Register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Use(s)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Type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rbx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 &amp; 1</a:t>
                      </a:r>
                      <a:endParaRPr lang="en-US" b="0" i="0" dirty="0" smtClean="0">
                        <a:latin typeface="+mn-lt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 smtClean="0">
                          <a:cs typeface="Courier New" panose="02070309020205020404"/>
                          <a:sym typeface="+mn-ea"/>
                        </a:rPr>
                        <a:t>被调用者保存</a:t>
                      </a:r>
                      <a:endParaRPr lang="en-US" b="0" i="0" dirty="0" smtClean="0">
                        <a:latin typeface="+mn-lt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 smtClean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baseline="0" dirty="0" smtClean="0">
                          <a:latin typeface="+mn-lt"/>
                          <a:cs typeface="Courier New" panose="02070309020205020404"/>
                        </a:rPr>
                        <a:t>递归调用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i="0" baseline="0" dirty="0" smtClean="0">
                          <a:latin typeface="+mn-lt"/>
                          <a:cs typeface="Courier New" panose="02070309020205020404"/>
                        </a:rPr>
                        <a:t> </a:t>
                      </a:r>
                      <a:r>
                        <a:rPr lang="zh-CN" altLang="en-US" b="0" i="0" baseline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0" i="0" dirty="0" smtClean="0">
                        <a:latin typeface="+mn-lt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3288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递归函数结果</a:t>
            </a:r>
          </a:p>
        </p:txBody>
      </p:sp>
      <p:sp>
        <p:nvSpPr>
          <p:cNvPr id="4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&amp; 1)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" name="Rectangle 14"/>
          <p:cNvSpPr/>
          <p:nvPr/>
        </p:nvSpPr>
        <p:spPr bwMode="auto">
          <a:xfrm>
            <a:off x="5486400" y="12954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je  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28600" y="4724400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4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rbx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 &amp; 1</a:t>
                      </a:r>
                      <a:endParaRPr lang="en-US" b="0" i="0" dirty="0" smtClean="0">
                        <a:latin typeface="+mn-lt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被调用者保存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 smtClean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0" i="0" dirty="0" smtClean="0">
                        <a:latin typeface="+mn-lt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3642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865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48499" name="Rectangle 19"/>
          <p:cNvSpPr>
            <a:spLocks noGrp="1" noChangeArrowheads="1"/>
          </p:cNvSpPr>
          <p:nvPr/>
        </p:nvSpPr>
        <p:spPr>
          <a:xfrm>
            <a:off x="-317" y="371475"/>
            <a:ext cx="8307387" cy="1463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60705" lvl="1" indent="-222250" defTabSz="895350">
              <a:buClr>
                <a:srgbClr val="0D0D0D"/>
              </a:buClr>
              <a:tabLst>
                <a:tab pos="2286000" algn="l"/>
                <a:tab pos="3543300" algn="l"/>
              </a:tabLst>
            </a:pPr>
            <a:r>
              <a:rPr lang="zh-CN" altLang="en-US" dirty="0" smtClean="0"/>
              <a:t>代码文件：</a:t>
            </a:r>
            <a:r>
              <a:rPr lang="en-US" dirty="0" smtClean="0"/>
              <a:t>  </a:t>
            </a:r>
            <a:r>
              <a:rPr lang="en-US" b="1" dirty="0" smtClean="0">
                <a:latin typeface="Courier New" panose="02070309020205020404" charset="0"/>
              </a:rPr>
              <a:t>p1</a:t>
            </a:r>
            <a:r>
              <a:rPr lang="en-US" b="1" dirty="0">
                <a:latin typeface="Courier New" panose="02070309020205020404" charset="0"/>
              </a:rPr>
              <a:t>.c p2.c</a:t>
            </a:r>
            <a:endParaRPr lang="en-US" b="1" dirty="0">
              <a:latin typeface="Courier" pitchFamily="49" charset="0"/>
            </a:endParaRPr>
          </a:p>
          <a:p>
            <a:pPr marL="560705" lvl="1" indent="-222250" defTabSz="895350">
              <a:buClr>
                <a:srgbClr val="000000"/>
              </a:buClr>
              <a:tabLst>
                <a:tab pos="2286000" algn="l"/>
                <a:tab pos="3543300" algn="l"/>
              </a:tabLst>
            </a:pPr>
            <a:r>
              <a:rPr lang="zh-CN" altLang="en-US" dirty="0" smtClean="0"/>
              <a:t>用命令编译</a:t>
            </a:r>
            <a:r>
              <a:rPr lang="en-US" dirty="0"/>
              <a:t>:</a:t>
            </a:r>
            <a:r>
              <a:rPr lang="en-US" dirty="0" smtClean="0"/>
              <a:t>  </a:t>
            </a:r>
            <a:r>
              <a:rPr lang="en-US" b="1" dirty="0" err="1" smtClean="0">
                <a:latin typeface="Courier New" panose="02070309020205020404" charset="0"/>
              </a:rPr>
              <a:t>gcc</a:t>
            </a:r>
            <a:r>
              <a:rPr lang="en-US" b="1" dirty="0" smtClean="0">
                <a:latin typeface="Courier New" panose="02070309020205020404" charset="0"/>
              </a:rPr>
              <a:t> –</a:t>
            </a:r>
            <a:r>
              <a:rPr lang="en-US" b="1" dirty="0" err="1" smtClean="0">
                <a:latin typeface="Courier New" panose="02070309020205020404" charset="0"/>
              </a:rPr>
              <a:t>Og</a:t>
            </a:r>
            <a:r>
              <a:rPr lang="en-US" b="1" dirty="0" smtClean="0">
                <a:latin typeface="Courier New" panose="02070309020205020404" charset="0"/>
              </a:rPr>
              <a:t> </a:t>
            </a:r>
            <a:r>
              <a:rPr lang="en-US" b="1" dirty="0">
                <a:latin typeface="Courier New" panose="02070309020205020404" charset="0"/>
              </a:rPr>
              <a:t>p1.c p2.c -o p</a:t>
            </a:r>
            <a:endParaRPr lang="en-US" b="1" dirty="0">
              <a:latin typeface="Courier" pitchFamily="49" charset="0"/>
            </a:endParaRPr>
          </a:p>
          <a:p>
            <a:pPr marL="840105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dirty="0" smtClean="0"/>
              <a:t>使用基本优化 (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charset="0"/>
              </a:rPr>
              <a:t>-Og</a:t>
            </a:r>
            <a:r>
              <a:rPr lang="zh-CN" altLang="en-US" dirty="0" smtClean="0"/>
              <a:t>) [ GCC新版本]</a:t>
            </a:r>
          </a:p>
          <a:p>
            <a:pPr marL="840105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dirty="0" smtClean="0"/>
              <a:t>将生成的二进制结果放入文件</a:t>
            </a:r>
            <a:r>
              <a:rPr lang="en-US" dirty="0"/>
              <a:t>p</a:t>
            </a:r>
          </a:p>
        </p:txBody>
      </p:sp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885825" y="2019300"/>
            <a:ext cx="727075" cy="36576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i="1" dirty="0">
                <a:latin typeface="Calibri" panose="020F0502020204030204" charset="0"/>
              </a:rPr>
              <a:t>text</a:t>
            </a: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885825" y="3160400"/>
            <a:ext cx="727075" cy="36576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i="1" dirty="0">
                <a:latin typeface="Calibri" panose="020F0502020204030204" charset="0"/>
              </a:rPr>
              <a:t>text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612775" y="4229100"/>
            <a:ext cx="1000125" cy="36576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i="1" dirty="0">
                <a:latin typeface="Calibri" panose="020F0502020204030204" charset="0"/>
              </a:rPr>
              <a:t>binary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612775" y="5372100"/>
            <a:ext cx="1000125" cy="36576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i="1" dirty="0">
                <a:latin typeface="Calibri" panose="020F0502020204030204" charset="0"/>
              </a:rPr>
              <a:t>binary</a:t>
            </a: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>
            <a:off x="3773805" y="2482215"/>
            <a:ext cx="635" cy="542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4079874" y="2628900"/>
            <a:ext cx="3032125" cy="39624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 panose="020F0502020204030204" charset="0"/>
              </a:rPr>
              <a:t>编译器 (</a:t>
            </a:r>
            <a:r>
              <a:rPr lang="en-US" sz="2000" dirty="0" err="1">
                <a:latin typeface="Courier New" panose="02070309020205020404" charset="0"/>
              </a:rPr>
              <a:t>gcc</a:t>
            </a:r>
            <a:r>
              <a:rPr lang="en-US" sz="2000" dirty="0">
                <a:latin typeface="Courier New" panose="02070309020205020404" charset="0"/>
              </a:rPr>
              <a:t> </a:t>
            </a:r>
            <a:r>
              <a:rPr lang="en-US" sz="2000" dirty="0" smtClean="0">
                <a:latin typeface="Courier New" panose="02070309020205020404" charset="0"/>
              </a:rPr>
              <a:t>–</a:t>
            </a:r>
            <a:r>
              <a:rPr lang="en-US" sz="2000" dirty="0" err="1" smtClean="0">
                <a:latin typeface="Courier New" panose="02070309020205020404" charset="0"/>
              </a:rPr>
              <a:t>Og</a:t>
            </a:r>
            <a:r>
              <a:rPr lang="en-US" sz="2000" dirty="0" smtClean="0">
                <a:latin typeface="Courier New" panose="02070309020205020404" charset="0"/>
              </a:rPr>
              <a:t> -</a:t>
            </a:r>
            <a:r>
              <a:rPr lang="en-US" sz="2000" dirty="0">
                <a:latin typeface="Courier New" panose="02070309020205020404" charset="0"/>
              </a:rPr>
              <a:t>S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4064000" y="3695700"/>
            <a:ext cx="3048000" cy="39624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 panose="020F0502020204030204" charset="0"/>
              </a:rPr>
              <a:t>汇编</a:t>
            </a:r>
            <a:r>
              <a:rPr lang="zh-CN" altLang="en-US" sz="2000" dirty="0">
                <a:latin typeface="Calibri" panose="020F0502020204030204" charset="0"/>
              </a:rPr>
              <a:t>器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 err="1">
                <a:latin typeface="Courier New" panose="02070309020205020404" charset="0"/>
              </a:rPr>
              <a:t>gcc</a:t>
            </a:r>
            <a:r>
              <a:rPr lang="en-US" sz="2000" dirty="0">
                <a:latin typeface="Calibri" panose="020F0502020204030204" charset="0"/>
              </a:rPr>
              <a:t> or </a:t>
            </a:r>
            <a:r>
              <a:rPr lang="en-US" sz="2000" dirty="0">
                <a:latin typeface="Courier New" panose="02070309020205020404" charset="0"/>
              </a:rPr>
              <a:t>as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4079875" y="4838700"/>
            <a:ext cx="2638425" cy="39624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charset="0"/>
              </a:rPr>
              <a:t>链接器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 err="1">
                <a:latin typeface="Courier New" panose="02070309020205020404" charset="0"/>
              </a:rPr>
              <a:t>gcc</a:t>
            </a:r>
            <a:r>
              <a:rPr lang="en-US" sz="2000" dirty="0">
                <a:latin typeface="Calibri" panose="020F0502020204030204" charset="0"/>
              </a:rPr>
              <a:t> or</a:t>
            </a:r>
            <a:r>
              <a:rPr lang="en-US" sz="2000" dirty="0">
                <a:latin typeface="Courier" pitchFamily="49" charset="0"/>
              </a:rPr>
              <a:t> </a:t>
            </a:r>
            <a:r>
              <a:rPr lang="en-US" sz="2000" dirty="0">
                <a:latin typeface="Courier New" panose="02070309020205020404" charset="0"/>
              </a:rPr>
              <a:t>ld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2157413" y="2084388"/>
            <a:ext cx="3263900" cy="39624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charset="0"/>
              </a:rPr>
              <a:t>C </a:t>
            </a:r>
            <a:r>
              <a:rPr lang="zh-CN" altLang="en-US" sz="2000" dirty="0">
                <a:latin typeface="Calibri" panose="020F0502020204030204" charset="0"/>
              </a:rPr>
              <a:t>程序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>
                <a:latin typeface="Courier New" panose="02070309020205020404" charset="0"/>
              </a:rPr>
              <a:t>p1.c p2.c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2043113" y="3162300"/>
            <a:ext cx="3492500" cy="39624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latin typeface="Calibri" panose="020F0502020204030204" charset="0"/>
              </a:rPr>
              <a:t>Asm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zh-CN" altLang="en-US" sz="2000" dirty="0">
                <a:latin typeface="Calibri" panose="020F0502020204030204" charset="0"/>
              </a:rPr>
              <a:t>程序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>
                <a:latin typeface="Courier New" panose="02070309020205020404" charset="0"/>
              </a:rPr>
              <a:t>p1.s p2.s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1928813" y="4305300"/>
            <a:ext cx="3721100" cy="396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latin typeface="Calibri" panose="020F0502020204030204" charset="0"/>
              </a:rPr>
              <a:t>目标程序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>
                <a:latin typeface="Courier New" panose="02070309020205020404" charset="0"/>
              </a:rPr>
              <a:t>p1.o p2.o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1915319" y="5448300"/>
            <a:ext cx="3748088" cy="396240"/>
          </a:xfrm>
          <a:prstGeom prst="rect">
            <a:avLst/>
          </a:prstGeom>
          <a:solidFill>
            <a:srgbClr val="FF99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latin typeface="Calibri" panose="020F0502020204030204" charset="0"/>
              </a:rPr>
              <a:t>可执行程序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>
                <a:latin typeface="Courier New" panose="02070309020205020404" charset="0"/>
              </a:rPr>
              <a:t>p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94" name="Line 14"/>
          <p:cNvSpPr>
            <a:spLocks noChangeShapeType="1"/>
          </p:cNvSpPr>
          <p:nvPr/>
        </p:nvSpPr>
        <p:spPr bwMode="auto">
          <a:xfrm>
            <a:off x="3773805" y="3558540"/>
            <a:ext cx="635" cy="6705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>
            <a:off x="3773805" y="4702810"/>
            <a:ext cx="635" cy="6686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6718300" y="4838700"/>
            <a:ext cx="2044700" cy="396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latin typeface="Calibri" panose="020F0502020204030204" charset="0"/>
              </a:rPr>
              <a:t>静态库</a:t>
            </a:r>
            <a:r>
              <a:rPr lang="en-US" sz="2000" dirty="0">
                <a:latin typeface="Calibri" panose="020F0502020204030204" charset="0"/>
              </a:rPr>
              <a:t>(</a:t>
            </a:r>
            <a:r>
              <a:rPr lang="en-US" sz="2000" dirty="0">
                <a:latin typeface="Courier New" panose="02070309020205020404" charset="0"/>
              </a:rPr>
              <a:t>.a</a:t>
            </a:r>
            <a:r>
              <a:rPr lang="en-US" sz="2000" dirty="0">
                <a:latin typeface="Calibri" panose="020F0502020204030204" charset="0"/>
              </a:rPr>
              <a:t>)</a:t>
            </a: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5727383" y="5234940"/>
            <a:ext cx="990600" cy="3657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lIns="90487" tIns="44450" rIns="90487" bIns="44450">
            <a:spAutoFit/>
          </a:bodyPr>
          <a:lstStyle/>
          <a:p>
            <a:endParaRPr lang="en-US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燕尾形 1"/>
          <p:cNvSpPr/>
          <p:nvPr/>
        </p:nvSpPr>
        <p:spPr>
          <a:xfrm>
            <a:off x="0" y="490220"/>
            <a:ext cx="3288030" cy="61023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递归函数完成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28600" y="4724400"/>
          <a:ext cx="5260552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5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35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i="0" dirty="0" smtClean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latin typeface="+mn-lt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835" name="Rectangle 11"/>
          <p:cNvSpPr/>
          <p:nvPr/>
        </p:nvSpPr>
        <p:spPr bwMode="auto">
          <a:xfrm>
            <a:off x="228600" y="1295400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/* Recursive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popcount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== 0)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&amp; 1)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  +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77838" name="Rectangle 14"/>
          <p:cNvSpPr/>
          <p:nvPr/>
        </p:nvSpPr>
        <p:spPr bwMode="auto">
          <a:xfrm>
            <a:off x="5486400" y="9906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movl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$0,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je     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pushq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andl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$1,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popq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rbx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.L6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rep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ret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7086600" y="5791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11"/>
          <p:cNvSpPr/>
          <p:nvPr/>
        </p:nvSpPr>
        <p:spPr bwMode="auto">
          <a:xfrm>
            <a:off x="7593013" y="55626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13"/>
          <p:cNvSpPr/>
          <p:nvPr/>
        </p:nvSpPr>
        <p:spPr bwMode="auto">
          <a:xfrm>
            <a:off x="5791200" y="5029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2884805" cy="1000760"/>
          </a:xfrm>
          <a:prstGeom prst="rightArrow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关于递归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>
          <a:xfrm>
            <a:off x="262255" y="1266825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7030A0"/>
              </a:buClr>
            </a:pPr>
            <a:r>
              <a:rPr lang="zh-CN" altLang="en-US" dirty="0" smtClean="0"/>
              <a:t>不考虑特殊情况的处理</a:t>
            </a:r>
          </a:p>
          <a:p>
            <a:pPr lvl="1">
              <a:buClr>
                <a:srgbClr val="FF99CC"/>
              </a:buClr>
            </a:pPr>
            <a:r>
              <a:rPr lang="en-US" dirty="0" smtClean="0"/>
              <a:t>栈帧意味着每个函数调用都有私有</a:t>
            </a:r>
            <a:r>
              <a:rPr lang="zh-CN" altLang="en-US" dirty="0"/>
              <a:t>空间</a:t>
            </a:r>
            <a:r>
              <a:rPr lang="en-US" dirty="0"/>
              <a:t>。</a:t>
            </a:r>
          </a:p>
          <a:p>
            <a:pPr lvl="2"/>
            <a:r>
              <a:rPr lang="en-US" dirty="0" smtClean="0"/>
              <a:t>保存的寄存器和</a:t>
            </a:r>
            <a:r>
              <a:rPr lang="zh-CN" altLang="en-US" dirty="0"/>
              <a:t>局部变量</a:t>
            </a:r>
          </a:p>
          <a:p>
            <a:pPr lvl="2"/>
            <a:r>
              <a:rPr lang="en-US" dirty="0" smtClean="0"/>
              <a:t>保存返回的指针</a:t>
            </a:r>
          </a:p>
          <a:p>
            <a:pPr lvl="1">
              <a:buClr>
                <a:srgbClr val="FF99CC"/>
              </a:buClr>
            </a:pPr>
            <a:r>
              <a:rPr lang="en-US" dirty="0" smtClean="0"/>
              <a:t>寄存器保存约定防止一个函数调用破坏另一个数据</a:t>
            </a:r>
          </a:p>
          <a:p>
            <a:pPr lvl="2"/>
            <a:r>
              <a:rPr lang="en-US" dirty="0" smtClean="0"/>
              <a:t>除非C代码明确地这样做（如缓冲区溢出）</a:t>
            </a:r>
          </a:p>
          <a:p>
            <a:pPr lvl="1">
              <a:buClr>
                <a:srgbClr val="FF99CC"/>
              </a:buClr>
            </a:pPr>
            <a:r>
              <a:rPr lang="en-US" dirty="0" smtClean="0"/>
              <a:t>栈规则遵循调用/返回模式</a:t>
            </a:r>
          </a:p>
          <a:p>
            <a:pPr lvl="2"/>
            <a:r>
              <a:rPr lang="en-US" dirty="0" smtClean="0"/>
              <a:t>如果p调用q，则q在p之前返回。</a:t>
            </a:r>
          </a:p>
          <a:p>
            <a:pPr lvl="2"/>
            <a:r>
              <a:rPr lang="en-US" dirty="0" smtClean="0"/>
              <a:t>后进先出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适用于相互递归</a:t>
            </a:r>
          </a:p>
          <a:p>
            <a:pPr lvl="1">
              <a:buClr>
                <a:srgbClr val="FF99CC"/>
              </a:buClr>
            </a:pPr>
            <a:r>
              <a:rPr lang="en-US" dirty="0" smtClean="0"/>
              <a:t>P </a:t>
            </a:r>
            <a:r>
              <a:rPr lang="zh-CN" altLang="en-US" dirty="0" smtClean="0">
                <a:ea typeface="宋体" panose="02010600030101010101" pitchFamily="2" charset="-122"/>
              </a:rPr>
              <a:t>调用</a:t>
            </a:r>
            <a:r>
              <a:rPr lang="en-US" dirty="0" smtClean="0"/>
              <a:t> Q; Q </a:t>
            </a:r>
            <a:r>
              <a:rPr lang="zh-CN" altLang="en-US" dirty="0" smtClean="0">
                <a:ea typeface="宋体" panose="02010600030101010101" pitchFamily="2" charset="-122"/>
              </a:rPr>
              <a:t>调用</a:t>
            </a:r>
            <a:r>
              <a:rPr lang="en-US" dirty="0" smtClean="0"/>
              <a:t> P</a:t>
            </a:r>
            <a:r>
              <a:rPr lang="en-US" altLang="zh-CN" dirty="0" smtClean="0"/>
              <a:t>·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2884805" cy="1000760"/>
          </a:xfrm>
          <a:prstGeom prst="rightArrow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总结</a:t>
            </a:r>
          </a:p>
        </p:txBody>
      </p:sp>
      <p:sp>
        <p:nvSpPr>
          <p:cNvPr id="2" name="Content Placeholder 16"/>
          <p:cNvSpPr>
            <a:spLocks noGrp="1"/>
          </p:cNvSpPr>
          <p:nvPr/>
        </p:nvSpPr>
        <p:spPr>
          <a:xfrm>
            <a:off x="185195" y="1315975"/>
            <a:ext cx="6516547" cy="523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7030A0"/>
              </a:buClr>
            </a:pPr>
            <a:r>
              <a:rPr lang="en-US" dirty="0" smtClean="0"/>
              <a:t>重要的一点</a:t>
            </a:r>
          </a:p>
          <a:p>
            <a:pPr marL="405130" lvl="1" indent="-173355">
              <a:buClr>
                <a:srgbClr val="FF99CC"/>
              </a:buClr>
            </a:pPr>
            <a:r>
              <a:rPr lang="en-US" dirty="0" smtClean="0"/>
              <a:t>栈是过程调用/返回的正确数据结构。</a:t>
            </a:r>
          </a:p>
          <a:p>
            <a:pPr marL="625475" lvl="2" indent="-220980"/>
            <a:r>
              <a:rPr lang="en-US" dirty="0" smtClean="0"/>
              <a:t>如果p调用q，则q在p之前返回。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常规调用</a:t>
            </a:r>
            <a:r>
              <a:rPr lang="zh-CN" altLang="en-US" dirty="0" smtClean="0"/>
              <a:t>规定来</a:t>
            </a:r>
            <a:r>
              <a:rPr lang="en-US" dirty="0" smtClean="0"/>
              <a:t>处理递归（</a:t>
            </a:r>
            <a:r>
              <a:rPr lang="zh-CN" altLang="en-US" dirty="0" smtClean="0"/>
              <a:t>相互</a:t>
            </a:r>
            <a:r>
              <a:rPr lang="en-US" dirty="0" smtClean="0"/>
              <a:t>递归</a:t>
            </a:r>
            <a:r>
              <a:rPr lang="zh-CN" altLang="en-US" dirty="0" smtClean="0"/>
              <a:t>调用</a:t>
            </a:r>
            <a:r>
              <a:rPr lang="en-US" dirty="0" smtClean="0"/>
              <a:t>）</a:t>
            </a:r>
          </a:p>
          <a:p>
            <a:pPr marL="405130" lvl="1" indent="-173355">
              <a:buClr>
                <a:srgbClr val="FF99CC"/>
              </a:buClr>
            </a:pPr>
            <a:r>
              <a:rPr lang="en-US" dirty="0" err="1" smtClean="0"/>
              <a:t>可以将值存储在本地堆栈帧和被调用者保存寄存</a:t>
            </a:r>
            <a:r>
              <a:rPr lang="en-US" dirty="0" err="1"/>
              <a:t>器</a:t>
            </a:r>
            <a:r>
              <a:rPr lang="zh-CN" altLang="en-US" dirty="0"/>
              <a:t>中</a:t>
            </a:r>
          </a:p>
          <a:p>
            <a:pPr marL="405130" lvl="1" indent="-173355">
              <a:buClr>
                <a:srgbClr val="FF99CC"/>
              </a:buClr>
            </a:pPr>
            <a:r>
              <a:rPr lang="en-US" dirty="0" smtClean="0">
                <a:solidFill>
                  <a:srgbClr val="FF0000"/>
                </a:solidFill>
              </a:rPr>
              <a:t>将函数参数放在堆栈的顶部</a:t>
            </a:r>
          </a:p>
          <a:p>
            <a:pPr marL="405130" lvl="1" indent="-173355">
              <a:buClr>
                <a:srgbClr val="FF99CC"/>
              </a:buClr>
            </a:pPr>
            <a:r>
              <a:rPr lang="en-US" dirty="0" smtClean="0"/>
              <a:t>返回结果</a:t>
            </a:r>
            <a:r>
              <a:rPr lang="zh-CN" altLang="en-US" dirty="0"/>
              <a:t>在</a:t>
            </a:r>
            <a:r>
              <a:rPr lang="en-US" dirty="0" smtClean="0"/>
              <a:t> </a:t>
            </a:r>
            <a:r>
              <a:rPr lang="en-US" dirty="0" smtClean="0">
                <a:latin typeface="Courier New Bold"/>
              </a:rPr>
              <a:t>%</a:t>
            </a:r>
            <a:r>
              <a:rPr lang="en-US" dirty="0" err="1" smtClean="0">
                <a:latin typeface="Courier New Bold"/>
              </a:rPr>
              <a:t>rax</a:t>
            </a:r>
            <a:endParaRPr lang="en-US" dirty="0" smtClean="0">
              <a:latin typeface="Courier New Bold"/>
            </a:endParaRPr>
          </a:p>
          <a:p>
            <a:pPr>
              <a:buClr>
                <a:srgbClr val="7030A0"/>
              </a:buClr>
            </a:pPr>
            <a:r>
              <a:rPr lang="en-US" b="0" dirty="0" smtClean="0"/>
              <a:t>指针是值的地址</a:t>
            </a:r>
          </a:p>
          <a:p>
            <a:pPr marL="405130" lvl="1" indent="-173355">
              <a:buClr>
                <a:srgbClr val="FF99CC"/>
              </a:buClr>
            </a:pPr>
            <a:r>
              <a:rPr lang="zh-CN" altLang="en-US" dirty="0"/>
              <a:t>在</a:t>
            </a:r>
            <a:r>
              <a:rPr lang="en-US" dirty="0" smtClean="0">
                <a:latin typeface="+mn-lt"/>
              </a:rPr>
              <a:t>栈</a:t>
            </a:r>
            <a:r>
              <a:rPr lang="zh-CN" altLang="en-US" dirty="0"/>
              <a:t>中</a:t>
            </a:r>
            <a:r>
              <a:rPr lang="en-US" dirty="0" smtClean="0">
                <a:latin typeface="+mn-lt"/>
              </a:rPr>
              <a:t>或全局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7689450" y="3276600"/>
            <a:ext cx="1270000" cy="304800"/>
          </a:xfrm>
          <a:prstGeom prst="rect">
            <a:avLst/>
          </a:prstGeom>
          <a:solidFill>
            <a:srgbClr val="F2F2F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返回</a:t>
            </a:r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</a:t>
            </a:r>
          </a:p>
        </p:txBody>
      </p:sp>
      <p:sp>
        <p:nvSpPr>
          <p:cNvPr id="8" name="Rectangle 5"/>
          <p:cNvSpPr/>
          <p:nvPr/>
        </p:nvSpPr>
        <p:spPr bwMode="auto">
          <a:xfrm>
            <a:off x="7689450" y="3886200"/>
            <a:ext cx="1270000" cy="18161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Arial Narrow Bold" charset="0"/>
              </a:rPr>
              <a:t>保存寄存器</a:t>
            </a:r>
            <a:endParaRPr lang="zh-CN" alt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+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局部变量</a:t>
            </a:r>
          </a:p>
        </p:txBody>
      </p:sp>
      <p:sp>
        <p:nvSpPr>
          <p:cNvPr id="9" name="Rectangle 6"/>
          <p:cNvSpPr/>
          <p:nvPr/>
        </p:nvSpPr>
        <p:spPr bwMode="auto">
          <a:xfrm>
            <a:off x="7689450" y="5699125"/>
            <a:ext cx="1270000" cy="7366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参数构造</a:t>
            </a:r>
          </a:p>
        </p:txBody>
      </p:sp>
      <p:sp>
        <p:nvSpPr>
          <p:cNvPr id="10" name="Rectangle 7"/>
          <p:cNvSpPr/>
          <p:nvPr/>
        </p:nvSpPr>
        <p:spPr bwMode="auto">
          <a:xfrm>
            <a:off x="7689450" y="1295400"/>
            <a:ext cx="1270000" cy="1371600"/>
          </a:xfrm>
          <a:prstGeom prst="rect">
            <a:avLst/>
          </a:prstGeom>
          <a:solidFill>
            <a:srgbClr val="F2F2F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8"/>
          <p:cNvSpPr/>
          <p:nvPr/>
        </p:nvSpPr>
        <p:spPr bwMode="auto">
          <a:xfrm>
            <a:off x="7689450" y="3581400"/>
            <a:ext cx="1270000" cy="304800"/>
          </a:xfrm>
          <a:prstGeom prst="rect">
            <a:avLst/>
          </a:prstGeom>
          <a:solidFill>
            <a:srgbClr val="D9D9D9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 dirty="0">
                <a:solidFill>
                  <a:srgbClr val="7F7F7F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旧</a:t>
            </a:r>
            <a:r>
              <a:rPr lang="en-US" sz="1800" dirty="0">
                <a:solidFill>
                  <a:srgbClr val="7F7F7F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1800" dirty="0" smtClean="0">
                <a:solidFill>
                  <a:srgbClr val="7F7F7F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%</a:t>
            </a:r>
            <a:r>
              <a:rPr lang="en-US" sz="1800" dirty="0" err="1" smtClean="0">
                <a:solidFill>
                  <a:srgbClr val="7F7F7F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rbp</a:t>
            </a:r>
            <a:endParaRPr lang="en-US" sz="1800" dirty="0">
              <a:solidFill>
                <a:srgbClr val="7F7F7F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2" name="Rectangle 9"/>
          <p:cNvSpPr/>
          <p:nvPr/>
        </p:nvSpPr>
        <p:spPr bwMode="auto">
          <a:xfrm>
            <a:off x="7689450" y="2667000"/>
            <a:ext cx="1270000" cy="609600"/>
          </a:xfrm>
          <a:prstGeom prst="rect">
            <a:avLst/>
          </a:prstGeom>
          <a:solidFill>
            <a:srgbClr val="F2F2F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zh-CN" altLang="en-US" sz="1800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参数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7+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3" name="Rectangle 10"/>
          <p:cNvSpPr/>
          <p:nvPr/>
        </p:nvSpPr>
        <p:spPr bwMode="auto">
          <a:xfrm>
            <a:off x="6298800" y="2125663"/>
            <a:ext cx="99060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zh-CN" altLang="en-US" sz="18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调用者帧</a:t>
            </a:r>
          </a:p>
        </p:txBody>
      </p:sp>
      <p:sp>
        <p:nvSpPr>
          <p:cNvPr id="14" name="AutoShape 11"/>
          <p:cNvSpPr/>
          <p:nvPr/>
        </p:nvSpPr>
        <p:spPr bwMode="auto">
          <a:xfrm>
            <a:off x="7352900" y="1295400"/>
            <a:ext cx="228600" cy="2286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875"/>
                  <a:pt x="10800" y="19980"/>
                </a:cubicBezTo>
                <a:lnTo>
                  <a:pt x="10800" y="12420"/>
                </a:lnTo>
                <a:cubicBezTo>
                  <a:pt x="10800" y="11525"/>
                  <a:pt x="5965" y="10800"/>
                  <a:pt x="0" y="10800"/>
                </a:cubicBezTo>
                <a:cubicBezTo>
                  <a:pt x="5965" y="10800"/>
                  <a:pt x="10800" y="10075"/>
                  <a:pt x="10800" y="9180"/>
                </a:cubicBezTo>
                <a:lnTo>
                  <a:pt x="10800" y="1620"/>
                </a:lnTo>
                <a:cubicBezTo>
                  <a:pt x="10800" y="725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7276700" y="3732213"/>
            <a:ext cx="280988" cy="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33" name="Rectangle 13"/>
          <p:cNvSpPr/>
          <p:nvPr/>
        </p:nvSpPr>
        <p:spPr bwMode="auto">
          <a:xfrm>
            <a:off x="5716188" y="3552825"/>
            <a:ext cx="15621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sz="1800" dirty="0" smtClean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  <a:p>
            <a:pPr algn="r"/>
            <a:r>
              <a:rPr lang="en-US" sz="1800" dirty="0" smtClean="0">
                <a:solidFill>
                  <a:schemeClr val="tx1"/>
                </a:solidFill>
                <a:latin typeface="+mn-lt"/>
                <a:cs typeface="Courier New Bold" charset="0"/>
                <a:sym typeface="Courier New Bold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+mn-lt"/>
                <a:cs typeface="Courier New Bold" charset="0"/>
                <a:sym typeface="Courier New Bold" charset="0"/>
              </a:rPr>
              <a:t>可选的</a:t>
            </a:r>
            <a:r>
              <a:rPr lang="en-US" sz="1800" dirty="0" smtClean="0">
                <a:solidFill>
                  <a:schemeClr val="tx1"/>
                </a:solidFill>
                <a:latin typeface="+mn-lt"/>
                <a:cs typeface="Courier New Bold" charset="0"/>
                <a:sym typeface="Courier New Bold" charset="0"/>
              </a:rPr>
              <a:t>)</a:t>
            </a:r>
            <a:endParaRPr lang="en-US" sz="1800" dirty="0">
              <a:solidFill>
                <a:schemeClr val="tx1"/>
              </a:solidFill>
              <a:latin typeface="+mn-lt"/>
              <a:cs typeface="Courier New Bold" charset="0"/>
              <a:sym typeface="Courier New Bold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276700" y="6365875"/>
            <a:ext cx="29051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35" name="Rectangle 15"/>
          <p:cNvSpPr/>
          <p:nvPr/>
        </p:nvSpPr>
        <p:spPr bwMode="auto">
          <a:xfrm>
            <a:off x="5835250" y="6184900"/>
            <a:ext cx="1485900" cy="3302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r"/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13642"/>
            <a:ext cx="22724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16510" y="494030"/>
            <a:ext cx="5449570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49" name="Rectangle 2"/>
          <p:cNvSpPr>
            <a:spLocks noChangeArrowheads="1"/>
          </p:cNvSpPr>
          <p:nvPr/>
        </p:nvSpPr>
        <p:spPr bwMode="auto">
          <a:xfrm>
            <a:off x="762000" y="14478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%rax</a:t>
            </a:r>
          </a:p>
        </p:txBody>
      </p:sp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762000" y="20574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%rbx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762000" y="26670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%rcx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762000" y="32766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%rdx</a:t>
            </a: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762000" y="38862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%rsi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762000" y="44958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%rdi</a:t>
            </a: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762000" y="5105400"/>
            <a:ext cx="3505200" cy="5334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%rsp</a:t>
            </a:r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762000" y="57150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%rbp</a:t>
            </a:r>
          </a:p>
        </p:txBody>
      </p:sp>
      <p:sp>
        <p:nvSpPr>
          <p:cNvPr id="27657" name="Rectangle 10"/>
          <p:cNvSpPr>
            <a:spLocks noGrp="1" noChangeArrowheads="1"/>
          </p:cNvSpPr>
          <p:nvPr/>
        </p:nvSpPr>
        <p:spPr>
          <a:xfrm>
            <a:off x="279400" y="493713"/>
            <a:ext cx="8001000" cy="573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119380" indent="-11938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2pPr>
            <a:lvl3pPr marL="119380" indent="-11938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3pPr>
            <a:lvl4pPr marL="119380" indent="-11938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4pPr>
            <a:lvl5pPr marL="119380" indent="-11938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Calibri" panose="020F0502020204030204" charset="0"/>
              </a:rPr>
              <a:t>x86-64 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整数寄存器</a:t>
            </a:r>
            <a:r>
              <a:rPr lang="en-US" sz="3200" dirty="0" smtClean="0">
                <a:solidFill>
                  <a:schemeClr val="bg1"/>
                </a:solidFill>
                <a:latin typeface="Calibri" panose="020F0502020204030204" charset="0"/>
              </a:rPr>
              <a:t>: 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用法</a:t>
            </a:r>
          </a:p>
        </p:txBody>
      </p:sp>
      <p:sp>
        <p:nvSpPr>
          <p:cNvPr id="27658" name="Rectangle 20"/>
          <p:cNvSpPr>
            <a:spLocks noChangeArrowheads="1"/>
          </p:cNvSpPr>
          <p:nvPr/>
        </p:nvSpPr>
        <p:spPr bwMode="auto">
          <a:xfrm>
            <a:off x="4724400" y="14478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%r8</a:t>
            </a:r>
          </a:p>
        </p:txBody>
      </p:sp>
      <p:sp>
        <p:nvSpPr>
          <p:cNvPr id="27659" name="Rectangle 21"/>
          <p:cNvSpPr>
            <a:spLocks noChangeArrowheads="1"/>
          </p:cNvSpPr>
          <p:nvPr/>
        </p:nvSpPr>
        <p:spPr bwMode="auto">
          <a:xfrm>
            <a:off x="4724400" y="20574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%r9</a:t>
            </a:r>
          </a:p>
        </p:txBody>
      </p:sp>
      <p:sp>
        <p:nvSpPr>
          <p:cNvPr id="27660" name="Rectangle 22"/>
          <p:cNvSpPr>
            <a:spLocks noChangeArrowheads="1"/>
          </p:cNvSpPr>
          <p:nvPr/>
        </p:nvSpPr>
        <p:spPr bwMode="auto">
          <a:xfrm>
            <a:off x="4724400" y="26670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%r10</a:t>
            </a:r>
          </a:p>
        </p:txBody>
      </p:sp>
      <p:sp>
        <p:nvSpPr>
          <p:cNvPr id="27661" name="Rectangle 23"/>
          <p:cNvSpPr>
            <a:spLocks noChangeArrowheads="1"/>
          </p:cNvSpPr>
          <p:nvPr/>
        </p:nvSpPr>
        <p:spPr bwMode="auto">
          <a:xfrm>
            <a:off x="4724400" y="32766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%r11</a:t>
            </a:r>
          </a:p>
        </p:txBody>
      </p:sp>
      <p:sp>
        <p:nvSpPr>
          <p:cNvPr id="27662" name="Rectangle 24"/>
          <p:cNvSpPr>
            <a:spLocks noChangeArrowheads="1"/>
          </p:cNvSpPr>
          <p:nvPr/>
        </p:nvSpPr>
        <p:spPr bwMode="auto">
          <a:xfrm>
            <a:off x="4724400" y="38862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dirty="0">
                <a:latin typeface="Courier New" panose="02070309020205020404" charset="0"/>
              </a:rPr>
              <a:t>%r12</a:t>
            </a:r>
          </a:p>
        </p:txBody>
      </p:sp>
      <p:sp>
        <p:nvSpPr>
          <p:cNvPr id="27663" name="Rectangle 25"/>
          <p:cNvSpPr>
            <a:spLocks noChangeArrowheads="1"/>
          </p:cNvSpPr>
          <p:nvPr/>
        </p:nvSpPr>
        <p:spPr bwMode="auto">
          <a:xfrm>
            <a:off x="4724400" y="44958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%r13</a:t>
            </a:r>
          </a:p>
        </p:txBody>
      </p:sp>
      <p:sp>
        <p:nvSpPr>
          <p:cNvPr id="27664" name="Rectangle 26"/>
          <p:cNvSpPr>
            <a:spLocks noChangeArrowheads="1"/>
          </p:cNvSpPr>
          <p:nvPr/>
        </p:nvSpPr>
        <p:spPr bwMode="auto">
          <a:xfrm>
            <a:off x="4724400" y="51054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%r14</a:t>
            </a:r>
          </a:p>
        </p:txBody>
      </p:sp>
      <p:sp>
        <p:nvSpPr>
          <p:cNvPr id="27665" name="Rectangle 27"/>
          <p:cNvSpPr>
            <a:spLocks noChangeArrowheads="1"/>
          </p:cNvSpPr>
          <p:nvPr/>
        </p:nvSpPr>
        <p:spPr bwMode="auto">
          <a:xfrm>
            <a:off x="4724400" y="57150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urier New" panose="02070309020205020404" charset="0"/>
              </a:rPr>
              <a:t>%r15</a:t>
            </a:r>
          </a:p>
        </p:txBody>
      </p:sp>
      <p:sp>
        <p:nvSpPr>
          <p:cNvPr id="27666" name="TextBox 36"/>
          <p:cNvSpPr txBox="1">
            <a:spLocks noChangeArrowheads="1"/>
          </p:cNvSpPr>
          <p:nvPr/>
        </p:nvSpPr>
        <p:spPr bwMode="auto">
          <a:xfrm>
            <a:off x="2738438" y="5802313"/>
            <a:ext cx="155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>
                <a:latin typeface="Calibri" panose="020F0502020204030204" charset="0"/>
                <a:sym typeface="+mn-ea"/>
              </a:rPr>
              <a:t>被调用者保存</a:t>
            </a:r>
            <a:endParaRPr lang="en-US" sz="1800">
              <a:latin typeface="Calibri" panose="020F0502020204030204" charset="0"/>
            </a:endParaRPr>
          </a:p>
        </p:txBody>
      </p:sp>
      <p:sp>
        <p:nvSpPr>
          <p:cNvPr id="27667" name="TextBox 37"/>
          <p:cNvSpPr txBox="1">
            <a:spLocks noChangeArrowheads="1"/>
          </p:cNvSpPr>
          <p:nvPr/>
        </p:nvSpPr>
        <p:spPr bwMode="auto">
          <a:xfrm>
            <a:off x="6673533" y="5791200"/>
            <a:ext cx="155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>
                <a:latin typeface="Calibri" panose="020F0502020204030204" charset="0"/>
                <a:sym typeface="+mn-ea"/>
              </a:rPr>
              <a:t>被调用者保存</a:t>
            </a:r>
            <a:endParaRPr lang="en-US" sz="1800">
              <a:latin typeface="Calibri" panose="020F0502020204030204" charset="0"/>
            </a:endParaRPr>
          </a:p>
        </p:txBody>
      </p:sp>
      <p:sp>
        <p:nvSpPr>
          <p:cNvPr id="27668" name="TextBox 38"/>
          <p:cNvSpPr txBox="1">
            <a:spLocks noChangeArrowheads="1"/>
          </p:cNvSpPr>
          <p:nvPr/>
        </p:nvSpPr>
        <p:spPr bwMode="auto">
          <a:xfrm>
            <a:off x="6665595" y="5181600"/>
            <a:ext cx="155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>
                <a:latin typeface="Calibri" panose="020F0502020204030204" charset="0"/>
                <a:sym typeface="+mn-ea"/>
              </a:rPr>
              <a:t>被调用者保存</a:t>
            </a:r>
            <a:endParaRPr lang="en-US" sz="1800">
              <a:latin typeface="Calibri" panose="020F0502020204030204" charset="0"/>
            </a:endParaRPr>
          </a:p>
        </p:txBody>
      </p:sp>
      <p:sp>
        <p:nvSpPr>
          <p:cNvPr id="27669" name="TextBox 39"/>
          <p:cNvSpPr txBox="1">
            <a:spLocks noChangeArrowheads="1"/>
          </p:cNvSpPr>
          <p:nvPr/>
        </p:nvSpPr>
        <p:spPr bwMode="auto">
          <a:xfrm>
            <a:off x="6665595" y="4572000"/>
            <a:ext cx="155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>
                <a:latin typeface="Calibri" panose="020F0502020204030204" charset="0"/>
                <a:sym typeface="+mn-ea"/>
              </a:rPr>
              <a:t>被调用者保存</a:t>
            </a:r>
            <a:endParaRPr lang="en-US" sz="1800">
              <a:latin typeface="Calibri" panose="020F0502020204030204" charset="0"/>
            </a:endParaRPr>
          </a:p>
        </p:txBody>
      </p:sp>
      <p:sp>
        <p:nvSpPr>
          <p:cNvPr id="27670" name="TextBox 40"/>
          <p:cNvSpPr txBox="1">
            <a:spLocks noChangeArrowheads="1"/>
          </p:cNvSpPr>
          <p:nvPr/>
        </p:nvSpPr>
        <p:spPr bwMode="auto">
          <a:xfrm>
            <a:off x="6660858" y="3962400"/>
            <a:ext cx="155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>
                <a:latin typeface="Calibri" panose="020F0502020204030204" charset="0"/>
                <a:sym typeface="+mn-ea"/>
              </a:rPr>
              <a:t>被调用者保存</a:t>
            </a: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27671" name="TextBox 41"/>
          <p:cNvSpPr txBox="1">
            <a:spLocks noChangeArrowheads="1"/>
          </p:cNvSpPr>
          <p:nvPr/>
        </p:nvSpPr>
        <p:spPr bwMode="auto">
          <a:xfrm>
            <a:off x="6894195" y="2743200"/>
            <a:ext cx="13258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>
                <a:latin typeface="Calibri" panose="020F0502020204030204" charset="0"/>
                <a:sym typeface="+mn-ea"/>
              </a:rPr>
              <a:t>调用者保存</a:t>
            </a: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27672" name="TextBox 42"/>
          <p:cNvSpPr txBox="1">
            <a:spLocks noChangeArrowheads="1"/>
          </p:cNvSpPr>
          <p:nvPr/>
        </p:nvSpPr>
        <p:spPr bwMode="auto">
          <a:xfrm>
            <a:off x="2794000" y="2133600"/>
            <a:ext cx="155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被调用者保存</a:t>
            </a:r>
          </a:p>
        </p:txBody>
      </p:sp>
      <p:sp>
        <p:nvSpPr>
          <p:cNvPr id="27673" name="TextBox 43"/>
          <p:cNvSpPr txBox="1">
            <a:spLocks noChangeArrowheads="1"/>
          </p:cNvSpPr>
          <p:nvPr/>
        </p:nvSpPr>
        <p:spPr bwMode="auto">
          <a:xfrm>
            <a:off x="2822575" y="5181600"/>
            <a:ext cx="8686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栈指针</a:t>
            </a:r>
          </a:p>
        </p:txBody>
      </p:sp>
      <p:sp>
        <p:nvSpPr>
          <p:cNvPr id="27674" name="TextBox 44"/>
          <p:cNvSpPr txBox="1">
            <a:spLocks noChangeArrowheads="1"/>
          </p:cNvSpPr>
          <p:nvPr/>
        </p:nvSpPr>
        <p:spPr bwMode="auto">
          <a:xfrm>
            <a:off x="6902138" y="3352800"/>
            <a:ext cx="13258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>
                <a:latin typeface="Calibri" panose="020F0502020204030204" charset="0"/>
                <a:sym typeface="+mn-ea"/>
              </a:rPr>
              <a:t>调用者保存</a:t>
            </a: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27675" name="TextBox 45"/>
          <p:cNvSpPr txBox="1">
            <a:spLocks noChangeArrowheads="1"/>
          </p:cNvSpPr>
          <p:nvPr/>
        </p:nvSpPr>
        <p:spPr bwMode="auto">
          <a:xfrm>
            <a:off x="2867025" y="1524000"/>
            <a:ext cx="8686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返回值</a:t>
            </a:r>
          </a:p>
        </p:txBody>
      </p:sp>
      <p:sp>
        <p:nvSpPr>
          <p:cNvPr id="27676" name="TextBox 46"/>
          <p:cNvSpPr txBox="1">
            <a:spLocks noChangeArrowheads="1"/>
          </p:cNvSpPr>
          <p:nvPr/>
        </p:nvSpPr>
        <p:spPr bwMode="auto">
          <a:xfrm>
            <a:off x="2841625" y="2754313"/>
            <a:ext cx="920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参数</a:t>
            </a:r>
            <a:r>
              <a:rPr lang="en-US" sz="1800">
                <a:latin typeface="Calibri" panose="020F0502020204030204" charset="0"/>
              </a:rPr>
              <a:t> #4</a:t>
            </a:r>
          </a:p>
        </p:txBody>
      </p:sp>
      <p:sp>
        <p:nvSpPr>
          <p:cNvPr id="27677" name="TextBox 47"/>
          <p:cNvSpPr txBox="1">
            <a:spLocks noChangeArrowheads="1"/>
          </p:cNvSpPr>
          <p:nvPr/>
        </p:nvSpPr>
        <p:spPr bwMode="auto">
          <a:xfrm>
            <a:off x="2841625" y="4572000"/>
            <a:ext cx="920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参数</a:t>
            </a:r>
            <a:r>
              <a:rPr lang="en-US" sz="1800">
                <a:latin typeface="Calibri" panose="020F0502020204030204" charset="0"/>
              </a:rPr>
              <a:t> #1</a:t>
            </a:r>
          </a:p>
        </p:txBody>
      </p:sp>
      <p:sp>
        <p:nvSpPr>
          <p:cNvPr id="27678" name="TextBox 48"/>
          <p:cNvSpPr txBox="1">
            <a:spLocks noChangeArrowheads="1"/>
          </p:cNvSpPr>
          <p:nvPr/>
        </p:nvSpPr>
        <p:spPr bwMode="auto">
          <a:xfrm>
            <a:off x="2841625" y="3363913"/>
            <a:ext cx="920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参数</a:t>
            </a:r>
            <a:r>
              <a:rPr lang="en-US" sz="1800">
                <a:latin typeface="Calibri" panose="020F0502020204030204" charset="0"/>
              </a:rPr>
              <a:t> #3</a:t>
            </a:r>
          </a:p>
        </p:txBody>
      </p:sp>
      <p:sp>
        <p:nvSpPr>
          <p:cNvPr id="27679" name="TextBox 49"/>
          <p:cNvSpPr txBox="1">
            <a:spLocks noChangeArrowheads="1"/>
          </p:cNvSpPr>
          <p:nvPr/>
        </p:nvSpPr>
        <p:spPr bwMode="auto">
          <a:xfrm>
            <a:off x="2841625" y="3973513"/>
            <a:ext cx="920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参数</a:t>
            </a:r>
            <a:r>
              <a:rPr lang="en-US" sz="1800">
                <a:latin typeface="Calibri" panose="020F0502020204030204" charset="0"/>
              </a:rPr>
              <a:t> #2</a:t>
            </a:r>
          </a:p>
        </p:txBody>
      </p:sp>
      <p:sp>
        <p:nvSpPr>
          <p:cNvPr id="27680" name="TextBox 50"/>
          <p:cNvSpPr txBox="1">
            <a:spLocks noChangeArrowheads="1"/>
          </p:cNvSpPr>
          <p:nvPr/>
        </p:nvSpPr>
        <p:spPr bwMode="auto">
          <a:xfrm>
            <a:off x="7302500" y="2133600"/>
            <a:ext cx="920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800">
                <a:latin typeface="Calibri" panose="020F0502020204030204" charset="0"/>
              </a:rPr>
              <a:t>参数</a:t>
            </a:r>
            <a:r>
              <a:rPr lang="en-US" sz="1800">
                <a:latin typeface="Calibri" panose="020F0502020204030204" charset="0"/>
              </a:rPr>
              <a:t> #6</a:t>
            </a:r>
          </a:p>
        </p:txBody>
      </p:sp>
      <p:sp>
        <p:nvSpPr>
          <p:cNvPr id="27681" name="TextBox 51"/>
          <p:cNvSpPr txBox="1">
            <a:spLocks noChangeArrowheads="1"/>
          </p:cNvSpPr>
          <p:nvPr/>
        </p:nvSpPr>
        <p:spPr bwMode="auto">
          <a:xfrm>
            <a:off x="7302500" y="1524000"/>
            <a:ext cx="920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800">
                <a:latin typeface="Calibri" panose="020F0502020204030204" charset="0"/>
              </a:rPr>
              <a:t>参数</a:t>
            </a:r>
            <a:r>
              <a:rPr lang="en-US" sz="1800">
                <a:latin typeface="Calibri" panose="020F0502020204030204" charset="0"/>
              </a:rPr>
              <a:t> #5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9698" name="Rectangle 3"/>
          <p:cNvSpPr>
            <a:spLocks noGrp="1" noChangeArrowheads="1"/>
          </p:cNvSpPr>
          <p:nvPr/>
        </p:nvSpPr>
        <p:spPr>
          <a:xfrm>
            <a:off x="186055" y="119062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通过寄存器传递给函数的参数</a:t>
            </a:r>
          </a:p>
          <a:p>
            <a:pPr lvl="1"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如果超过6个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整数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参数，则在栈上传递剩余部分</a:t>
            </a:r>
          </a:p>
          <a:p>
            <a:pPr lvl="1"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这些寄存器也可以作为调用者保存</a:t>
            </a:r>
          </a:p>
          <a:p>
            <a:pPr lvl="1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通过栈指针引用栈帧</a:t>
            </a:r>
          </a:p>
          <a:p>
            <a:pPr lvl="1">
              <a:buClr>
                <a:srgbClr val="FF99CC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更新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ebp</a:t>
            </a:r>
            <a:r>
              <a:rPr lang="en-US" b="1" dirty="0">
                <a:latin typeface="微软雅黑" panose="020B0503020204020204" charset="-122"/>
                <a:ea typeface="微软雅黑" panose="020B0503020204020204" charset="-122"/>
              </a:rPr>
              <a:t>/%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rbp</a:t>
            </a:r>
            <a:endParaRPr 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其他寄存器</a:t>
            </a:r>
          </a:p>
          <a:p>
            <a:pPr lvl="1">
              <a:buClr>
                <a:srgbClr val="FF99CC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6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被调用者保存</a:t>
            </a:r>
          </a:p>
          <a:p>
            <a:pPr lvl="1">
              <a:buClr>
                <a:srgbClr val="FF99CC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调用者保存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FF99CC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返回值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(也可作为调用者保存)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FF99CC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1 特殊（栈指针）</a:t>
            </a:r>
          </a:p>
          <a:p>
            <a:pPr lvl="1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0" y="494030"/>
            <a:ext cx="376618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sym typeface="+mn-ea"/>
              </a:rPr>
              <a:t>x86-64 </a:t>
            </a:r>
            <a:r>
              <a:rPr lang="zh-CN" altLang="en-US" sz="3200">
                <a:latin typeface="Calibri" panose="020F0502020204030204" charset="0"/>
                <a:sym typeface="+mn-ea"/>
              </a:rPr>
              <a:t>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1747" name="Rectangle 4"/>
          <p:cNvSpPr>
            <a:spLocks noChangeArrowheads="1"/>
          </p:cNvSpPr>
          <p:nvPr/>
        </p:nvSpPr>
        <p:spPr bwMode="auto">
          <a:xfrm>
            <a:off x="393700" y="1252538"/>
            <a:ext cx="4711700" cy="202755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err="1" smtClean="0">
                <a:latin typeface="Courier New" panose="02070309020205020404" charset="0"/>
              </a:rPr>
              <a:t>swap_l</a:t>
            </a:r>
            <a:r>
              <a:rPr lang="en-US" sz="1800" dirty="0" smtClean="0">
                <a:latin typeface="Courier New" panose="02070309020205020404" charset="0"/>
              </a:rPr>
              <a:t>(long 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, long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)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long t0 =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long t1 =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 = t1;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 = t0;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5105400" y="1130300"/>
            <a:ext cx="3657600" cy="224282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000">
                <a:latin typeface="Courier New" panose="02070309020205020404" charset="0"/>
              </a:rPr>
              <a:t>swap: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000">
                <a:latin typeface="Courier New" panose="02070309020205020404" charset="0"/>
              </a:rPr>
              <a:t>	movq	(%rdi), %rdx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000">
                <a:latin typeface="Courier New" panose="02070309020205020404" charset="0"/>
              </a:rPr>
              <a:t>	movq	(%rsi), %rax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000">
                <a:latin typeface="Courier New" panose="02070309020205020404" charset="0"/>
              </a:rPr>
              <a:t>	movq	%rax, (%rdi)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000">
                <a:latin typeface="Courier New" panose="02070309020205020404" charset="0"/>
              </a:rPr>
              <a:t>	movq	%rdx, (%rsi)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000">
                <a:latin typeface="Courier New" panose="02070309020205020404" charset="0"/>
              </a:rPr>
              <a:t>	ret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endParaRPr lang="en-US" sz="2000">
              <a:latin typeface="Courier New" panose="02070309020205020404" charset="0"/>
            </a:endParaRP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6096000" y="4005064"/>
            <a:ext cx="1066800" cy="381000"/>
          </a:xfrm>
          <a:prstGeom prst="rect">
            <a:avLst/>
          </a:prstGeom>
          <a:solidFill>
            <a:srgbClr val="FFCCCC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1800">
                <a:latin typeface="Calibri" panose="020F0502020204030204" charset="0"/>
              </a:rPr>
              <a:t>rtn Ptr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7162800" y="4171752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772400" y="4019352"/>
            <a:ext cx="73152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%rsp</a:t>
            </a:r>
          </a:p>
        </p:txBody>
      </p:sp>
      <p:sp>
        <p:nvSpPr>
          <p:cNvPr id="10" name="Right Brace 9"/>
          <p:cNvSpPr/>
          <p:nvPr/>
        </p:nvSpPr>
        <p:spPr bwMode="auto">
          <a:xfrm>
            <a:off x="7234247" y="4386064"/>
            <a:ext cx="457200" cy="843136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447" y="4453661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Calibri" panose="020F0502020204030204" charset="0"/>
              </a:rPr>
              <a:t>没有栈帧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/>
        </p:nvSpPr>
        <p:spPr>
          <a:xfrm>
            <a:off x="303213" y="3581400"/>
            <a:ext cx="8307387" cy="286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寄存器中传递的操作数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第一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xp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b="1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rdi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第二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(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yp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rsi</a:t>
            </a:r>
            <a:endParaRPr 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64-bit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指针</a:t>
            </a:r>
          </a:p>
          <a:p>
            <a:pPr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不需要栈操作 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除了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ret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pPr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避免栈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可以在寄存器中保存所有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局部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信息</a:t>
            </a:r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376618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sym typeface="+mn-ea"/>
              </a:rPr>
              <a:t>x86-64 Long Swap</a:t>
            </a:r>
            <a:endParaRPr lang="zh-CN" altLang="en-US" sz="3200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376618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sym typeface="+mn-ea"/>
              </a:rPr>
              <a:t>x86-64 Long Swap</a:t>
            </a:r>
            <a:endParaRPr lang="zh-CN" altLang="en-US" sz="3200">
              <a:latin typeface="Calibri" panose="020F0502020204030204" charset="0"/>
              <a:sym typeface="+mn-ea"/>
            </a:endParaRPr>
          </a:p>
        </p:txBody>
      </p:sp>
      <p:sp>
        <p:nvSpPr>
          <p:cNvPr id="33795" name="Rectangle 4"/>
          <p:cNvSpPr>
            <a:spLocks noChangeArrowheads="1"/>
          </p:cNvSpPr>
          <p:nvPr/>
        </p:nvSpPr>
        <p:spPr bwMode="auto">
          <a:xfrm>
            <a:off x="381000" y="1168400"/>
            <a:ext cx="4648200" cy="258191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/* Swap, using local array */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err="1">
                <a:latin typeface="Courier New" panose="02070309020205020404" charset="0"/>
              </a:rPr>
              <a:t>swap_a</a:t>
            </a:r>
            <a:r>
              <a:rPr lang="en-US" sz="1800" dirty="0">
                <a:latin typeface="Courier New" panose="02070309020205020404" charset="0"/>
              </a:rPr>
              <a:t>(long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, long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volatile long </a:t>
            </a:r>
            <a:r>
              <a:rPr lang="en-US" sz="1800" dirty="0" err="1">
                <a:latin typeface="Courier New" panose="02070309020205020404" charset="0"/>
              </a:rPr>
              <a:t>loc</a:t>
            </a:r>
            <a:r>
              <a:rPr lang="en-US" sz="1800" dirty="0">
                <a:latin typeface="Courier New" panose="02070309020205020404" charset="0"/>
              </a:rPr>
              <a:t>[2];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</a:t>
            </a:r>
            <a:r>
              <a:rPr lang="en-US" sz="1800" dirty="0" err="1">
                <a:latin typeface="Courier New" panose="02070309020205020404" charset="0"/>
              </a:rPr>
              <a:t>loc</a:t>
            </a:r>
            <a:r>
              <a:rPr lang="en-US" sz="1800" dirty="0">
                <a:latin typeface="Courier New" panose="02070309020205020404" charset="0"/>
              </a:rPr>
              <a:t>[0] =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</a:t>
            </a:r>
            <a:r>
              <a:rPr lang="en-US" sz="1800" dirty="0" err="1">
                <a:latin typeface="Courier New" panose="02070309020205020404" charset="0"/>
              </a:rPr>
              <a:t>loc</a:t>
            </a:r>
            <a:r>
              <a:rPr lang="en-US" sz="1800" dirty="0">
                <a:latin typeface="Courier New" panose="02070309020205020404" charset="0"/>
              </a:rPr>
              <a:t>[1] =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 = </a:t>
            </a:r>
            <a:r>
              <a:rPr lang="en-US" sz="1800" dirty="0" err="1">
                <a:latin typeface="Courier New" panose="02070309020205020404" charset="0"/>
              </a:rPr>
              <a:t>loc</a:t>
            </a:r>
            <a:r>
              <a:rPr lang="en-US" sz="1800" dirty="0">
                <a:latin typeface="Courier New" panose="02070309020205020404" charset="0"/>
              </a:rPr>
              <a:t>[1];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 = </a:t>
            </a:r>
            <a:r>
              <a:rPr lang="en-US" sz="1800" dirty="0" err="1">
                <a:latin typeface="Courier New" panose="02070309020205020404" charset="0"/>
              </a:rPr>
              <a:t>loc</a:t>
            </a:r>
            <a:r>
              <a:rPr lang="en-US" sz="1800" dirty="0">
                <a:latin typeface="Courier New" panose="02070309020205020404" charset="0"/>
              </a:rPr>
              <a:t>[0];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3796" name="Rectangle 5"/>
          <p:cNvSpPr>
            <a:spLocks noChangeArrowheads="1"/>
          </p:cNvSpPr>
          <p:nvPr/>
        </p:nvSpPr>
        <p:spPr bwMode="auto">
          <a:xfrm>
            <a:off x="5105400" y="1103313"/>
            <a:ext cx="3810000" cy="285975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err="1">
                <a:latin typeface="Courier New" panose="02070309020205020404" charset="0"/>
              </a:rPr>
              <a:t>swap_a</a:t>
            </a:r>
            <a:r>
              <a:rPr lang="en-US" sz="1800" dirty="0">
                <a:latin typeface="Courier New" panose="02070309020205020404" charset="0"/>
              </a:rPr>
              <a:t>: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(%</a:t>
            </a:r>
            <a:r>
              <a:rPr lang="en-US" sz="1800" dirty="0" err="1">
                <a:latin typeface="Courier New" panose="02070309020205020404" charset="0"/>
              </a:rPr>
              <a:t>rdi</a:t>
            </a:r>
            <a:r>
              <a:rPr lang="en-US" sz="1800" dirty="0">
                <a:latin typeface="Courier New" panose="02070309020205020404" charset="0"/>
              </a:rPr>
              <a:t>), </a:t>
            </a:r>
            <a:r>
              <a:rPr lang="en-US" sz="1800" dirty="0" smtClean="0">
                <a:latin typeface="Courier New" panose="02070309020205020404" charset="0"/>
              </a:rPr>
              <a:t> 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smtClean="0">
                <a:latin typeface="Courier New" panose="02070309020205020404" charset="0"/>
              </a:rPr>
              <a:t>   -</a:t>
            </a:r>
            <a:r>
              <a:rPr lang="en-US" sz="1800" dirty="0">
                <a:latin typeface="Courier New" panose="02070309020205020404" charset="0"/>
              </a:rPr>
              <a:t>24(%</a:t>
            </a:r>
            <a:r>
              <a:rPr lang="en-US" sz="1800" dirty="0" err="1">
                <a:latin typeface="Courier New" panose="02070309020205020404" charset="0"/>
              </a:rPr>
              <a:t>rsp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(%</a:t>
            </a:r>
            <a:r>
              <a:rPr lang="en-US" sz="1800" dirty="0" err="1">
                <a:latin typeface="Courier New" panose="02070309020205020404" charset="0"/>
              </a:rPr>
              <a:t>rsi</a:t>
            </a:r>
            <a:r>
              <a:rPr lang="en-US" sz="1800" dirty="0">
                <a:latin typeface="Courier New" panose="02070309020205020404" charset="0"/>
              </a:rPr>
              <a:t>), </a:t>
            </a:r>
            <a:r>
              <a:rPr lang="en-US" sz="1800" dirty="0" smtClean="0">
                <a:latin typeface="Courier New" panose="02070309020205020404" charset="0"/>
              </a:rPr>
              <a:t> 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smtClean="0">
                <a:latin typeface="Courier New" panose="02070309020205020404" charset="0"/>
              </a:rPr>
              <a:t>   -</a:t>
            </a:r>
            <a:r>
              <a:rPr lang="en-US" sz="1800" dirty="0">
                <a:latin typeface="Courier New" panose="02070309020205020404" charset="0"/>
              </a:rPr>
              <a:t>16(%</a:t>
            </a:r>
            <a:r>
              <a:rPr lang="en-US" sz="1800" dirty="0" err="1">
                <a:latin typeface="Courier New" panose="02070309020205020404" charset="0"/>
              </a:rPr>
              <a:t>rsp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-16(%</a:t>
            </a:r>
            <a:r>
              <a:rPr lang="en-US" sz="1800" dirty="0" err="1">
                <a:latin typeface="Courier New" panose="02070309020205020404" charset="0"/>
              </a:rPr>
              <a:t>rsp</a:t>
            </a:r>
            <a:r>
              <a:rPr lang="en-US" sz="1800" dirty="0">
                <a:latin typeface="Courier New" panose="02070309020205020404" charset="0"/>
              </a:rPr>
              <a:t>),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smtClean="0">
                <a:latin typeface="Courier New" panose="02070309020205020404" charset="0"/>
              </a:rPr>
              <a:t>    (%</a:t>
            </a:r>
            <a:r>
              <a:rPr lang="en-US" sz="1800" dirty="0" err="1">
                <a:latin typeface="Courier New" panose="02070309020205020404" charset="0"/>
              </a:rPr>
              <a:t>rdi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-24(%</a:t>
            </a:r>
            <a:r>
              <a:rPr lang="en-US" sz="1800" dirty="0" err="1">
                <a:latin typeface="Courier New" panose="02070309020205020404" charset="0"/>
              </a:rPr>
              <a:t>rsp</a:t>
            </a:r>
            <a:r>
              <a:rPr lang="en-US" sz="1800" dirty="0">
                <a:latin typeface="Courier New" panose="02070309020205020404" charset="0"/>
              </a:rPr>
              <a:t>),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err="1">
                <a:latin typeface="Courier New" panose="02070309020205020404" charset="0"/>
              </a:rPr>
              <a:t>movq</a:t>
            </a:r>
            <a:r>
              <a:rPr lang="en-US" sz="1800" dirty="0">
                <a:latin typeface="Courier New" panose="02070309020205020404" charset="0"/>
              </a:rPr>
              <a:t>  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smtClean="0">
                <a:latin typeface="Courier New" panose="02070309020205020404" charset="0"/>
              </a:rPr>
              <a:t>    (%</a:t>
            </a:r>
            <a:r>
              <a:rPr lang="en-US" sz="1800" dirty="0" err="1">
                <a:latin typeface="Courier New" panose="02070309020205020404" charset="0"/>
              </a:rPr>
              <a:t>rsi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ret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/>
        </p:nvSpPr>
        <p:spPr>
          <a:xfrm>
            <a:off x="290513" y="4572000"/>
            <a:ext cx="4814887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99CC"/>
              </a:buClr>
            </a:pP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避免栈指针更改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可以在</a:t>
            </a:r>
            <a:r>
              <a:rPr 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栈指针之外的小窗口中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保存所有信息</a:t>
            </a:r>
          </a:p>
        </p:txBody>
      </p:sp>
      <p:sp>
        <p:nvSpPr>
          <p:cNvPr id="354310" name="Rectangle 6"/>
          <p:cNvSpPr>
            <a:spLocks noChangeArrowheads="1"/>
          </p:cNvSpPr>
          <p:nvPr/>
        </p:nvSpPr>
        <p:spPr bwMode="auto">
          <a:xfrm>
            <a:off x="6096000" y="4648200"/>
            <a:ext cx="1066800" cy="381000"/>
          </a:xfrm>
          <a:prstGeom prst="rect">
            <a:avLst/>
          </a:prstGeom>
          <a:solidFill>
            <a:srgbClr val="FFCCCC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1800">
                <a:latin typeface="Calibri" panose="020F0502020204030204" charset="0"/>
              </a:rPr>
              <a:t>rtn Ptr</a:t>
            </a:r>
          </a:p>
        </p:txBody>
      </p:sp>
      <p:sp>
        <p:nvSpPr>
          <p:cNvPr id="354311" name="Rectangle 7"/>
          <p:cNvSpPr>
            <a:spLocks noChangeArrowheads="1"/>
          </p:cNvSpPr>
          <p:nvPr/>
        </p:nvSpPr>
        <p:spPr bwMode="auto">
          <a:xfrm>
            <a:off x="6096000" y="5029200"/>
            <a:ext cx="1066800" cy="381000"/>
          </a:xfrm>
          <a:prstGeom prst="rect">
            <a:avLst/>
          </a:prstGeom>
          <a:solidFill>
            <a:srgbClr val="FFCCCC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1800">
                <a:latin typeface="Calibri" panose="020F0502020204030204" charset="0"/>
              </a:rPr>
              <a:t>unused</a:t>
            </a:r>
          </a:p>
        </p:txBody>
      </p:sp>
      <p:sp>
        <p:nvSpPr>
          <p:cNvPr id="354312" name="Line 8"/>
          <p:cNvSpPr>
            <a:spLocks noChangeShapeType="1"/>
          </p:cNvSpPr>
          <p:nvPr/>
        </p:nvSpPr>
        <p:spPr bwMode="auto">
          <a:xfrm flipH="1">
            <a:off x="7162800" y="4814888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4313" name="Text Box 9"/>
          <p:cNvSpPr txBox="1">
            <a:spLocks noChangeArrowheads="1"/>
          </p:cNvSpPr>
          <p:nvPr/>
        </p:nvSpPr>
        <p:spPr bwMode="auto">
          <a:xfrm>
            <a:off x="7772400" y="4662488"/>
            <a:ext cx="73152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%rsp</a:t>
            </a:r>
          </a:p>
        </p:txBody>
      </p:sp>
      <p:sp>
        <p:nvSpPr>
          <p:cNvPr id="354314" name="Text Box 10"/>
          <p:cNvSpPr txBox="1">
            <a:spLocks noChangeArrowheads="1"/>
          </p:cNvSpPr>
          <p:nvPr/>
        </p:nvSpPr>
        <p:spPr bwMode="auto">
          <a:xfrm>
            <a:off x="5334000" y="5070475"/>
            <a:ext cx="731838" cy="368300"/>
          </a:xfrm>
          <a:prstGeom prst="rect">
            <a:avLst/>
          </a:prstGeom>
          <a:noFill/>
          <a:ln w="19050">
            <a:noFill/>
            <a:miter lim="800000"/>
            <a:tailEnd type="none" w="sm" len="sm"/>
          </a:ln>
        </p:spPr>
        <p:txBody>
          <a:bodyPr lIns="45720" rIns="45720">
            <a:spAutoFit/>
          </a:bodyPr>
          <a:lstStyle/>
          <a:p>
            <a:pPr algn="r" eaLnBrk="0" hangingPunct="0"/>
            <a:r>
              <a:rPr 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en-US" sz="1800">
                <a:latin typeface="Calibri" panose="020F0502020204030204" charset="0"/>
              </a:rPr>
              <a:t>8</a:t>
            </a:r>
          </a:p>
        </p:txBody>
      </p:sp>
      <p:sp>
        <p:nvSpPr>
          <p:cNvPr id="354315" name="Rectangle 11"/>
          <p:cNvSpPr>
            <a:spLocks noChangeArrowheads="1"/>
          </p:cNvSpPr>
          <p:nvPr/>
        </p:nvSpPr>
        <p:spPr bwMode="auto">
          <a:xfrm>
            <a:off x="6096000" y="5410200"/>
            <a:ext cx="1066800" cy="381000"/>
          </a:xfrm>
          <a:prstGeom prst="rect">
            <a:avLst/>
          </a:prstGeom>
          <a:solidFill>
            <a:srgbClr val="FFCCCC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1800">
                <a:latin typeface="Courier New" panose="02070309020205020404" charset="0"/>
              </a:rPr>
              <a:t>loc[1]</a:t>
            </a:r>
          </a:p>
        </p:txBody>
      </p:sp>
      <p:sp>
        <p:nvSpPr>
          <p:cNvPr id="354316" name="Rectangle 12"/>
          <p:cNvSpPr>
            <a:spLocks noChangeArrowheads="1"/>
          </p:cNvSpPr>
          <p:nvPr/>
        </p:nvSpPr>
        <p:spPr bwMode="auto">
          <a:xfrm>
            <a:off x="6096000" y="5791200"/>
            <a:ext cx="1066800" cy="381000"/>
          </a:xfrm>
          <a:prstGeom prst="rect">
            <a:avLst/>
          </a:prstGeom>
          <a:solidFill>
            <a:srgbClr val="FFCCCC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1800" dirty="0" err="1">
                <a:latin typeface="Courier New" panose="02070309020205020404" charset="0"/>
              </a:rPr>
              <a:t>loc</a:t>
            </a:r>
            <a:r>
              <a:rPr lang="en-US" sz="1800" dirty="0">
                <a:latin typeface="Courier New" panose="02070309020205020404" charset="0"/>
              </a:rPr>
              <a:t>[0]</a:t>
            </a:r>
          </a:p>
        </p:txBody>
      </p:sp>
      <p:sp>
        <p:nvSpPr>
          <p:cNvPr id="354317" name="Text Box 13"/>
          <p:cNvSpPr txBox="1">
            <a:spLocks noChangeArrowheads="1"/>
          </p:cNvSpPr>
          <p:nvPr/>
        </p:nvSpPr>
        <p:spPr bwMode="auto">
          <a:xfrm>
            <a:off x="5334000" y="5451475"/>
            <a:ext cx="731838" cy="368300"/>
          </a:xfrm>
          <a:prstGeom prst="rect">
            <a:avLst/>
          </a:prstGeom>
          <a:noFill/>
          <a:ln w="19050">
            <a:noFill/>
            <a:miter lim="800000"/>
            <a:tailEnd type="none" w="sm" len="sm"/>
          </a:ln>
        </p:spPr>
        <p:txBody>
          <a:bodyPr lIns="45720" rIns="45720">
            <a:spAutoFit/>
          </a:bodyPr>
          <a:lstStyle/>
          <a:p>
            <a:pPr algn="r" eaLnBrk="0" hangingPunct="0"/>
            <a:r>
              <a:rPr 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en-US" sz="1800">
                <a:latin typeface="Calibri" panose="020F0502020204030204" charset="0"/>
              </a:rPr>
              <a:t>16</a:t>
            </a:r>
          </a:p>
        </p:txBody>
      </p:sp>
      <p:sp>
        <p:nvSpPr>
          <p:cNvPr id="354318" name="Text Box 14"/>
          <p:cNvSpPr txBox="1">
            <a:spLocks noChangeArrowheads="1"/>
          </p:cNvSpPr>
          <p:nvPr/>
        </p:nvSpPr>
        <p:spPr bwMode="auto">
          <a:xfrm>
            <a:off x="5334000" y="5832475"/>
            <a:ext cx="731838" cy="368300"/>
          </a:xfrm>
          <a:prstGeom prst="rect">
            <a:avLst/>
          </a:prstGeom>
          <a:noFill/>
          <a:ln w="19050">
            <a:noFill/>
            <a:miter lim="800000"/>
            <a:tailEnd type="none" w="sm" len="sm"/>
          </a:ln>
        </p:spPr>
        <p:txBody>
          <a:bodyPr lIns="45720" rIns="45720">
            <a:spAutoFit/>
          </a:bodyPr>
          <a:lstStyle/>
          <a:p>
            <a:pPr algn="r" eaLnBrk="0" hangingPunct="0"/>
            <a:r>
              <a:rPr 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en-US" sz="1800">
                <a:latin typeface="Calibri" panose="020F0502020204030204" charset="0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238760" y="1435100"/>
            <a:ext cx="4329114" cy="147383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/* </a:t>
            </a:r>
            <a:r>
              <a:rPr lang="en-US" sz="1800" dirty="0">
                <a:latin typeface="Courier New" panose="02070309020205020404" charset="0"/>
              </a:rPr>
              <a:t>Swap a[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] &amp; a[i+1] */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err="1" smtClean="0">
                <a:latin typeface="Courier New" panose="02070309020205020404" charset="0"/>
              </a:rPr>
              <a:t>swap_ele</a:t>
            </a:r>
            <a:r>
              <a:rPr lang="en-US" sz="1800" dirty="0" smtClean="0">
                <a:latin typeface="Courier New" panose="02070309020205020404" charset="0"/>
              </a:rPr>
              <a:t>(long </a:t>
            </a:r>
            <a:r>
              <a:rPr lang="en-US" sz="1800" dirty="0">
                <a:latin typeface="Courier New" panose="02070309020205020404" charset="0"/>
              </a:rPr>
              <a:t>a[], 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swap(&amp;a[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], &amp;a[i+1]);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}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/>
        </p:nvSpPr>
        <p:spPr>
          <a:xfrm>
            <a:off x="4567874" y="1491320"/>
            <a:ext cx="4449377" cy="13470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99CC"/>
              </a:buClr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调用swap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时</a:t>
            </a:r>
            <a:r>
              <a:rPr lang="en-US" sz="2000" dirty="0">
                <a:ea typeface="宋体" panose="02010600030101010101" pitchFamily="2" charset="-122"/>
              </a:rPr>
              <a:t>没有交换持有的值。</a:t>
            </a:r>
          </a:p>
          <a:p>
            <a:pPr>
              <a:buClr>
                <a:srgbClr val="FF99CC"/>
              </a:buClr>
            </a:pPr>
            <a:r>
              <a:rPr lang="en-US" sz="2000" dirty="0" err="1">
                <a:ea typeface="宋体" panose="02010600030101010101" pitchFamily="2" charset="-122"/>
              </a:rPr>
              <a:t>不需要被调用者保存寄存器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pPr>
              <a:buClr>
                <a:srgbClr val="FF99CC"/>
              </a:buClr>
            </a:pPr>
            <a:r>
              <a:rPr lang="en-US" sz="2000" dirty="0">
                <a:ea typeface="宋体" panose="02010600030101010101" pitchFamily="2" charset="-122"/>
              </a:rPr>
              <a:t>rep </a:t>
            </a:r>
            <a:r>
              <a:rPr lang="zh-CN" altLang="en-US" sz="2000" dirty="0">
                <a:ea typeface="宋体" panose="02010600030101010101" pitchFamily="2" charset="-122"/>
              </a:rPr>
              <a:t>作为</a:t>
            </a:r>
            <a:r>
              <a:rPr lang="en-US" sz="2000" dirty="0">
                <a:ea typeface="宋体" panose="02010600030101010101" pitchFamily="2" charset="-122"/>
              </a:rPr>
              <a:t> no-op</a:t>
            </a:r>
            <a:r>
              <a:rPr lang="zh-CN" altLang="en-US" sz="2000" dirty="0">
                <a:ea typeface="宋体" panose="02010600030101010101" pitchFamily="2" charset="-122"/>
              </a:rPr>
              <a:t>（非运算）指令插入。</a:t>
            </a:r>
          </a:p>
          <a:p>
            <a:pPr marL="457200" lvl="1" indent="0">
              <a:buNone/>
            </a:pPr>
            <a:endParaRPr lang="en-US" sz="1600" dirty="0">
              <a:latin typeface="Calibri" panose="020F0502020204030204" charset="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547689" y="3396618"/>
            <a:ext cx="8048652" cy="255079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 err="1" smtClean="0">
                <a:latin typeface="Courier New" panose="02070309020205020404" charset="0"/>
              </a:rPr>
              <a:t>swap_ele</a:t>
            </a:r>
            <a:r>
              <a:rPr lang="en-US" sz="2000" dirty="0" smtClean="0">
                <a:latin typeface="Courier New" panose="02070309020205020404" charset="0"/>
              </a:rPr>
              <a:t>:</a:t>
            </a:r>
            <a:endParaRPr lang="en-US" sz="2000" dirty="0">
              <a:latin typeface="Courier New" panose="02070309020205020404" charset="0"/>
            </a:endParaRPr>
          </a:p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>
                <a:latin typeface="Courier New" panose="02070309020205020404" charset="0"/>
              </a:rPr>
              <a:t> </a:t>
            </a:r>
            <a:r>
              <a:rPr lang="en-US" sz="2000" dirty="0" smtClean="0">
                <a:latin typeface="Courier New" panose="02070309020205020404" charset="0"/>
              </a:rPr>
              <a:t>	</a:t>
            </a:r>
            <a:r>
              <a:rPr lang="en-US" sz="2000" dirty="0" err="1" smtClean="0">
                <a:latin typeface="Courier New" panose="02070309020205020404" charset="0"/>
              </a:rPr>
              <a:t>movslq</a:t>
            </a:r>
            <a:r>
              <a:rPr lang="en-US" sz="2000" dirty="0" smtClean="0">
                <a:latin typeface="Courier New" panose="02070309020205020404" charset="0"/>
              </a:rPr>
              <a:t> </a:t>
            </a:r>
            <a:r>
              <a:rPr lang="en-US" sz="2000" dirty="0">
                <a:latin typeface="Courier New" panose="02070309020205020404" charset="0"/>
              </a:rPr>
              <a:t>%</a:t>
            </a:r>
            <a:r>
              <a:rPr lang="en-US" sz="2000" dirty="0" err="1">
                <a:latin typeface="Courier New" panose="02070309020205020404" charset="0"/>
              </a:rPr>
              <a:t>esi,%rsi</a:t>
            </a:r>
            <a:r>
              <a:rPr lang="en-US" sz="2000" dirty="0">
                <a:latin typeface="Courier New" panose="02070309020205020404" charset="0"/>
              </a:rPr>
              <a:t>           </a:t>
            </a:r>
            <a:r>
              <a:rPr lang="en-US" sz="2000" dirty="0" smtClean="0">
                <a:latin typeface="Courier New" panose="02070309020205020404" charset="0"/>
              </a:rPr>
              <a:t>	# </a:t>
            </a:r>
            <a:r>
              <a:rPr lang="zh-CN" altLang="en-US" sz="2000" dirty="0" smtClean="0">
                <a:latin typeface="Courier New" panose="02070309020205020404" charset="0"/>
              </a:rPr>
              <a:t>符号扩展</a:t>
            </a:r>
            <a:r>
              <a:rPr lang="en-US" sz="2000" dirty="0">
                <a:latin typeface="Courier New" panose="02070309020205020404" charset="0"/>
              </a:rPr>
              <a:t> </a:t>
            </a:r>
            <a:r>
              <a:rPr lang="en-US" sz="2000" dirty="0" err="1">
                <a:latin typeface="Courier New" panose="02070309020205020404" charset="0"/>
              </a:rPr>
              <a:t>i</a:t>
            </a:r>
            <a:endParaRPr lang="en-US" sz="2000" dirty="0">
              <a:latin typeface="Courier New" panose="02070309020205020404" charset="0"/>
            </a:endParaRPr>
          </a:p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 smtClean="0">
                <a:latin typeface="Courier New" panose="02070309020205020404" charset="0"/>
              </a:rPr>
              <a:t>	</a:t>
            </a:r>
            <a:r>
              <a:rPr lang="en-US" sz="2000" dirty="0" err="1" smtClean="0">
                <a:latin typeface="Courier New" panose="02070309020205020404" charset="0"/>
              </a:rPr>
              <a:t>leaq</a:t>
            </a:r>
            <a:r>
              <a:rPr lang="en-US" sz="2000" dirty="0" smtClean="0">
                <a:latin typeface="Courier New" panose="02070309020205020404" charset="0"/>
              </a:rPr>
              <a:t>	8(%rdi,%rsi,8), %</a:t>
            </a:r>
            <a:r>
              <a:rPr lang="en-US" sz="2000" dirty="0" err="1" smtClean="0">
                <a:latin typeface="Courier New" panose="02070309020205020404" charset="0"/>
              </a:rPr>
              <a:t>rax</a:t>
            </a:r>
            <a:r>
              <a:rPr lang="en-US" sz="2000" dirty="0" smtClean="0">
                <a:latin typeface="Courier New" panose="02070309020205020404" charset="0"/>
              </a:rPr>
              <a:t>	# &amp;a[i+1]</a:t>
            </a:r>
          </a:p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 smtClean="0">
                <a:latin typeface="Courier New" panose="02070309020205020404" charset="0"/>
              </a:rPr>
              <a:t>	</a:t>
            </a:r>
            <a:r>
              <a:rPr lang="en-US" sz="2000" dirty="0" err="1" smtClean="0">
                <a:latin typeface="Courier New" panose="02070309020205020404" charset="0"/>
              </a:rPr>
              <a:t>leaq</a:t>
            </a:r>
            <a:r>
              <a:rPr lang="en-US" sz="2000" dirty="0" smtClean="0">
                <a:latin typeface="Courier New" panose="02070309020205020404" charset="0"/>
              </a:rPr>
              <a:t>	 (%rdi,%rsi,8), 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2000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2000" dirty="0" smtClean="0">
                <a:latin typeface="Courier New" panose="02070309020205020404" charset="0"/>
              </a:rPr>
              <a:t>	# &amp;a[</a:t>
            </a:r>
            <a:r>
              <a:rPr lang="en-US" sz="2000" dirty="0" err="1" smtClean="0">
                <a:latin typeface="Courier New" panose="02070309020205020404" charset="0"/>
              </a:rPr>
              <a:t>i</a:t>
            </a:r>
            <a:r>
              <a:rPr lang="en-US" sz="2000" dirty="0" smtClean="0">
                <a:latin typeface="Courier New" panose="02070309020205020404" charset="0"/>
              </a:rPr>
              <a:t>] (1</a:t>
            </a:r>
            <a:r>
              <a:rPr lang="en-US" sz="2000" baseline="30000" dirty="0" smtClean="0">
                <a:latin typeface="Courier New" panose="02070309020205020404" charset="0"/>
              </a:rPr>
              <a:t>st</a:t>
            </a:r>
            <a:r>
              <a:rPr lang="en-US" sz="2000" dirty="0" smtClean="0">
                <a:latin typeface="Courier New" panose="02070309020205020404" charset="0"/>
              </a:rPr>
              <a:t> </a:t>
            </a:r>
            <a:r>
              <a:rPr lang="en-US" sz="2000" dirty="0" err="1" smtClean="0">
                <a:latin typeface="Courier New" panose="02070309020205020404" charset="0"/>
              </a:rPr>
              <a:t>arg</a:t>
            </a:r>
            <a:r>
              <a:rPr lang="en-US" sz="2000" dirty="0" smtClean="0">
                <a:latin typeface="Courier New" panose="02070309020205020404" charset="0"/>
              </a:rPr>
              <a:t>)	</a:t>
            </a:r>
            <a:r>
              <a:rPr lang="en-US" sz="2000" dirty="0" err="1" smtClean="0">
                <a:latin typeface="Courier New" panose="02070309020205020404" charset="0"/>
              </a:rPr>
              <a:t>movq</a:t>
            </a:r>
            <a:r>
              <a:rPr lang="en-US" sz="2000" dirty="0" smtClean="0">
                <a:latin typeface="Courier New" panose="02070309020205020404" charset="0"/>
              </a:rPr>
              <a:t>	%</a:t>
            </a:r>
            <a:r>
              <a:rPr lang="en-US" sz="2000" dirty="0" err="1" smtClean="0">
                <a:latin typeface="Courier New" panose="02070309020205020404" charset="0"/>
              </a:rPr>
              <a:t>rax</a:t>
            </a:r>
            <a:r>
              <a:rPr lang="en-US" sz="2000" dirty="0" smtClean="0">
                <a:latin typeface="Courier New" panose="02070309020205020404" charset="0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2000" dirty="0" err="1" smtClean="0">
                <a:solidFill>
                  <a:srgbClr val="FF0000"/>
                </a:solidFill>
                <a:latin typeface="Courier New" panose="02070309020205020404" charset="0"/>
              </a:rPr>
              <a:t>rsi</a:t>
            </a:r>
            <a:r>
              <a:rPr lang="en-US" sz="2000" dirty="0" smtClean="0">
                <a:latin typeface="Courier New" panose="02070309020205020404" charset="0"/>
              </a:rPr>
              <a:t>	# (2</a:t>
            </a:r>
            <a:r>
              <a:rPr lang="en-US" sz="2000" baseline="30000" dirty="0" smtClean="0">
                <a:latin typeface="Courier New" panose="02070309020205020404" charset="0"/>
              </a:rPr>
              <a:t>nd</a:t>
            </a:r>
            <a:r>
              <a:rPr lang="en-US" sz="2000" dirty="0" smtClean="0">
                <a:latin typeface="Courier New" panose="02070309020205020404" charset="0"/>
              </a:rPr>
              <a:t> </a:t>
            </a:r>
            <a:r>
              <a:rPr lang="en-US" sz="2000" dirty="0" err="1" smtClean="0">
                <a:latin typeface="Courier New" panose="02070309020205020404" charset="0"/>
              </a:rPr>
              <a:t>arg</a:t>
            </a:r>
            <a:r>
              <a:rPr lang="en-US" sz="2000" dirty="0" smtClean="0">
                <a:latin typeface="Courier New" panose="02070309020205020404" charset="0"/>
              </a:rPr>
              <a:t>)	</a:t>
            </a:r>
          </a:p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 smtClean="0">
                <a:latin typeface="Courier New" panose="02070309020205020404" charset="0"/>
              </a:rPr>
              <a:t>	call	swap</a:t>
            </a:r>
          </a:p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 smtClean="0">
                <a:latin typeface="Courier New" panose="02070309020205020404" charset="0"/>
              </a:rPr>
              <a:t>	rep		# No-op</a:t>
            </a:r>
          </a:p>
          <a:p>
            <a:pPr eaLnBrk="0" hangingPunct="0">
              <a:tabLst>
                <a:tab pos="464820" algn="l"/>
                <a:tab pos="1485900" algn="l"/>
                <a:tab pos="4692650" algn="l"/>
              </a:tabLst>
            </a:pPr>
            <a:r>
              <a:rPr lang="en-US" sz="2000" dirty="0" smtClean="0">
                <a:latin typeface="Courier New" panose="02070309020205020404" charset="0"/>
              </a:rPr>
              <a:t>	ret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0" y="446405"/>
            <a:ext cx="4909185" cy="553085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panose="020F0502020204030204" charset="0"/>
                <a:sym typeface="+mn-ea"/>
              </a:rPr>
              <a:t>x86-64 </a:t>
            </a:r>
            <a:r>
              <a:rPr lang="zh-CN" altLang="en-US" sz="2400">
                <a:latin typeface="Calibri" panose="020F0502020204030204" charset="0"/>
                <a:sym typeface="+mn-ea"/>
              </a:rPr>
              <a:t>没有运用到栈帧的例子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376618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sym typeface="+mn-ea"/>
              </a:rPr>
              <a:t>x86-64 </a:t>
            </a:r>
            <a:r>
              <a:rPr lang="zh-CN" altLang="en-US" sz="3200">
                <a:latin typeface="Calibri" panose="020F0502020204030204" charset="0"/>
                <a:sym typeface="+mn-ea"/>
              </a:rPr>
              <a:t>栈帧例子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457200" y="1447800"/>
            <a:ext cx="3810000" cy="230441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long sum = 0;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/* Swap a[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] &amp; a[i+1] */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err="1" smtClean="0">
                <a:latin typeface="Courier New" panose="02070309020205020404" charset="0"/>
              </a:rPr>
              <a:t>swap_ele_su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(long a[], 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swap(&amp;a[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], &amp;a[i+1]);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sum += </a:t>
            </a:r>
            <a:r>
              <a:rPr lang="en-US" sz="1800" dirty="0" smtClean="0">
                <a:latin typeface="Courier New" panose="02070309020205020404" charset="0"/>
              </a:rPr>
              <a:t>(a[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]*a[i+1]);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4495800" y="1317625"/>
            <a:ext cx="4648200" cy="479742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err="1" smtClean="0">
                <a:latin typeface="Courier New" panose="02070309020205020404" charset="0"/>
              </a:rPr>
              <a:t>swap_ele_su</a:t>
            </a:r>
            <a:r>
              <a:rPr lang="en-US" sz="1800" dirty="0" smtClean="0">
                <a:latin typeface="Courier New" panose="02070309020205020404" charset="0"/>
              </a:rPr>
              <a:t>: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, -16(%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, -8(%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subq</a:t>
            </a:r>
            <a:r>
              <a:rPr lang="en-US" sz="1800" dirty="0" smtClean="0">
                <a:latin typeface="Courier New" panose="02070309020205020404" charset="0"/>
              </a:rPr>
              <a:t>	$16, 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movslq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esi,%rax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leaq</a:t>
            </a:r>
            <a:r>
              <a:rPr lang="en-US" sz="1800" dirty="0" smtClean="0">
                <a:latin typeface="Courier New" panose="02070309020205020404" charset="0"/>
              </a:rPr>
              <a:t>	8(%rdi,%rax,8),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</a:rPr>
              <a:t>rbx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leaq</a:t>
            </a:r>
            <a:r>
              <a:rPr lang="en-US" sz="1800" dirty="0" smtClean="0">
                <a:latin typeface="Courier New" panose="02070309020205020404" charset="0"/>
              </a:rPr>
              <a:t>	(%rdi,%rax,8), 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</a:rPr>
              <a:t>rbp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, %</a:t>
            </a:r>
            <a:r>
              <a:rPr lang="en-US" sz="1800" dirty="0" err="1" smtClean="0">
                <a:latin typeface="Courier New" panose="02070309020205020404" charset="0"/>
              </a:rPr>
              <a:t>rsi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, 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call	swap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(%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</a:rPr>
              <a:t>rbx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), </a:t>
            </a: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imulq</a:t>
            </a: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(%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</a:rPr>
              <a:t>rbp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), </a:t>
            </a: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addq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r>
              <a:rPr lang="en-US" sz="1800" dirty="0" smtClean="0">
                <a:latin typeface="Courier New" panose="02070309020205020404" charset="0"/>
              </a:rPr>
              <a:t>, sum(%rip)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(%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),  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</a:rPr>
              <a:t>rbx</a:t>
            </a:r>
            <a:endParaRPr lang="en-US" sz="1800" dirty="0" smtClean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8(%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), 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</a:rPr>
              <a:t>rbp</a:t>
            </a:r>
            <a:endParaRPr lang="en-US" sz="1800" dirty="0" smtClean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addq</a:t>
            </a:r>
            <a:r>
              <a:rPr lang="en-US" sz="1800" dirty="0" smtClean="0">
                <a:latin typeface="Courier New" panose="02070309020205020404" charset="0"/>
              </a:rPr>
              <a:t>	$16, 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ret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/>
        </p:nvSpPr>
        <p:spPr>
          <a:xfrm>
            <a:off x="365125" y="4114800"/>
            <a:ext cx="3581400" cy="1600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99CC"/>
              </a:buClr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保留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&amp;a[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] 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&amp;a[i+1]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的值在被调用者保存的寄存器中。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FF99CC"/>
              </a:buClr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必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须设置栈帧以保存这些寄存器。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024673" y="5223850"/>
            <a:ext cx="2824681" cy="905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376618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Calibri" panose="020F0502020204030204" charset="0"/>
                <a:sym typeface="+mn-ea"/>
              </a:rPr>
              <a:t>理解</a:t>
            </a:r>
            <a:r>
              <a:rPr lang="en-US" sz="3200">
                <a:latin typeface="Calibri" panose="020F0502020204030204" charset="0"/>
                <a:sym typeface="+mn-ea"/>
              </a:rPr>
              <a:t>x86-64 </a:t>
            </a:r>
            <a:r>
              <a:rPr lang="zh-CN" altLang="en-US" sz="3200">
                <a:latin typeface="Calibri" panose="020F0502020204030204" charset="0"/>
                <a:sym typeface="+mn-ea"/>
              </a:rPr>
              <a:t>栈帧</a:t>
            </a:r>
          </a:p>
        </p:txBody>
      </p:sp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381000" y="1295400"/>
            <a:ext cx="8610600" cy="479742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err="1">
                <a:latin typeface="Courier New" panose="02070309020205020404" charset="0"/>
              </a:rPr>
              <a:t>swap_ele_su</a:t>
            </a:r>
            <a:r>
              <a:rPr lang="en-US" sz="1800" dirty="0">
                <a:latin typeface="Courier New" panose="02070309020205020404" charset="0"/>
              </a:rPr>
              <a:t>: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rbx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, -16(%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保存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, -8(%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保存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subq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$16,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	# 分配栈帧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movslq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esi,%rax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扩展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leaq</a:t>
            </a:r>
            <a:r>
              <a:rPr lang="en-US" sz="1800" dirty="0" smtClean="0">
                <a:latin typeface="Courier New" panose="02070309020205020404" charset="0"/>
              </a:rPr>
              <a:t>	8(%rdi,%rax,8), 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	# &amp;a[i+1] (</a:t>
            </a:r>
            <a:r>
              <a:rPr lang="zh-CN" altLang="en-US" sz="1800" dirty="0" smtClean="0">
                <a:latin typeface="Courier New" panose="02070309020205020404" charset="0"/>
              </a:rPr>
              <a:t>被调用者保存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leaq</a:t>
            </a:r>
            <a:r>
              <a:rPr lang="en-US" sz="1800" dirty="0" smtClean="0">
                <a:latin typeface="Courier New" panose="02070309020205020404" charset="0"/>
              </a:rPr>
              <a:t>	(%rdi,%rax,8), 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	# &amp;a[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]   (</a:t>
            </a:r>
            <a:r>
              <a:rPr lang="zh-CN" altLang="en-US" dirty="0" smtClean="0">
                <a:latin typeface="Courier New" panose="02070309020205020404" charset="0"/>
                <a:sym typeface="+mn-ea"/>
              </a:rPr>
              <a:t>被调用者保存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, %</a:t>
            </a:r>
            <a:r>
              <a:rPr lang="en-US" sz="1800" dirty="0" err="1" smtClean="0">
                <a:latin typeface="Courier New" panose="02070309020205020404" charset="0"/>
              </a:rPr>
              <a:t>rsi</a:t>
            </a:r>
            <a:r>
              <a:rPr lang="en-US" sz="1800" dirty="0" smtClean="0">
                <a:latin typeface="Courier New" panose="02070309020205020404" charset="0"/>
              </a:rPr>
              <a:t>	# 2</a:t>
            </a:r>
            <a:r>
              <a:rPr lang="en-US" sz="1800" baseline="30000" dirty="0" smtClean="0">
                <a:latin typeface="Courier New" panose="02070309020205020404" charset="0"/>
              </a:rPr>
              <a:t>nd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zh-CN" altLang="en-US" sz="1800" dirty="0" smtClean="0">
                <a:latin typeface="Courier New" panose="02070309020205020404" charset="0"/>
              </a:rPr>
              <a:t>参数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, 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r>
              <a:rPr lang="en-US" sz="1800" dirty="0" smtClean="0">
                <a:latin typeface="Courier New" panose="02070309020205020404" charset="0"/>
              </a:rPr>
              <a:t>	# 1</a:t>
            </a:r>
            <a:r>
              <a:rPr lang="en-US" sz="1800" baseline="30000" dirty="0" smtClean="0">
                <a:latin typeface="Courier New" panose="02070309020205020404" charset="0"/>
              </a:rPr>
              <a:t>st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zh-CN" altLang="en-US" sz="1800" dirty="0" smtClean="0">
                <a:latin typeface="Courier New" panose="02070309020205020404" charset="0"/>
              </a:rPr>
              <a:t>参数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call	swap	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	(%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), 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r>
              <a:rPr lang="en-US" sz="1800" dirty="0" smtClean="0">
                <a:latin typeface="Courier New" panose="02070309020205020404" charset="0"/>
              </a:rPr>
              <a:t>	# Get a[i+1]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imulq</a:t>
            </a:r>
            <a:r>
              <a:rPr lang="en-US" sz="1800" dirty="0" smtClean="0">
                <a:latin typeface="Courier New" panose="02070309020205020404" charset="0"/>
              </a:rPr>
              <a:t>	(%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), 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乘</a:t>
            </a:r>
            <a:r>
              <a:rPr lang="en-US" sz="1800" dirty="0" smtClean="0">
                <a:latin typeface="Courier New" panose="02070309020205020404" charset="0"/>
              </a:rPr>
              <a:t> a[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]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addq</a:t>
            </a:r>
            <a:r>
              <a:rPr lang="en-US" sz="1800" dirty="0" smtClean="0">
                <a:latin typeface="Courier New" panose="02070309020205020404" charset="0"/>
              </a:rPr>
              <a:t>	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r>
              <a:rPr lang="en-US" sz="1800" dirty="0" smtClean="0">
                <a:latin typeface="Courier New" panose="02070309020205020404" charset="0"/>
              </a:rPr>
              <a:t>, sum(%rip)	# </a:t>
            </a:r>
            <a:r>
              <a:rPr lang="zh-CN" altLang="en-US" sz="1800" dirty="0" smtClean="0">
                <a:latin typeface="Courier New" panose="02070309020205020404" charset="0"/>
              </a:rPr>
              <a:t>加到</a:t>
            </a:r>
            <a:r>
              <a:rPr lang="en-US" sz="1800" dirty="0" smtClean="0">
                <a:latin typeface="Courier New" panose="02070309020205020404" charset="0"/>
              </a:rPr>
              <a:t> sum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恢复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8(%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恢复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addq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$16,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释放帧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ret</a:t>
            </a:r>
            <a:endParaRPr lang="en-US" sz="1800" dirty="0">
              <a:latin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177619" y="543136"/>
            <a:ext cx="249872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GCC使用举例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71657" y="637760"/>
            <a:ext cx="975830" cy="975830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000000"/>
                </a:solidFill>
                <a:cs typeface="+mn-ea"/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0" dirty="0">
                <a:solidFill>
                  <a:srgbClr val="FFFFFF"/>
                </a:solidFill>
                <a:cs typeface="+mn-ea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2382811" y="2929533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382811" y="3834612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55541"/>
            <a:ext cx="3759518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09504" y="1155612"/>
            <a:ext cx="4023066" cy="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3642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865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05187" name="Rectangle 3"/>
          <p:cNvSpPr>
            <a:spLocks noGrp="1" noChangeArrowheads="1"/>
          </p:cNvSpPr>
          <p:nvPr/>
        </p:nvSpPr>
        <p:spPr>
          <a:xfrm>
            <a:off x="2369820" y="1499235"/>
            <a:ext cx="7038975" cy="12833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5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两个源程序文件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test1.c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test2.c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，最终生成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可执行文件为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test</a:t>
            </a:r>
          </a:p>
          <a:p>
            <a:pPr lvl="1">
              <a:lnSpc>
                <a:spcPct val="105000"/>
              </a:lnSpc>
              <a:buFontTx/>
              <a:buNone/>
            </a:pPr>
            <a:r>
              <a:rPr lang="en-US" altLang="zh-CN" dirty="0" err="1">
                <a:solidFill>
                  <a:srgbClr val="E7AA9C"/>
                </a:solidFill>
                <a:latin typeface="黑体" panose="02010609060101010101" charset="-122"/>
                <a:ea typeface="黑体" panose="02010609060101010101" charset="-122"/>
              </a:rPr>
              <a:t>gcc</a:t>
            </a:r>
            <a:r>
              <a:rPr lang="en-US" altLang="zh-CN" dirty="0">
                <a:solidFill>
                  <a:srgbClr val="E7AA9C"/>
                </a:solidFill>
                <a:latin typeface="黑体" panose="02010609060101010101" charset="-122"/>
                <a:ea typeface="黑体" panose="02010609060101010101" charset="-122"/>
              </a:rPr>
              <a:t> -O1 test1.c test2.c -o test</a:t>
            </a:r>
          </a:p>
          <a:p>
            <a:pPr>
              <a:lnSpc>
                <a:spcPct val="105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选项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-O1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表示一级优化，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-O2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为二级优化，选项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-o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指出输出文件名</a:t>
            </a:r>
          </a:p>
          <a:p>
            <a:pPr>
              <a:lnSpc>
                <a:spcPct val="105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目标文件可用“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objdump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-d 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test.o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” </a:t>
            </a:r>
            <a:r>
              <a:rPr lang="zh-CN" altLang="en-US" dirty="0">
                <a:solidFill>
                  <a:srgbClr val="ED7D31"/>
                </a:solidFill>
                <a:latin typeface="黑体" panose="02010609060101010101" charset="-122"/>
                <a:ea typeface="黑体" panose="02010609060101010101" charset="-122"/>
              </a:rPr>
              <a:t>反汇编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为</a:t>
            </a:r>
            <a:r>
              <a:rPr lang="zh-CN" altLang="en-US" dirty="0">
                <a:solidFill>
                  <a:srgbClr val="ED7D31"/>
                </a:solidFill>
                <a:latin typeface="黑体" panose="02010609060101010101" charset="-122"/>
                <a:ea typeface="黑体" panose="02010609060101010101" charset="-122"/>
              </a:rPr>
              <a:t>汇编语言程序</a:t>
            </a:r>
          </a:p>
        </p:txBody>
      </p:sp>
      <p:sp>
        <p:nvSpPr>
          <p:cNvPr id="9" name="椭圆 8"/>
          <p:cNvSpPr/>
          <p:nvPr/>
        </p:nvSpPr>
        <p:spPr>
          <a:xfrm>
            <a:off x="2382811" y="1613382"/>
            <a:ext cx="206083" cy="206083"/>
          </a:xfrm>
          <a:prstGeom prst="ellipse">
            <a:avLst/>
          </a:prstGeom>
          <a:solidFill>
            <a:srgbClr val="DF664A">
              <a:alpha val="50196"/>
            </a:srgb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cxnSp>
        <p:nvCxnSpPr>
          <p:cNvPr id="10" name="肘形连接符 9"/>
          <p:cNvCxnSpPr/>
          <p:nvPr/>
        </p:nvCxnSpPr>
        <p:spPr>
          <a:xfrm flipV="1">
            <a:off x="461010" y="5609749"/>
            <a:ext cx="3434239" cy="377190"/>
          </a:xfrm>
          <a:prstGeom prst="bentConnector3">
            <a:avLst>
              <a:gd name="adj1" fmla="val 500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flipV="1">
            <a:off x="2950845" y="5159216"/>
            <a:ext cx="1920240" cy="455295"/>
          </a:xfrm>
          <a:prstGeom prst="bentConnector3">
            <a:avLst>
              <a:gd name="adj1" fmla="val 50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 flipV="1">
            <a:off x="4130040" y="4827746"/>
            <a:ext cx="3150870" cy="331470"/>
          </a:xfrm>
          <a:prstGeom prst="bentConnector3">
            <a:avLst>
              <a:gd name="adj1" fmla="val 500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65125" y="5671820"/>
            <a:ext cx="185483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gcc-E test.c -o test.i</a:t>
            </a:r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2086610" y="5332730"/>
            <a:ext cx="20916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gcc-S test.i -o test.s</a:t>
            </a:r>
            <a:endParaRPr lang="zh-CN" altLang="en-US" sz="1350"/>
          </a:p>
        </p:txBody>
      </p:sp>
      <p:sp>
        <p:nvSpPr>
          <p:cNvPr id="25" name="文本框 24"/>
          <p:cNvSpPr txBox="1"/>
          <p:nvPr/>
        </p:nvSpPr>
        <p:spPr>
          <a:xfrm>
            <a:off x="3849529" y="4863941"/>
            <a:ext cx="192881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gcc-c test.s -o test.o</a:t>
            </a:r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5641181" y="4551521"/>
            <a:ext cx="192881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gcc- test.o -o test</a:t>
            </a:r>
            <a:endParaRPr lang="zh-CN" altLang="en-US" sz="1350"/>
          </a:p>
        </p:txBody>
      </p:sp>
      <p:sp>
        <p:nvSpPr>
          <p:cNvPr id="27" name="文本框 26"/>
          <p:cNvSpPr txBox="1"/>
          <p:nvPr/>
        </p:nvSpPr>
        <p:spPr>
          <a:xfrm>
            <a:off x="469583" y="6071711"/>
            <a:ext cx="17845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350"/>
              <a:t>预处理（预处理器）</a:t>
            </a:r>
            <a:endParaRPr lang="en-US" altLang="zh-CN" sz="1350"/>
          </a:p>
        </p:txBody>
      </p:sp>
      <p:sp>
        <p:nvSpPr>
          <p:cNvPr id="28" name="文本框 27"/>
          <p:cNvSpPr txBox="1"/>
          <p:nvPr/>
        </p:nvSpPr>
        <p:spPr>
          <a:xfrm>
            <a:off x="2195513" y="5694521"/>
            <a:ext cx="212455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/>
              <a:t>编译成汇编代码（编译器）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921443" y="5237321"/>
            <a:ext cx="278177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/>
              <a:t>生成可重定位目标程序（汇编器）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750243" y="4871561"/>
            <a:ext cx="273415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/>
              <a:t>链接生成可执行文件（链接器）</a:t>
            </a:r>
          </a:p>
        </p:txBody>
      </p:sp>
      <p:pic>
        <p:nvPicPr>
          <p:cNvPr id="6051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79" y="1223328"/>
            <a:ext cx="2382440" cy="212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左右箭头 31"/>
          <p:cNvSpPr/>
          <p:nvPr/>
        </p:nvSpPr>
        <p:spPr>
          <a:xfrm rot="720000">
            <a:off x="5472589" y="5838825"/>
            <a:ext cx="885349" cy="421958"/>
          </a:xfrm>
          <a:prstGeom prst="left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文本框 33"/>
          <p:cNvSpPr txBox="1"/>
          <p:nvPr/>
        </p:nvSpPr>
        <p:spPr>
          <a:xfrm>
            <a:off x="6555581" y="5986939"/>
            <a:ext cx="192881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gcc- o test  test.c</a:t>
            </a:r>
            <a:endParaRPr lang="zh-CN" altLang="en-US" sz="1350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6553200" y="6263164"/>
            <a:ext cx="1680210" cy="25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427470" y="6380321"/>
            <a:ext cx="215884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/>
              <a:t>直接生成可执行目标程序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ldLvl="0" animBg="1"/>
      <p:bldP spid="7" grpId="0" bldLvl="0" animBg="1"/>
      <p:bldP spid="13" grpId="0"/>
      <p:bldP spid="15" grpId="0"/>
      <p:bldP spid="25" grpId="0"/>
      <p:bldP spid="26" grpId="0"/>
      <p:bldP spid="27" grpId="0"/>
      <p:bldP spid="28" grpId="0"/>
      <p:bldP spid="30" grpId="0"/>
      <p:bldP spid="31" grpId="0"/>
      <p:bldP spid="32" grpId="0" bldLvl="0" animBg="1"/>
      <p:bldP spid="34" grpId="0"/>
      <p:bldP spid="3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376618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Calibri" panose="020F0502020204030204" charset="0"/>
                <a:sym typeface="+mn-ea"/>
              </a:rPr>
              <a:t>理解</a:t>
            </a:r>
            <a:r>
              <a:rPr lang="en-US" sz="3200">
                <a:latin typeface="Calibri" panose="020F0502020204030204" charset="0"/>
                <a:sym typeface="+mn-ea"/>
              </a:rPr>
              <a:t>x86-64 </a:t>
            </a:r>
            <a:r>
              <a:rPr lang="zh-CN" altLang="en-US" sz="3200">
                <a:latin typeface="Calibri" panose="020F0502020204030204" charset="0"/>
                <a:sym typeface="+mn-ea"/>
              </a:rPr>
              <a:t>栈帧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266700" y="1295400"/>
            <a:ext cx="8610600" cy="175069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rbx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, -16(%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保存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, -8(%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dirty="0" smtClean="0">
                <a:latin typeface="Courier New" panose="02070309020205020404" charset="0"/>
                <a:sym typeface="+mn-ea"/>
              </a:rPr>
              <a:t>保存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endParaRPr lang="en-US" sz="1800" dirty="0" smtClean="0">
              <a:solidFill>
                <a:srgbClr val="C0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subq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$16,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	# 分配栈帧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8662" y="3500735"/>
            <a:ext cx="1241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 panose="02070309020205020404" charset="0"/>
                <a:sym typeface="Wingdings" panose="05000000000000000000"/>
              </a:rPr>
              <a:t>  </a:t>
            </a:r>
            <a:endParaRPr lang="en-US" dirty="0"/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57188" y="4714884"/>
            <a:ext cx="8610600" cy="119634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sz="1800" dirty="0" smtClean="0">
                <a:latin typeface="Courier New" panose="02070309020205020404" charset="0"/>
              </a:rPr>
              <a:t>恢复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movq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8(%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),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rbp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zh-CN" altLang="en-US" dirty="0" smtClean="0">
                <a:latin typeface="Courier New" panose="02070309020205020404" charset="0"/>
                <a:sym typeface="+mn-ea"/>
              </a:rPr>
              <a:t>恢复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rbp</a:t>
            </a: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endParaRPr lang="en-US" sz="1800" dirty="0" smtClean="0"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  <a:tab pos="45720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addq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	$16, 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r>
              <a:rPr lang="en-US" sz="1800" dirty="0" smtClean="0">
                <a:latin typeface="Courier New" panose="02070309020205020404" charset="0"/>
              </a:rPr>
              <a:t>	# </a:t>
            </a:r>
            <a:r>
              <a:rPr lang="en-US" sz="1800" smtClean="0">
                <a:latin typeface="Courier New" panose="02070309020205020404" charset="0"/>
              </a:rPr>
              <a:t>释放</a:t>
            </a:r>
            <a:r>
              <a:rPr lang="en-US" dirty="0" smtClean="0">
                <a:latin typeface="Courier New" panose="02070309020205020404" charset="0"/>
                <a:sym typeface="+mn-ea"/>
              </a:rPr>
              <a:t>帧</a:t>
            </a:r>
            <a:endParaRPr lang="en-US" sz="1800" smtClean="0">
              <a:latin typeface="Courier New" panose="02070309020205020404" charset="0"/>
            </a:endParaRPr>
          </a:p>
        </p:txBody>
      </p:sp>
      <p:sp>
        <p:nvSpPr>
          <p:cNvPr id="2" name="Rectangle 11"/>
          <p:cNvSpPr/>
          <p:nvPr/>
        </p:nvSpPr>
        <p:spPr bwMode="auto">
          <a:xfrm>
            <a:off x="6651656" y="1295400"/>
            <a:ext cx="227806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grpSp>
        <p:nvGrpSpPr>
          <p:cNvPr id="46084" name="Group 4"/>
          <p:cNvGrpSpPr/>
          <p:nvPr/>
        </p:nvGrpSpPr>
        <p:grpSpPr bwMode="auto">
          <a:xfrm>
            <a:off x="6655625" y="1436688"/>
            <a:ext cx="2049462" cy="979487"/>
            <a:chOff x="917" y="3344"/>
            <a:chExt cx="1291" cy="617"/>
          </a:xfrm>
        </p:grpSpPr>
        <p:sp>
          <p:nvSpPr>
            <p:cNvPr id="46093" name="Rectangle 5"/>
            <p:cNvSpPr>
              <a:spLocks noChangeArrowheads="1"/>
            </p:cNvSpPr>
            <p:nvPr/>
          </p:nvSpPr>
          <p:spPr bwMode="auto">
            <a:xfrm>
              <a:off x="1632" y="3351"/>
              <a:ext cx="576" cy="2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Calibri" panose="020F0502020204030204" charset="0"/>
                </a:rPr>
                <a:t>rtn addr</a:t>
              </a: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632" y="3543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dirty="0">
                  <a:latin typeface="Courier New" panose="02070309020205020404" charset="0"/>
                  <a:ea typeface="+mn-ea"/>
                  <a:cs typeface="+mn-cs"/>
                </a:rPr>
                <a:t>%</a:t>
              </a:r>
              <a:r>
                <a:rPr lang="en-US" sz="1600" dirty="0" err="1" smtClean="0">
                  <a:latin typeface="Courier New" panose="02070309020205020404" charset="0"/>
                  <a:ea typeface="+mn-ea"/>
                  <a:cs typeface="+mn-cs"/>
                </a:rPr>
                <a:t>rbp</a:t>
              </a:r>
              <a:endParaRPr lang="en-US" sz="1600" dirty="0">
                <a:latin typeface="Courier New" panose="02070309020205020404" charset="0"/>
                <a:ea typeface="+mn-ea"/>
                <a:cs typeface="+mn-cs"/>
              </a:endParaRPr>
            </a:p>
          </p:txBody>
        </p:sp>
        <p:sp>
          <p:nvSpPr>
            <p:cNvPr id="46095" name="Line 7"/>
            <p:cNvSpPr>
              <a:spLocks noChangeShapeType="1"/>
            </p:cNvSpPr>
            <p:nvPr/>
          </p:nvSpPr>
          <p:spPr bwMode="auto">
            <a:xfrm>
              <a:off x="1344" y="345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6" name="Text Box 8"/>
            <p:cNvSpPr txBox="1">
              <a:spLocks noChangeArrowheads="1"/>
            </p:cNvSpPr>
            <p:nvPr/>
          </p:nvSpPr>
          <p:spPr bwMode="auto">
            <a:xfrm>
              <a:off x="917" y="3344"/>
              <a:ext cx="423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%rsp</a:t>
              </a:r>
            </a:p>
          </p:txBody>
        </p:sp>
        <p:sp>
          <p:nvSpPr>
            <p:cNvPr id="46097" name="Text Box 9"/>
            <p:cNvSpPr txBox="1">
              <a:spLocks noChangeArrowheads="1"/>
            </p:cNvSpPr>
            <p:nvPr/>
          </p:nvSpPr>
          <p:spPr bwMode="auto">
            <a:xfrm>
              <a:off x="1152" y="3547"/>
              <a:ext cx="461" cy="212"/>
            </a:xfrm>
            <a:prstGeom prst="rect">
              <a:avLst/>
            </a:prstGeom>
            <a:noFill/>
            <a:ln w="19050">
              <a:noFill/>
              <a:miter lim="800000"/>
              <a:tailEnd type="none" w="sm" len="sm"/>
            </a:ln>
          </p:spPr>
          <p:txBody>
            <a:bodyPr lIns="45720" rIns="45720">
              <a:spAutoFit/>
            </a:bodyPr>
            <a:lstStyle/>
            <a:p>
              <a:pPr algn="r" eaLnBrk="0" hangingPunct="0"/>
              <a:r>
                <a:rPr lang="en-US" sz="160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−</a:t>
              </a:r>
              <a:r>
                <a:rPr lang="en-US" sz="1600">
                  <a:latin typeface="Calibri" panose="020F0502020204030204" charset="0"/>
                </a:rPr>
                <a:t>8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632" y="3730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>
                  <a:latin typeface="Courier New" panose="02070309020205020404" charset="0"/>
                  <a:ea typeface="+mn-ea"/>
                  <a:cs typeface="+mn-cs"/>
                </a:rPr>
                <a:t>%rbx</a:t>
              </a:r>
            </a:p>
          </p:txBody>
        </p:sp>
        <p:sp>
          <p:nvSpPr>
            <p:cNvPr id="46099" name="Text Box 11"/>
            <p:cNvSpPr txBox="1">
              <a:spLocks noChangeArrowheads="1"/>
            </p:cNvSpPr>
            <p:nvPr/>
          </p:nvSpPr>
          <p:spPr bwMode="auto">
            <a:xfrm>
              <a:off x="1152" y="3749"/>
              <a:ext cx="461" cy="212"/>
            </a:xfrm>
            <a:prstGeom prst="rect">
              <a:avLst/>
            </a:prstGeom>
            <a:noFill/>
            <a:ln w="19050">
              <a:noFill/>
              <a:miter lim="800000"/>
              <a:tailEnd type="none" w="sm" len="sm"/>
            </a:ln>
          </p:spPr>
          <p:txBody>
            <a:bodyPr lIns="45720" rIns="45720">
              <a:spAutoFit/>
            </a:bodyPr>
            <a:lstStyle/>
            <a:p>
              <a:pPr algn="r" eaLnBrk="0" hangingPunct="0"/>
              <a:r>
                <a:rPr lang="en-US" sz="160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−</a:t>
              </a:r>
              <a:r>
                <a:rPr lang="en-US" sz="1600">
                  <a:latin typeface="Calibri" panose="020F0502020204030204" charset="0"/>
                </a:rPr>
                <a:t>16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6705600" y="3429000"/>
            <a:ext cx="2278063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grpSp>
        <p:nvGrpSpPr>
          <p:cNvPr id="46086" name="Group 4"/>
          <p:cNvGrpSpPr/>
          <p:nvPr/>
        </p:nvGrpSpPr>
        <p:grpSpPr bwMode="auto">
          <a:xfrm>
            <a:off x="6705600" y="3635375"/>
            <a:ext cx="2049463" cy="935038"/>
            <a:chOff x="917" y="3351"/>
            <a:chExt cx="1291" cy="589"/>
          </a:xfrm>
        </p:grpSpPr>
        <p:sp>
          <p:nvSpPr>
            <p:cNvPr id="46087" name="Rectangle 5"/>
            <p:cNvSpPr>
              <a:spLocks noChangeArrowheads="1"/>
            </p:cNvSpPr>
            <p:nvPr/>
          </p:nvSpPr>
          <p:spPr bwMode="auto">
            <a:xfrm>
              <a:off x="1632" y="3351"/>
              <a:ext cx="576" cy="2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Calibri" panose="020F0502020204030204" charset="0"/>
                </a:rPr>
                <a:t>rtn addr</a:t>
              </a: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632" y="3543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dirty="0">
                  <a:latin typeface="Courier New" panose="02070309020205020404" charset="0"/>
                  <a:ea typeface="+mn-ea"/>
                  <a:cs typeface="+mn-cs"/>
                </a:rPr>
                <a:t>%</a:t>
              </a:r>
              <a:r>
                <a:rPr lang="en-US" sz="1600" dirty="0" err="1" smtClean="0">
                  <a:latin typeface="Courier New" panose="02070309020205020404" charset="0"/>
                  <a:ea typeface="+mn-ea"/>
                  <a:cs typeface="+mn-cs"/>
                </a:rPr>
                <a:t>rbp</a:t>
              </a:r>
              <a:endParaRPr lang="en-US" sz="1600" dirty="0">
                <a:latin typeface="Courier New" panose="02070309020205020404" charset="0"/>
                <a:ea typeface="+mn-ea"/>
                <a:cs typeface="+mn-cs"/>
              </a:endParaRPr>
            </a:p>
          </p:txBody>
        </p:sp>
        <p:sp>
          <p:nvSpPr>
            <p:cNvPr id="46089" name="Line 7"/>
            <p:cNvSpPr>
              <a:spLocks noChangeShapeType="1"/>
            </p:cNvSpPr>
            <p:nvPr/>
          </p:nvSpPr>
          <p:spPr bwMode="auto">
            <a:xfrm>
              <a:off x="1344" y="383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0" name="Text Box 8"/>
            <p:cNvSpPr txBox="1">
              <a:spLocks noChangeArrowheads="1"/>
            </p:cNvSpPr>
            <p:nvPr/>
          </p:nvSpPr>
          <p:spPr bwMode="auto">
            <a:xfrm>
              <a:off x="917" y="3728"/>
              <a:ext cx="423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%rsp</a:t>
              </a:r>
            </a:p>
          </p:txBody>
        </p:sp>
        <p:sp>
          <p:nvSpPr>
            <p:cNvPr id="46091" name="Text Box 9"/>
            <p:cNvSpPr txBox="1">
              <a:spLocks noChangeArrowheads="1"/>
            </p:cNvSpPr>
            <p:nvPr/>
          </p:nvSpPr>
          <p:spPr bwMode="auto">
            <a:xfrm>
              <a:off x="1152" y="3536"/>
              <a:ext cx="461" cy="212"/>
            </a:xfrm>
            <a:prstGeom prst="rect">
              <a:avLst/>
            </a:prstGeom>
            <a:noFill/>
            <a:ln w="19050">
              <a:noFill/>
              <a:miter lim="800000"/>
              <a:tailEnd type="none" w="sm" len="sm"/>
            </a:ln>
          </p:spPr>
          <p:txBody>
            <a:bodyPr lIns="45720" rIns="45720">
              <a:spAutoFit/>
            </a:bodyPr>
            <a:lstStyle/>
            <a:p>
              <a:pPr algn="r" eaLnBrk="0" hangingPunct="0"/>
              <a:r>
                <a:rPr lang="en-US" sz="160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1600">
                  <a:latin typeface="Calibri" panose="020F0502020204030204" charset="0"/>
                </a:rPr>
                <a:t>8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1632" y="3730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>
                  <a:latin typeface="Courier New" panose="02070309020205020404" charset="0"/>
                  <a:ea typeface="+mn-ea"/>
                  <a:cs typeface="+mn-cs"/>
                </a:rPr>
                <a:t>%rbx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406844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sym typeface="+mn-ea"/>
              </a:rPr>
              <a:t> </a:t>
            </a:r>
            <a:r>
              <a:rPr lang="zh-CN" altLang="en-US" sz="3200">
                <a:latin typeface="Calibri" panose="020F0502020204030204" charset="0"/>
                <a:sym typeface="+mn-ea"/>
              </a:rPr>
              <a:t>栈帧</a:t>
            </a:r>
            <a:r>
              <a:rPr lang="en-US" altLang="zh-CN" sz="3200">
                <a:latin typeface="Calibri" panose="020F0502020204030204" charset="0"/>
                <a:sym typeface="+mn-ea"/>
              </a:rPr>
              <a:t>“</a:t>
            </a:r>
            <a:r>
              <a:rPr lang="zh-CN" altLang="en-US" sz="3200">
                <a:latin typeface="Calibri" panose="020F0502020204030204" charset="0"/>
                <a:sym typeface="+mn-ea"/>
              </a:rPr>
              <a:t>有趣</a:t>
            </a:r>
            <a:r>
              <a:rPr lang="en-US" altLang="zh-CN" sz="3200">
                <a:latin typeface="Calibri" panose="020F0502020204030204" charset="0"/>
                <a:sym typeface="+mn-ea"/>
              </a:rPr>
              <a:t>”</a:t>
            </a:r>
            <a:r>
              <a:rPr lang="zh-CN" altLang="en-US" sz="3200">
                <a:latin typeface="Calibri" panose="020F0502020204030204" charset="0"/>
                <a:sym typeface="+mn-ea"/>
              </a:rPr>
              <a:t>的特点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/>
        </p:nvSpPr>
        <p:spPr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99CC"/>
              </a:buClr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一起分配整个栈帧</a:t>
            </a:r>
          </a:p>
          <a:p>
            <a:pPr lvl="1">
              <a:buClr>
                <a:srgbClr val="0D0D0D"/>
              </a:buCl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所有堆栈访问都可以相对于 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</a:rPr>
              <a:t>%rsp</a:t>
            </a:r>
          </a:p>
          <a:p>
            <a:pPr lvl="1">
              <a:buClr>
                <a:srgbClr val="0D0D0D"/>
              </a:buClr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栈指针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递减实现</a:t>
            </a:r>
          </a:p>
          <a:p>
            <a:pPr lvl="1">
              <a:buClr>
                <a:srgbClr val="0D0D0D"/>
              </a:buCl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可以延迟分配</a:t>
            </a:r>
          </a:p>
          <a:p>
            <a:pPr>
              <a:buClr>
                <a:srgbClr val="FF99CC"/>
              </a:buClr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简单实现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释放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增量栈指针</a:t>
            </a:r>
          </a:p>
          <a:p>
            <a:pPr lvl="1">
              <a:buClr>
                <a:srgbClr val="0D0D0D"/>
              </a:buCl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不需要基/帧指针</a:t>
            </a:r>
          </a:p>
        </p:txBody>
      </p:sp>
      <p:sp>
        <p:nvSpPr>
          <p:cNvPr id="6" name="Rectangle 11"/>
          <p:cNvSpPr/>
          <p:nvPr/>
        </p:nvSpPr>
        <p:spPr bwMode="auto">
          <a:xfrm>
            <a:off x="6651656" y="1295400"/>
            <a:ext cx="227806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sp>
        <p:nvSpPr>
          <p:cNvPr id="8" name="Rectangle 11"/>
          <p:cNvSpPr/>
          <p:nvPr/>
        </p:nvSpPr>
        <p:spPr bwMode="auto">
          <a:xfrm>
            <a:off x="6651656" y="1295400"/>
            <a:ext cx="227806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grpSp>
        <p:nvGrpSpPr>
          <p:cNvPr id="9" name="Group 4"/>
          <p:cNvGrpSpPr/>
          <p:nvPr/>
        </p:nvGrpSpPr>
        <p:grpSpPr bwMode="auto">
          <a:xfrm>
            <a:off x="6655625" y="1436688"/>
            <a:ext cx="2049462" cy="979487"/>
            <a:chOff x="917" y="3344"/>
            <a:chExt cx="1291" cy="617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632" y="3351"/>
              <a:ext cx="576" cy="2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Calibri" panose="020F0502020204030204" charset="0"/>
                </a:rPr>
                <a:t>rtn addr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632" y="3543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dirty="0">
                  <a:latin typeface="Courier New" panose="02070309020205020404" charset="0"/>
                  <a:ea typeface="+mn-ea"/>
                  <a:cs typeface="+mn-cs"/>
                </a:rPr>
                <a:t>%</a:t>
              </a:r>
              <a:r>
                <a:rPr lang="en-US" sz="1600" dirty="0" err="1" smtClean="0">
                  <a:latin typeface="Courier New" panose="02070309020205020404" charset="0"/>
                  <a:ea typeface="+mn-ea"/>
                  <a:cs typeface="+mn-cs"/>
                </a:rPr>
                <a:t>rbp</a:t>
              </a:r>
              <a:endParaRPr lang="en-US" sz="1600" dirty="0">
                <a:latin typeface="Courier New" panose="02070309020205020404" charset="0"/>
                <a:ea typeface="+mn-ea"/>
                <a:cs typeface="+mn-cs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1344" y="345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917" y="3344"/>
              <a:ext cx="423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%rsp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1152" y="3547"/>
              <a:ext cx="461" cy="212"/>
            </a:xfrm>
            <a:prstGeom prst="rect">
              <a:avLst/>
            </a:prstGeom>
            <a:noFill/>
            <a:ln w="19050">
              <a:noFill/>
              <a:miter lim="800000"/>
              <a:tailEnd type="none" w="sm" len="sm"/>
            </a:ln>
          </p:spPr>
          <p:txBody>
            <a:bodyPr lIns="45720" rIns="45720">
              <a:spAutoFit/>
            </a:bodyPr>
            <a:lstStyle/>
            <a:p>
              <a:pPr algn="r" eaLnBrk="0" hangingPunct="0"/>
              <a:r>
                <a:rPr lang="en-US" sz="160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−</a:t>
              </a:r>
              <a:r>
                <a:rPr lang="en-US" sz="1600">
                  <a:latin typeface="Calibri" panose="020F0502020204030204" charset="0"/>
                </a:rPr>
                <a:t>8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632" y="3730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>
                  <a:latin typeface="Courier New" panose="02070309020205020404" charset="0"/>
                  <a:ea typeface="+mn-ea"/>
                  <a:cs typeface="+mn-cs"/>
                </a:rPr>
                <a:t>%rbx</a:t>
              </a: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1152" y="3749"/>
              <a:ext cx="461" cy="212"/>
            </a:xfrm>
            <a:prstGeom prst="rect">
              <a:avLst/>
            </a:prstGeom>
            <a:noFill/>
            <a:ln w="19050">
              <a:noFill/>
              <a:miter lim="800000"/>
              <a:tailEnd type="none" w="sm" len="sm"/>
            </a:ln>
          </p:spPr>
          <p:txBody>
            <a:bodyPr lIns="45720" rIns="45720">
              <a:spAutoFit/>
            </a:bodyPr>
            <a:lstStyle/>
            <a:p>
              <a:pPr algn="r" eaLnBrk="0" hangingPunct="0"/>
              <a:r>
                <a:rPr lang="en-US" sz="160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−</a:t>
              </a:r>
              <a:r>
                <a:rPr lang="en-US" sz="1600">
                  <a:latin typeface="Calibri" panose="020F0502020204030204" charset="0"/>
                </a:rPr>
                <a:t>16</a:t>
              </a:r>
            </a:p>
          </p:txBody>
        </p:sp>
      </p:grpSp>
      <p:sp>
        <p:nvSpPr>
          <p:cNvPr id="17" name="Rectangle 21"/>
          <p:cNvSpPr/>
          <p:nvPr/>
        </p:nvSpPr>
        <p:spPr bwMode="auto">
          <a:xfrm>
            <a:off x="6705600" y="3429000"/>
            <a:ext cx="2278063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grpSp>
        <p:nvGrpSpPr>
          <p:cNvPr id="18" name="Group 4"/>
          <p:cNvGrpSpPr/>
          <p:nvPr/>
        </p:nvGrpSpPr>
        <p:grpSpPr bwMode="auto">
          <a:xfrm>
            <a:off x="6705600" y="3635375"/>
            <a:ext cx="2049463" cy="935038"/>
            <a:chOff x="917" y="3351"/>
            <a:chExt cx="1291" cy="58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1632" y="3351"/>
              <a:ext cx="576" cy="20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Calibri" panose="020F0502020204030204" charset="0"/>
                </a:rPr>
                <a:t>rtn addr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632" y="3543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dirty="0">
                  <a:latin typeface="Courier New" panose="02070309020205020404" charset="0"/>
                  <a:ea typeface="+mn-ea"/>
                  <a:cs typeface="+mn-cs"/>
                </a:rPr>
                <a:t>%</a:t>
              </a:r>
              <a:r>
                <a:rPr lang="en-US" sz="1600" dirty="0" err="1" smtClean="0">
                  <a:latin typeface="Courier New" panose="02070309020205020404" charset="0"/>
                  <a:ea typeface="+mn-ea"/>
                  <a:cs typeface="+mn-cs"/>
                </a:rPr>
                <a:t>rbp</a:t>
              </a:r>
              <a:endParaRPr lang="en-US" sz="1600" dirty="0">
                <a:latin typeface="Courier New" panose="02070309020205020404" charset="0"/>
                <a:ea typeface="+mn-ea"/>
                <a:cs typeface="+mn-cs"/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1344" y="383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917" y="3728"/>
              <a:ext cx="423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%rsp</a:t>
              </a:r>
            </a:p>
          </p:txBody>
        </p:sp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1152" y="3536"/>
              <a:ext cx="461" cy="212"/>
            </a:xfrm>
            <a:prstGeom prst="rect">
              <a:avLst/>
            </a:prstGeom>
            <a:noFill/>
            <a:ln w="19050">
              <a:noFill/>
              <a:miter lim="800000"/>
              <a:tailEnd type="none" w="sm" len="sm"/>
            </a:ln>
          </p:spPr>
          <p:txBody>
            <a:bodyPr lIns="45720" rIns="45720">
              <a:spAutoFit/>
            </a:bodyPr>
            <a:lstStyle/>
            <a:p>
              <a:pPr algn="r" eaLnBrk="0" hangingPunct="0"/>
              <a:r>
                <a:rPr lang="en-US" sz="160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1600">
                  <a:latin typeface="Calibri" panose="020F0502020204030204" charset="0"/>
                </a:rPr>
                <a:t>8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632" y="3730"/>
              <a:ext cx="576" cy="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>
                  <a:latin typeface="Courier New" panose="02070309020205020404" charset="0"/>
                  <a:ea typeface="+mn-ea"/>
                  <a:cs typeface="+mn-cs"/>
                </a:rPr>
                <a:t>%rbx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42"/>
            <a:ext cx="246062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 smtClean="0"/>
              <a:t>PART THREE C</a:t>
            </a:r>
            <a:r>
              <a:rPr lang="zh-CN" altLang="en-US" sz="1050" b="1" dirty="0" smtClean="0"/>
              <a:t>语言程序的机器级表示</a:t>
            </a:r>
            <a:r>
              <a:rPr lang="en-US" altLang="zh-CN" sz="1050" b="1" dirty="0" smtClean="0"/>
              <a:t> 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354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4030"/>
            <a:ext cx="4068445" cy="572770"/>
          </a:xfrm>
          <a:prstGeom prst="chevron">
            <a:avLst/>
          </a:prstGeom>
          <a:solidFill>
            <a:srgbClr val="FF99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sym typeface="+mn-ea"/>
              </a:rPr>
              <a:t>x86-64</a:t>
            </a:r>
            <a:r>
              <a:rPr lang="zh-CN" altLang="en-US" sz="3200">
                <a:latin typeface="Calibri" panose="020F0502020204030204" charset="0"/>
                <a:sym typeface="+mn-ea"/>
              </a:rPr>
              <a:t>过程总结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/>
        </p:nvSpPr>
        <p:spPr>
          <a:xfrm>
            <a:off x="264795" y="1270000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寄存器的大量使用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参数传递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更多的临时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变量（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更多的寄存器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栈的最小使用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有时没有</a:t>
            </a:r>
          </a:p>
          <a:p>
            <a:pPr lvl="1">
              <a:buClr>
                <a:srgbClr val="0D0D0D"/>
              </a:buClr>
            </a:pP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分配/释放整个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块</a:t>
            </a: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FF99CC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许多棘手的问题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要使用哪种栈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帧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各种分配技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1195" y="3317593"/>
            <a:ext cx="2701610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300" b="1" dirty="0">
                <a:latin typeface="+mj-lt"/>
                <a:ea typeface="微软雅黑" panose="020B0503020204020204" charset="-122"/>
              </a:rPr>
              <a:t>PART FOUR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87630" y="2670175"/>
            <a:ext cx="950404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500" dirty="0" smtClean="0">
                <a:latin typeface="+mn-ea"/>
                <a:cs typeface="+mn-ea"/>
                <a:sym typeface="+mn-ea"/>
              </a:rPr>
              <a:t>第四讲：复杂数据类型的分配和访问</a:t>
            </a:r>
            <a:endParaRPr lang="zh-CN" altLang="en-US" sz="45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99110"/>
            <a:ext cx="293497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基本数据类型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/>
        </p:nvSpPr>
        <p:spPr>
          <a:xfrm>
            <a:off x="266700" y="1104265"/>
            <a:ext cx="8610600" cy="5241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487" tIns="44450" rIns="90487" bIns="4445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4155" indent="-224155" defTabSz="895350">
              <a:buClr>
                <a:srgbClr val="0D0D0D"/>
              </a:buClr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整型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一般的（整数）寄存器存储和操作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Signed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还是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unsigned 取决于所使用的指令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Intel	</a:t>
            </a:r>
            <a:r>
              <a:rPr lang="en-US" sz="1800" b="1" dirty="0" smtClean="0">
                <a:latin typeface="微软雅黑" panose="020B0503020204020204" charset="-122"/>
                <a:ea typeface="微软雅黑" panose="020B0503020204020204" charset="-122"/>
              </a:rPr>
              <a:t>ASM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	Bytes	C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byte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1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[unsigned] char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word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2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[unsigned] short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double word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4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[unsigned] </a:t>
            </a:r>
            <a:r>
              <a:rPr lang="en-US" sz="1800" b="1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endParaRPr lang="en-US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quad word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8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[unsigned] long </a:t>
            </a:r>
            <a:r>
              <a:rPr lang="en-US" sz="1800" b="1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(x86-64)</a:t>
            </a:r>
          </a:p>
          <a:p>
            <a:pPr marL="224155" indent="-224155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4155" indent="-224155" defTabSz="895350">
              <a:buClr>
                <a:srgbClr val="000000"/>
              </a:buClr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浮点型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在浮点寄存器中存储和操作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Intel	</a:t>
            </a:r>
            <a:r>
              <a:rPr lang="en-US" sz="1800" b="1" dirty="0" smtClean="0">
                <a:latin typeface="微软雅黑" panose="020B0503020204020204" charset="-122"/>
                <a:ea typeface="微软雅黑" panose="020B0503020204020204" charset="-122"/>
              </a:rPr>
              <a:t>ASM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	Bytes	C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Single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4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float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Double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8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double</a:t>
            </a: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Extended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sz="1800" dirty="0">
                <a:latin typeface="微软雅黑" panose="020B0503020204020204" charset="-122"/>
                <a:ea typeface="微软雅黑" panose="020B0503020204020204" charset="-122"/>
              </a:rPr>
              <a:t>	10/12/16	</a:t>
            </a:r>
            <a:r>
              <a:rPr lang="en-US" sz="1800" b="1" dirty="0">
                <a:latin typeface="微软雅黑" panose="020B0503020204020204" charset="-122"/>
                <a:ea typeface="微软雅黑" panose="020B0503020204020204" charset="-122"/>
              </a:rPr>
              <a:t>long double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0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0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0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0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0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0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00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00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293497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数组分配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/>
        </p:nvSpPr>
        <p:spPr>
          <a:xfrm>
            <a:off x="88583" y="1123950"/>
            <a:ext cx="8307387" cy="1616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基本原理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i="1" dirty="0">
                <a:solidFill>
                  <a:srgbClr val="FF0000"/>
                </a:solidFill>
                <a:latin typeface="Calibri" panose="020F0502020204030204" charset="0"/>
              </a:rPr>
              <a:t>T</a:t>
            </a:r>
            <a:r>
              <a:rPr lang="en-US" b="1" dirty="0">
                <a:latin typeface="Calibri" panose="020F0502020204030204" charset="0"/>
              </a:rPr>
              <a:t>  </a:t>
            </a:r>
            <a:r>
              <a:rPr lang="en-US" b="1" dirty="0" smtClean="0">
                <a:latin typeface="Courier New" panose="02070309020205020404" charset="0"/>
              </a:rPr>
              <a:t>A[</a:t>
            </a:r>
            <a:r>
              <a:rPr lang="en-US" i="1" dirty="0" smtClean="0">
                <a:latin typeface="Calibri" panose="020F0502020204030204" charset="0"/>
              </a:rPr>
              <a:t>L</a:t>
            </a:r>
            <a:r>
              <a:rPr lang="en-US" b="1" dirty="0" smtClean="0">
                <a:latin typeface="Courier New" panose="02070309020205020404" charset="0"/>
              </a:rPr>
              <a:t>];</a:t>
            </a:r>
            <a:endParaRPr lang="en-US" b="1" dirty="0">
              <a:latin typeface="Calibri" panose="020F0502020204030204" charset="0"/>
            </a:endParaRPr>
          </a:p>
          <a:p>
            <a:pPr lvl="1">
              <a:buClr>
                <a:srgbClr val="0D0D0D"/>
              </a:buClr>
            </a:pPr>
            <a:r>
              <a:rPr lang="en-US" dirty="0" err="1">
                <a:latin typeface="Calibri" panose="020F0502020204030204" charset="0"/>
              </a:rPr>
              <a:t>数据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为</a:t>
            </a:r>
            <a:r>
              <a:rPr lang="en-US" dirty="0" err="1">
                <a:solidFill>
                  <a:srgbClr val="FF0000"/>
                </a:solidFill>
                <a:latin typeface="Calibri" panose="020F0502020204030204" charset="0"/>
              </a:rPr>
              <a:t>类型T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en-US" dirty="0" err="1">
                <a:latin typeface="Calibri" panose="020F0502020204030204" charset="0"/>
              </a:rPr>
              <a:t>长度</a:t>
            </a: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为</a:t>
            </a:r>
            <a:r>
              <a:rPr lang="en-US" dirty="0" smtClean="0">
                <a:latin typeface="Calibri" panose="020F0502020204030204" charset="0"/>
              </a:rPr>
              <a:t>L</a:t>
            </a: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dirty="0" err="1">
                <a:latin typeface="Calibri" panose="020F0502020204030204" charset="0"/>
              </a:rPr>
              <a:t>数组</a:t>
            </a:r>
            <a:endParaRPr lang="en-US" dirty="0">
              <a:latin typeface="Calibri" panose="020F0502020204030204" charset="0"/>
            </a:endParaRPr>
          </a:p>
          <a:p>
            <a:pPr lvl="1">
              <a:buClr>
                <a:srgbClr val="0D0D0D"/>
              </a:buClr>
            </a:pPr>
            <a:r>
              <a:rPr dirty="0">
                <a:solidFill>
                  <a:srgbClr val="FF0000"/>
                </a:solidFill>
                <a:sym typeface="+mn-ea"/>
              </a:rPr>
              <a:t>标识符</a:t>
            </a:r>
            <a:r>
              <a:rPr lang="en-US" dirty="0">
                <a:solidFill>
                  <a:srgbClr val="FF0000"/>
                </a:solidFill>
                <a:sym typeface="+mn-ea"/>
              </a:rPr>
              <a:t>A</a:t>
            </a:r>
            <a:r>
              <a:rPr dirty="0">
                <a:sym typeface="+mn-ea"/>
              </a:rPr>
              <a:t>可以用作数组元素0的指针：类型T *</a:t>
            </a: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8575" y="2732088"/>
            <a:ext cx="2135188" cy="33655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309020205020404" charset="0"/>
              </a:rPr>
              <a:t>char string[12];</a:t>
            </a:r>
          </a:p>
        </p:txBody>
      </p:sp>
      <p:grpSp>
        <p:nvGrpSpPr>
          <p:cNvPr id="99" name="Group 98"/>
          <p:cNvGrpSpPr/>
          <p:nvPr/>
        </p:nvGrpSpPr>
        <p:grpSpPr bwMode="auto">
          <a:xfrm>
            <a:off x="2057400" y="2781300"/>
            <a:ext cx="3505200" cy="731838"/>
            <a:chOff x="2514600" y="2667000"/>
            <a:chExt cx="3505200" cy="732254"/>
          </a:xfrm>
        </p:grpSpPr>
        <p:grpSp>
          <p:nvGrpSpPr>
            <p:cNvPr id="56388" name="Group 7"/>
            <p:cNvGrpSpPr/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+ 12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38175" y="3567113"/>
            <a:ext cx="1525588" cy="33655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309020205020404" charset="0"/>
              </a:rPr>
              <a:t>int val[5];</a:t>
            </a:r>
          </a:p>
        </p:txBody>
      </p:sp>
      <p:grpSp>
        <p:nvGrpSpPr>
          <p:cNvPr id="98" name="Group 97"/>
          <p:cNvGrpSpPr/>
          <p:nvPr/>
        </p:nvGrpSpPr>
        <p:grpSpPr bwMode="auto">
          <a:xfrm>
            <a:off x="2057400" y="3614738"/>
            <a:ext cx="5334000" cy="731837"/>
            <a:chOff x="2514600" y="3429000"/>
            <a:chExt cx="5334000" cy="730672"/>
          </a:xfrm>
        </p:grpSpPr>
        <p:grpSp>
          <p:nvGrpSpPr>
            <p:cNvPr id="5637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+ 4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+ 8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+ 12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+ 16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+ 20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1101" name="Text Box 45"/>
          <p:cNvSpPr txBox="1">
            <a:spLocks noChangeArrowheads="1"/>
          </p:cNvSpPr>
          <p:nvPr/>
        </p:nvSpPr>
        <p:spPr bwMode="auto">
          <a:xfrm>
            <a:off x="515938" y="4381500"/>
            <a:ext cx="1647825" cy="33655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309020205020404" charset="0"/>
              </a:rPr>
              <a:t>double a[3];</a:t>
            </a:r>
          </a:p>
        </p:txBody>
      </p:sp>
      <p:grpSp>
        <p:nvGrpSpPr>
          <p:cNvPr id="97" name="Group 96"/>
          <p:cNvGrpSpPr/>
          <p:nvPr/>
        </p:nvGrpSpPr>
        <p:grpSpPr bwMode="auto">
          <a:xfrm>
            <a:off x="2057400" y="4449763"/>
            <a:ext cx="6399213" cy="747712"/>
            <a:chOff x="2515700" y="4343402"/>
            <a:chExt cx="6399700" cy="747713"/>
          </a:xfrm>
        </p:grpSpPr>
        <p:grpSp>
          <p:nvGrpSpPr>
            <p:cNvPr id="56358" name="Group 47"/>
            <p:cNvGrpSpPr/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301104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105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106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59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0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+ 24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56361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56362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3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+ 8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64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5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+ 16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66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638175" y="5262563"/>
            <a:ext cx="1525588" cy="33655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309020205020404" charset="0"/>
              </a:rPr>
              <a:t>char *p[3];</a:t>
            </a:r>
          </a:p>
        </p:txBody>
      </p:sp>
      <p:grpSp>
        <p:nvGrpSpPr>
          <p:cNvPr id="95" name="Group 94"/>
          <p:cNvGrpSpPr/>
          <p:nvPr/>
        </p:nvGrpSpPr>
        <p:grpSpPr bwMode="auto">
          <a:xfrm>
            <a:off x="2026917" y="6151433"/>
            <a:ext cx="6490063" cy="731838"/>
            <a:chOff x="2438400" y="6019800"/>
            <a:chExt cx="6248400" cy="732254"/>
          </a:xfrm>
        </p:grpSpPr>
        <p:grpSp>
          <p:nvGrpSpPr>
            <p:cNvPr id="56346" name="Group 92"/>
            <p:cNvGrpSpPr/>
            <p:nvPr/>
          </p:nvGrpSpPr>
          <p:grpSpPr bwMode="auto">
            <a:xfrm>
              <a:off x="2667000" y="6019800"/>
              <a:ext cx="5486400" cy="228600"/>
              <a:chOff x="1652" y="4608"/>
              <a:chExt cx="3456" cy="144"/>
            </a:xfrm>
          </p:grpSpPr>
          <p:sp>
            <p:nvSpPr>
              <p:cNvPr id="301134" name="Rectangle 78"/>
              <p:cNvSpPr>
                <a:spLocks noChangeArrowheads="1"/>
              </p:cNvSpPr>
              <p:nvPr/>
            </p:nvSpPr>
            <p:spPr bwMode="auto">
              <a:xfrm>
                <a:off x="1652" y="46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135" name="Rectangle 79"/>
              <p:cNvSpPr>
                <a:spLocks noChangeArrowheads="1"/>
              </p:cNvSpPr>
              <p:nvPr/>
            </p:nvSpPr>
            <p:spPr bwMode="auto">
              <a:xfrm>
                <a:off x="2804" y="46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136" name="Rectangle 80"/>
              <p:cNvSpPr>
                <a:spLocks noChangeArrowheads="1"/>
              </p:cNvSpPr>
              <p:nvPr/>
            </p:nvSpPr>
            <p:spPr bwMode="auto">
              <a:xfrm>
                <a:off x="3956" y="46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47" name="Text Box 86"/>
            <p:cNvSpPr txBox="1">
              <a:spLocks noChangeArrowheads="1"/>
            </p:cNvSpPr>
            <p:nvPr/>
          </p:nvSpPr>
          <p:spPr bwMode="auto">
            <a:xfrm>
              <a:off x="2438400" y="6386721"/>
              <a:ext cx="396875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56348" name="Line 87"/>
            <p:cNvSpPr>
              <a:spLocks noChangeShapeType="1"/>
            </p:cNvSpPr>
            <p:nvPr/>
          </p:nvSpPr>
          <p:spPr bwMode="auto">
            <a:xfrm flipV="1">
              <a:off x="2667000" y="6219825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Text Box 88"/>
            <p:cNvSpPr txBox="1">
              <a:spLocks noChangeArrowheads="1"/>
            </p:cNvSpPr>
            <p:nvPr/>
          </p:nvSpPr>
          <p:spPr bwMode="auto">
            <a:xfrm>
              <a:off x="4038600" y="6401017"/>
              <a:ext cx="990600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 dirty="0">
                  <a:latin typeface="Calibri" panose="020F0502020204030204" charset="0"/>
                </a:rPr>
                <a:t>x </a:t>
              </a:r>
              <a:r>
                <a:rPr lang="en-US" sz="1600" b="0" dirty="0">
                  <a:latin typeface="Calibri" panose="020F0502020204030204" charset="0"/>
                </a:rPr>
                <a:t>+ </a:t>
              </a:r>
              <a:r>
                <a:rPr lang="en-US" sz="1600" b="0" dirty="0">
                  <a:solidFill>
                    <a:srgbClr val="FF0000"/>
                  </a:solidFill>
                  <a:latin typeface="Calibri" panose="020F0502020204030204" charset="0"/>
                </a:rPr>
                <a:t>8</a:t>
              </a:r>
              <a:endParaRPr lang="en-US" sz="1600" b="0" i="1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  <p:sp>
          <p:nvSpPr>
            <p:cNvPr id="56350" name="Line 89"/>
            <p:cNvSpPr>
              <a:spLocks noChangeShapeType="1"/>
            </p:cNvSpPr>
            <p:nvPr/>
          </p:nvSpPr>
          <p:spPr bwMode="auto">
            <a:xfrm flipV="1">
              <a:off x="4495800" y="62341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1" name="Text Box 90"/>
            <p:cNvSpPr txBox="1">
              <a:spLocks noChangeArrowheads="1"/>
            </p:cNvSpPr>
            <p:nvPr/>
          </p:nvSpPr>
          <p:spPr bwMode="auto">
            <a:xfrm>
              <a:off x="5867400" y="6401017"/>
              <a:ext cx="990600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+ 16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52" name="Line 91"/>
            <p:cNvSpPr>
              <a:spLocks noChangeShapeType="1"/>
            </p:cNvSpPr>
            <p:nvPr/>
          </p:nvSpPr>
          <p:spPr bwMode="auto">
            <a:xfrm flipV="1">
              <a:off x="6324600" y="62341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3" name="Line 102"/>
            <p:cNvSpPr>
              <a:spLocks noChangeShapeType="1"/>
            </p:cNvSpPr>
            <p:nvPr/>
          </p:nvSpPr>
          <p:spPr bwMode="auto">
            <a:xfrm flipV="1">
              <a:off x="8153400" y="62484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4" name="Text Box 105"/>
            <p:cNvSpPr txBox="1">
              <a:spLocks noChangeArrowheads="1"/>
            </p:cNvSpPr>
            <p:nvPr/>
          </p:nvSpPr>
          <p:spPr bwMode="auto">
            <a:xfrm>
              <a:off x="7696200" y="64153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+ 24</a:t>
              </a:r>
              <a:endParaRPr lang="en-US" sz="1600" b="0" i="1">
                <a:latin typeface="Calibri" panose="020F050202020403020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 bwMode="auto">
          <a:xfrm>
            <a:off x="2057400" y="5300663"/>
            <a:ext cx="3505200" cy="731837"/>
            <a:chOff x="2514600" y="5257800"/>
            <a:chExt cx="3505200" cy="732254"/>
          </a:xfrm>
        </p:grpSpPr>
        <p:grpSp>
          <p:nvGrpSpPr>
            <p:cNvPr id="56334" name="Group 64"/>
            <p:cNvGrpSpPr/>
            <p:nvPr/>
          </p:nvGrpSpPr>
          <p:grpSpPr bwMode="auto">
            <a:xfrm>
              <a:off x="2743200" y="5257800"/>
              <a:ext cx="2743200" cy="228600"/>
              <a:chOff x="2016" y="3744"/>
              <a:chExt cx="1728" cy="144"/>
            </a:xfrm>
          </p:grpSpPr>
          <p:sp>
            <p:nvSpPr>
              <p:cNvPr id="301121" name="Rectangle 65"/>
              <p:cNvSpPr>
                <a:spLocks noChangeArrowheads="1"/>
              </p:cNvSpPr>
              <p:nvPr/>
            </p:nvSpPr>
            <p:spPr bwMode="auto">
              <a:xfrm>
                <a:off x="2016" y="3744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122" name="Rectangle 66"/>
              <p:cNvSpPr>
                <a:spLocks noChangeArrowheads="1"/>
              </p:cNvSpPr>
              <p:nvPr/>
            </p:nvSpPr>
            <p:spPr bwMode="auto">
              <a:xfrm>
                <a:off x="2592" y="3744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1123" name="Rectangle 67"/>
              <p:cNvSpPr>
                <a:spLocks noChangeArrowheads="1"/>
              </p:cNvSpPr>
              <p:nvPr/>
            </p:nvSpPr>
            <p:spPr bwMode="auto">
              <a:xfrm>
                <a:off x="3168" y="3744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35" name="Text Box 68"/>
            <p:cNvSpPr txBox="1">
              <a:spLocks noChangeArrowheads="1"/>
            </p:cNvSpPr>
            <p:nvPr/>
          </p:nvSpPr>
          <p:spPr bwMode="auto">
            <a:xfrm>
              <a:off x="2514600" y="5639017"/>
              <a:ext cx="396875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56336" name="Text Box 69"/>
            <p:cNvSpPr txBox="1">
              <a:spLocks noChangeArrowheads="1"/>
            </p:cNvSpPr>
            <p:nvPr/>
          </p:nvSpPr>
          <p:spPr bwMode="auto">
            <a:xfrm>
              <a:off x="3200400" y="56533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 dirty="0">
                  <a:latin typeface="Calibri" panose="020F0502020204030204" charset="0"/>
                </a:rPr>
                <a:t>x </a:t>
              </a:r>
              <a:r>
                <a:rPr lang="en-US" sz="1600" b="0" dirty="0">
                  <a:latin typeface="Calibri" panose="020F0502020204030204" charset="0"/>
                </a:rPr>
                <a:t>+ </a:t>
              </a:r>
              <a:r>
                <a:rPr lang="en-US" sz="1600" b="0" dirty="0">
                  <a:solidFill>
                    <a:srgbClr val="FF0000"/>
                  </a:solidFill>
                  <a:latin typeface="Calibri" panose="020F0502020204030204" charset="0"/>
                </a:rPr>
                <a:t>4</a:t>
              </a:r>
              <a:endParaRPr lang="en-US" sz="1600" b="0" i="1" dirty="0">
                <a:solidFill>
                  <a:srgbClr val="FF0000"/>
                </a:solidFill>
                <a:latin typeface="Calibri" panose="020F0502020204030204" charset="0"/>
              </a:endParaRPr>
            </a:p>
          </p:txBody>
        </p:sp>
        <p:sp>
          <p:nvSpPr>
            <p:cNvPr id="56337" name="Line 70"/>
            <p:cNvSpPr>
              <a:spLocks noChangeShapeType="1"/>
            </p:cNvSpPr>
            <p:nvPr/>
          </p:nvSpPr>
          <p:spPr bwMode="auto">
            <a:xfrm flipV="1">
              <a:off x="2743200" y="54721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8" name="Line 71"/>
            <p:cNvSpPr>
              <a:spLocks noChangeShapeType="1"/>
            </p:cNvSpPr>
            <p:nvPr/>
          </p:nvSpPr>
          <p:spPr bwMode="auto">
            <a:xfrm flipV="1">
              <a:off x="3657600" y="54864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9" name="Text Box 72"/>
            <p:cNvSpPr txBox="1">
              <a:spLocks noChangeArrowheads="1"/>
            </p:cNvSpPr>
            <p:nvPr/>
          </p:nvSpPr>
          <p:spPr bwMode="auto">
            <a:xfrm>
              <a:off x="4114800" y="56533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+ 8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6340" name="Line 73"/>
            <p:cNvSpPr>
              <a:spLocks noChangeShapeType="1"/>
            </p:cNvSpPr>
            <p:nvPr/>
          </p:nvSpPr>
          <p:spPr bwMode="auto">
            <a:xfrm flipV="1">
              <a:off x="4572000" y="54864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1" name="Text Box 114"/>
            <p:cNvSpPr txBox="1">
              <a:spLocks noChangeArrowheads="1"/>
            </p:cNvSpPr>
            <p:nvPr/>
          </p:nvSpPr>
          <p:spPr bwMode="auto">
            <a:xfrm>
              <a:off x="5029200" y="56533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 dirty="0">
                  <a:latin typeface="Calibri" panose="020F0502020204030204" charset="0"/>
                </a:rPr>
                <a:t>x </a:t>
              </a:r>
              <a:r>
                <a:rPr lang="en-US" sz="1600" b="0" dirty="0">
                  <a:latin typeface="Calibri" panose="020F0502020204030204" charset="0"/>
                </a:rPr>
                <a:t>+ 12</a:t>
              </a:r>
              <a:endParaRPr lang="en-US" sz="1600" b="0" i="1" dirty="0">
                <a:latin typeface="Calibri" panose="020F0502020204030204" charset="0"/>
              </a:endParaRPr>
            </a:p>
          </p:txBody>
        </p:sp>
        <p:sp>
          <p:nvSpPr>
            <p:cNvPr id="56342" name="Line 115"/>
            <p:cNvSpPr>
              <a:spLocks noChangeShapeType="1"/>
            </p:cNvSpPr>
            <p:nvPr/>
          </p:nvSpPr>
          <p:spPr bwMode="auto">
            <a:xfrm flipV="1">
              <a:off x="5486400" y="54864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1175" name="Text Box 119"/>
          <p:cNvSpPr txBox="1">
            <a:spLocks noChangeArrowheads="1"/>
          </p:cNvSpPr>
          <p:nvPr/>
        </p:nvSpPr>
        <p:spPr bwMode="auto">
          <a:xfrm>
            <a:off x="5259388" y="5262563"/>
            <a:ext cx="523875" cy="366712"/>
          </a:xfrm>
          <a:prstGeom prst="rect">
            <a:avLst/>
          </a:prstGeom>
          <a:solidFill>
            <a:srgbClr val="990000"/>
          </a:solidFill>
          <a:ln w="19050">
            <a:noFill/>
            <a:miter lim="800000"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bg1"/>
                </a:solidFill>
                <a:latin typeface="Calibri" panose="020F0502020204030204" charset="0"/>
              </a:rPr>
              <a:t>IA32</a:t>
            </a:r>
          </a:p>
        </p:txBody>
      </p:sp>
      <p:sp>
        <p:nvSpPr>
          <p:cNvPr id="301176" name="Text Box 120"/>
          <p:cNvSpPr txBox="1">
            <a:spLocks noChangeArrowheads="1"/>
          </p:cNvSpPr>
          <p:nvPr/>
        </p:nvSpPr>
        <p:spPr bwMode="auto">
          <a:xfrm>
            <a:off x="8023225" y="6094413"/>
            <a:ext cx="730250" cy="366712"/>
          </a:xfrm>
          <a:prstGeom prst="rect">
            <a:avLst/>
          </a:prstGeom>
          <a:solidFill>
            <a:srgbClr val="990000"/>
          </a:solidFill>
          <a:ln w="19050">
            <a:noFill/>
            <a:miter lim="800000"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bg1"/>
                </a:solidFill>
                <a:latin typeface="Calibri" panose="020F0502020204030204" charset="0"/>
              </a:rPr>
              <a:t>x86-64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/>
      <p:bldP spid="301087" grpId="0"/>
      <p:bldP spid="301101" grpId="0"/>
      <p:bldP spid="301118" grpId="0"/>
      <p:bldP spid="301175" grpId="0" animBg="1"/>
      <p:bldP spid="30117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293497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数组访问</a:t>
            </a:r>
            <a:endParaRPr lang="en-US" altLang="zh-CN" sz="2800"/>
          </a:p>
        </p:txBody>
      </p:sp>
      <p:sp>
        <p:nvSpPr>
          <p:cNvPr id="301059" name="Rectangle 3"/>
          <p:cNvSpPr>
            <a:spLocks noGrp="1" noChangeArrowheads="1"/>
          </p:cNvSpPr>
          <p:nvPr/>
        </p:nvSpPr>
        <p:spPr>
          <a:xfrm>
            <a:off x="88583" y="1123950"/>
            <a:ext cx="8307387" cy="1616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基本原则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i="1" dirty="0">
                <a:latin typeface="Calibri" panose="020F0502020204030204" charset="0"/>
              </a:rPr>
              <a:t>T</a:t>
            </a:r>
            <a:r>
              <a:rPr lang="en-US" b="1" dirty="0">
                <a:latin typeface="Calibri" panose="020F0502020204030204" charset="0"/>
              </a:rPr>
              <a:t>  </a:t>
            </a:r>
            <a:r>
              <a:rPr lang="en-US" b="1" dirty="0">
                <a:latin typeface="Courier New" panose="02070309020205020404" charset="0"/>
              </a:rPr>
              <a:t>A[</a:t>
            </a:r>
            <a:r>
              <a:rPr lang="en-US" i="1" dirty="0">
                <a:latin typeface="Calibri" panose="020F0502020204030204" charset="0"/>
              </a:rPr>
              <a:t>L</a:t>
            </a:r>
            <a:r>
              <a:rPr lang="en-US" b="1" dirty="0">
                <a:latin typeface="Courier New" panose="02070309020205020404" charset="0"/>
              </a:rPr>
              <a:t>];</a:t>
            </a:r>
            <a:endParaRPr lang="en-US" b="1" dirty="0">
              <a:latin typeface="Calibri" panose="020F0502020204030204" charset="0"/>
            </a:endParaRPr>
          </a:p>
          <a:p>
            <a:pPr lvl="1">
              <a:buClr>
                <a:srgbClr val="0D0D0D"/>
              </a:buClr>
            </a:pPr>
            <a:r>
              <a:rPr lang="en-US" dirty="0" err="1">
                <a:latin typeface="Calibri" panose="020F0502020204030204" charset="0"/>
              </a:rPr>
              <a:t>数据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为</a:t>
            </a:r>
            <a:r>
              <a:rPr lang="en-US" dirty="0" err="1">
                <a:latin typeface="Calibri" panose="020F0502020204030204" charset="0"/>
              </a:rPr>
              <a:t>类型T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en-US" dirty="0" err="1">
                <a:latin typeface="Calibri" panose="020F0502020204030204" charset="0"/>
              </a:rPr>
              <a:t>长度</a:t>
            </a: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为</a:t>
            </a:r>
            <a:r>
              <a:rPr lang="en-US" dirty="0" smtClean="0">
                <a:latin typeface="Calibri" panose="020F0502020204030204" charset="0"/>
              </a:rPr>
              <a:t>L</a:t>
            </a: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dirty="0" err="1">
                <a:latin typeface="Calibri" panose="020F0502020204030204" charset="0"/>
              </a:rPr>
              <a:t>数组</a:t>
            </a:r>
            <a:endParaRPr lang="en-US" dirty="0">
              <a:latin typeface="Calibri" panose="020F0502020204030204" charset="0"/>
            </a:endParaRP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sym typeface="+mn-ea"/>
              </a:rPr>
              <a:t>占用</a:t>
            </a:r>
            <a:r>
              <a:rPr lang="en-US" dirty="0">
                <a:sym typeface="+mn-ea"/>
              </a:rPr>
              <a:t> </a:t>
            </a:r>
            <a:r>
              <a:rPr lang="en-US" i="1" dirty="0">
                <a:sym typeface="+mn-ea"/>
              </a:rPr>
              <a:t>L</a:t>
            </a:r>
            <a:r>
              <a:rPr lang="en-US" dirty="0">
                <a:sym typeface="+mn-ea"/>
              </a:rPr>
              <a:t> * </a:t>
            </a:r>
            <a:r>
              <a:rPr lang="en-US" b="1" dirty="0" err="1">
                <a:latin typeface="Courier New" panose="02070309020205020404" charset="0"/>
                <a:sym typeface="+mn-ea"/>
              </a:rPr>
              <a:t>sizeof</a:t>
            </a:r>
            <a:r>
              <a:rPr lang="en-US" dirty="0">
                <a:latin typeface="Courier New" panose="02070309020205020404" charset="0"/>
                <a:sym typeface="+mn-ea"/>
              </a:rPr>
              <a:t>(</a:t>
            </a:r>
            <a:r>
              <a:rPr lang="en-US" i="1" dirty="0">
                <a:sym typeface="+mn-ea"/>
              </a:rPr>
              <a:t>T</a:t>
            </a:r>
            <a:r>
              <a:rPr lang="en-US" dirty="0">
                <a:latin typeface="Courier New" panose="02070309020205020404" charset="0"/>
                <a:sym typeface="+mn-ea"/>
              </a:rPr>
              <a:t>)</a:t>
            </a:r>
            <a:r>
              <a:rPr lang="zh-CN" altLang="en-US" dirty="0" smtClean="0">
                <a:sym typeface="+mn-ea"/>
              </a:rPr>
              <a:t>个字节的连续内存空间（虚存）</a:t>
            </a:r>
            <a:endParaRPr lang="en-US" dirty="0">
              <a:latin typeface="Calibri" panose="020F0502020204030204" charset="0"/>
            </a:endParaRPr>
          </a:p>
        </p:txBody>
      </p:sp>
      <p:sp>
        <p:nvSpPr>
          <p:cNvPr id="60419" name="Text Box 31"/>
          <p:cNvSpPr txBox="1">
            <a:spLocks noChangeArrowheads="1"/>
          </p:cNvSpPr>
          <p:nvPr/>
        </p:nvSpPr>
        <p:spPr bwMode="auto">
          <a:xfrm>
            <a:off x="1017588" y="2819400"/>
            <a:ext cx="1701800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int val[5];</a:t>
            </a:r>
          </a:p>
        </p:txBody>
      </p:sp>
      <p:grpSp>
        <p:nvGrpSpPr>
          <p:cNvPr id="60420" name="Group 24"/>
          <p:cNvGrpSpPr/>
          <p:nvPr/>
        </p:nvGrpSpPr>
        <p:grpSpPr bwMode="auto">
          <a:xfrm>
            <a:off x="2616200" y="2867025"/>
            <a:ext cx="5334000" cy="750888"/>
            <a:chOff x="2514600" y="3429000"/>
            <a:chExt cx="5334000" cy="771141"/>
          </a:xfrm>
        </p:grpSpPr>
        <p:grpSp>
          <p:nvGrpSpPr>
            <p:cNvPr id="60421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60422" name="Text Box 32"/>
            <p:cNvSpPr txBox="1">
              <a:spLocks noChangeArrowheads="1"/>
            </p:cNvSpPr>
            <p:nvPr/>
          </p:nvSpPr>
          <p:spPr bwMode="auto">
            <a:xfrm>
              <a:off x="2514600" y="3810495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60423" name="Text Box 33"/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+ 4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60424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5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6" name="Text Box 36"/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+ 8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60427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Text Box 38"/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+ 12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0" name="Text Box 40"/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+ 16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2" name="Text Box 42"/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+ 20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60433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18" name="Rectangle 3"/>
          <p:cNvSpPr>
            <a:spLocks noGrp="1" noChangeArrowheads="1"/>
          </p:cNvSpPr>
          <p:nvPr/>
        </p:nvSpPr>
        <p:spPr>
          <a:xfrm>
            <a:off x="165100" y="3345815"/>
            <a:ext cx="4958080" cy="3227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895350">
              <a:buNone/>
              <a:tabLst>
                <a:tab pos="1943100" algn="l"/>
                <a:tab pos="3660775" algn="l"/>
              </a:tabLst>
            </a:pPr>
            <a:endParaRPr lang="en-US" dirty="0">
              <a:latin typeface="Calibri" panose="020F0502020204030204" charset="0"/>
            </a:endParaRPr>
          </a:p>
          <a:p>
            <a:pPr marL="224155" indent="-224155" defTabSz="895350">
              <a:buClr>
                <a:srgbClr val="0D0D0D"/>
              </a:buClr>
              <a:tabLst>
                <a:tab pos="1943100" algn="l"/>
                <a:tab pos="3660775" algn="l"/>
              </a:tabLst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引用</a:t>
            </a:r>
            <a:r>
              <a:rPr lang="en-US" dirty="0">
                <a:latin typeface="Calibri" panose="020F0502020204030204" charset="0"/>
              </a:rPr>
              <a:t>	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类型</a:t>
            </a:r>
            <a:r>
              <a:rPr lang="en-US" dirty="0">
                <a:latin typeface="Calibri" panose="020F0502020204030204" charset="0"/>
              </a:rPr>
              <a:t>	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值</a:t>
            </a: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[4]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dirty="0">
                <a:latin typeface="Calibri" panose="020F0502020204030204" charset="0"/>
              </a:rPr>
              <a:t>3</a:t>
            </a: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i="1" dirty="0">
                <a:latin typeface="Calibri" panose="020F0502020204030204" charset="0"/>
              </a:rPr>
              <a:t>x</a:t>
            </a:r>
            <a:endParaRPr lang="en-US" sz="1800" dirty="0">
              <a:latin typeface="Calibri" panose="020F0502020204030204" charset="0"/>
            </a:endParaRP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anose="02070309020205020404" charset="0"/>
              </a:rPr>
              <a:t>val+1</a:t>
            </a:r>
            <a:r>
              <a:rPr lang="en-US" sz="1800" b="1" dirty="0">
                <a:latin typeface="Calibri" panose="020F05020202040302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i="1" dirty="0">
                <a:latin typeface="Calibri" panose="020F0502020204030204" charset="0"/>
              </a:rPr>
              <a:t>x</a:t>
            </a:r>
            <a:r>
              <a:rPr lang="en-US" sz="1800" dirty="0">
                <a:latin typeface="Calibri" panose="020F0502020204030204" charset="0"/>
              </a:rPr>
              <a:t> + 4</a:t>
            </a: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anose="02070309020205020404" charset="0"/>
              </a:rPr>
              <a:t>&amp;</a:t>
            </a: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[2]</a:t>
            </a:r>
            <a:r>
              <a:rPr lang="en-US" sz="1800" b="1" dirty="0">
                <a:latin typeface="Calibri" panose="020F05020202040302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i="1" dirty="0">
                <a:latin typeface="Calibri" panose="020F0502020204030204" charset="0"/>
              </a:rPr>
              <a:t>x</a:t>
            </a:r>
            <a:r>
              <a:rPr lang="en-US" sz="1800" dirty="0">
                <a:latin typeface="Calibri" panose="020F0502020204030204" charset="0"/>
              </a:rPr>
              <a:t> + 8</a:t>
            </a: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[5]</a:t>
            </a:r>
            <a:r>
              <a:rPr lang="en-US" sz="1800" b="1" dirty="0">
                <a:latin typeface="Calibri" panose="020F05020202040302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dirty="0">
                <a:latin typeface="Calibri" panose="020F0502020204030204" charset="0"/>
              </a:rPr>
              <a:t>??</a:t>
            </a: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anose="02070309020205020404" charset="0"/>
              </a:rPr>
              <a:t>*(val+1)</a:t>
            </a:r>
            <a:r>
              <a:rPr lang="en-US" sz="1800" b="1" dirty="0">
                <a:latin typeface="Calibri" panose="020F05020202040302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dirty="0">
                <a:latin typeface="Calibri" panose="020F0502020204030204" charset="0"/>
              </a:rPr>
              <a:t>5</a:t>
            </a:r>
          </a:p>
          <a:p>
            <a:pPr marL="560705" lvl="1" indent="-222250" defTabSz="895350">
              <a:buFont typeface="Wingdings" panose="05000000000000000000" pitchFamily="2" charset="2"/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</a:rPr>
              <a:t>+ </a:t>
            </a:r>
            <a:r>
              <a:rPr lang="en-US" sz="1800" b="1" i="1" dirty="0" err="1">
                <a:solidFill>
                  <a:srgbClr val="FF0000"/>
                </a:solidFill>
                <a:latin typeface="Calibri" panose="020F0502020204030204" charset="0"/>
              </a:rPr>
              <a:t>i</a:t>
            </a:r>
            <a:r>
              <a:rPr lang="en-US" sz="1800" b="1" dirty="0">
                <a:latin typeface="Calibri" panose="020F05020202040302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b="1" i="1" dirty="0">
                <a:solidFill>
                  <a:srgbClr val="FF0000"/>
                </a:solidFill>
                <a:latin typeface="Calibri" panose="020F0502020204030204" charset="0"/>
              </a:rPr>
              <a:t>x 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charset="0"/>
              </a:rPr>
              <a:t>+ 4</a:t>
            </a:r>
            <a:r>
              <a:rPr lang="en-US" sz="1800" b="1" i="1" dirty="0">
                <a:solidFill>
                  <a:srgbClr val="FF0000"/>
                </a:solidFill>
                <a:latin typeface="Calibri" panose="020F0502020204030204" charset="0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Calibri" panose="020F0502020204030204" charset="0"/>
              </a:rPr>
              <a:t>i</a:t>
            </a:r>
            <a:endParaRPr lang="en-US" sz="1800" b="1" i="1" dirty="0">
              <a:solidFill>
                <a:srgbClr val="FF0000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4275455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ym typeface="+mn-ea"/>
              </a:rPr>
              <a:t>ASM</a:t>
            </a:r>
            <a:r>
              <a:rPr lang="zh-CN" altLang="en-US" sz="2800"/>
              <a:t>数组访问的例子</a:t>
            </a:r>
            <a:endParaRPr lang="en-US" altLang="zh-CN" sz="280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31448"/>
              </p:ext>
            </p:extLst>
          </p:nvPr>
        </p:nvGraphicFramePr>
        <p:xfrm>
          <a:off x="340508" y="1454294"/>
          <a:ext cx="8463456" cy="29667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226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444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表达式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值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汇编代码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3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*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/>
                          <a:cs typeface="Times"/>
                        </a:rPr>
                        <a:t>X</a:t>
                      </a:r>
                      <a:r>
                        <a:rPr lang="en-US" baseline="-25000" dirty="0" smtClean="0">
                          <a:latin typeface="Times"/>
                          <a:cs typeface="Times"/>
                        </a:rPr>
                        <a:t>E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mov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q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rdx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E[0]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int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/>
                          <a:cs typeface="Times"/>
                        </a:rPr>
                        <a:t>M[ X</a:t>
                      </a:r>
                      <a:r>
                        <a:rPr lang="en-US" baseline="-25000" dirty="0" smtClean="0">
                          <a:latin typeface="Times"/>
                          <a:cs typeface="Times"/>
                        </a:rPr>
                        <a:t>E 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]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mov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(%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rdx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),%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eax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E[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i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]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int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/>
                          <a:cs typeface="Times"/>
                        </a:rPr>
                        <a:t>M[ X</a:t>
                      </a:r>
                      <a:r>
                        <a:rPr lang="en-US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+4 </a:t>
                      </a:r>
                      <a:r>
                        <a:rPr lang="en-US" baseline="0" dirty="0" err="1" smtClean="0">
                          <a:latin typeface="Times"/>
                          <a:cs typeface="Times"/>
                        </a:rPr>
                        <a:t>i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 ]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movl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(%rdx,%ecx,4),%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eax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&amp;E[2]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*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/>
                          <a:cs typeface="Times"/>
                        </a:rPr>
                        <a:t>X</a:t>
                      </a:r>
                      <a:r>
                        <a:rPr lang="en-US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 + 8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leaq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8(%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rdx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),%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E+i-1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*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/>
                          <a:cs typeface="Times"/>
                        </a:rPr>
                        <a:t>X</a:t>
                      </a:r>
                      <a:r>
                        <a:rPr lang="en-US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 + 4 </a:t>
                      </a:r>
                      <a:r>
                        <a:rPr lang="en-US" baseline="0" dirty="0" err="1" smtClean="0">
                          <a:latin typeface="Times"/>
                          <a:cs typeface="Times"/>
                        </a:rPr>
                        <a:t>i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 – 4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leaq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-4(%rdx,%ecx,4),%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*(E+i-3)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/>
                          <a:cs typeface="Times"/>
                        </a:rPr>
                        <a:t>M[ X</a:t>
                      </a:r>
                      <a:r>
                        <a:rPr lang="en-US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+ 4 </a:t>
                      </a:r>
                      <a:r>
                        <a:rPr lang="en-US" baseline="0" dirty="0" err="1" smtClean="0">
                          <a:latin typeface="Times"/>
                          <a:cs typeface="Times"/>
                        </a:rPr>
                        <a:t>i</a:t>
                      </a:r>
                      <a:r>
                        <a:rPr lang="en-US" baseline="0" dirty="0" smtClean="0">
                          <a:latin typeface="Times"/>
                          <a:cs typeface="Times"/>
                        </a:rPr>
                        <a:t> – 12 ]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movl -12(%rdx,%ecx,4),%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eax</a:t>
                      </a:r>
                      <a:r>
                        <a:rPr lang="en-US" baseline="0" dirty="0" smtClean="0">
                          <a:latin typeface="Courier"/>
                          <a:cs typeface="Courier"/>
                        </a:rPr>
                        <a:t> 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&amp;E[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i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]-E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long</a:t>
                      </a:r>
                      <a:endParaRPr lang="en-US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"/>
                          <a:cs typeface="Times"/>
                        </a:rPr>
                        <a:t>i</a:t>
                      </a:r>
                      <a:endParaRPr lang="en-US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movq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rcx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,%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extBox 2"/>
          <p:cNvSpPr txBox="1"/>
          <p:nvPr/>
        </p:nvSpPr>
        <p:spPr>
          <a:xfrm>
            <a:off x="970072" y="4964782"/>
            <a:ext cx="6689479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Times"/>
                <a:cs typeface="Times"/>
              </a:rPr>
              <a:t>X</a:t>
            </a:r>
            <a:r>
              <a:rPr lang="en-US" sz="1800" b="0" baseline="-25000" dirty="0" smtClean="0">
                <a:latin typeface="Times"/>
                <a:cs typeface="Times"/>
              </a:rPr>
              <a:t>E</a:t>
            </a:r>
            <a:r>
              <a:rPr lang="en-US" sz="1800" b="0" dirty="0" smtClean="0">
                <a:latin typeface="Times"/>
                <a:cs typeface="Times"/>
              </a:rPr>
              <a:t> 	 </a:t>
            </a:r>
            <a:r>
              <a:rPr lang="zh-CN" altLang="en-US" sz="1800" b="0" dirty="0" smtClean="0">
                <a:latin typeface="Times"/>
                <a:cs typeface="Times"/>
              </a:rPr>
              <a:t>地址</a:t>
            </a:r>
            <a:r>
              <a:rPr lang="en-US" sz="1800" b="0" dirty="0" smtClean="0">
                <a:latin typeface="Times"/>
                <a:cs typeface="Times"/>
              </a:rPr>
              <a:t> </a:t>
            </a:r>
          </a:p>
          <a:p>
            <a:r>
              <a:rPr lang="en-US" sz="1800" b="0" dirty="0" smtClean="0">
                <a:latin typeface="Times"/>
                <a:cs typeface="Times"/>
              </a:rPr>
              <a:t>M [ ]	 </a:t>
            </a:r>
            <a:r>
              <a:rPr lang="zh-CN" altLang="en-US" sz="1800" b="0" dirty="0" smtClean="0">
                <a:latin typeface="Times"/>
                <a:cs typeface="Times"/>
              </a:rPr>
              <a:t>地址中存的值</a:t>
            </a:r>
          </a:p>
          <a:p>
            <a:endParaRPr lang="en-US" sz="1800" b="0" dirty="0">
              <a:latin typeface="Times"/>
              <a:cs typeface="Times"/>
            </a:endParaRPr>
          </a:p>
          <a:p>
            <a:r>
              <a:rPr lang="en-US" sz="2400" b="0" dirty="0" smtClean="0">
                <a:solidFill>
                  <a:srgbClr val="FF0000"/>
                </a:solidFill>
                <a:latin typeface="Times"/>
                <a:cs typeface="Times"/>
              </a:rPr>
              <a:t>A[</a:t>
            </a:r>
            <a:r>
              <a:rPr lang="en-US" sz="2400" b="0" dirty="0" err="1" smtClean="0">
                <a:solidFill>
                  <a:srgbClr val="FF0000"/>
                </a:solidFill>
                <a:latin typeface="Times"/>
                <a:cs typeface="Times"/>
              </a:rPr>
              <a:t>i</a:t>
            </a:r>
            <a:r>
              <a:rPr lang="en-US" sz="2400" b="0" dirty="0" smtClean="0">
                <a:solidFill>
                  <a:srgbClr val="FF0000"/>
                </a:solidFill>
                <a:latin typeface="Times"/>
                <a:cs typeface="Times"/>
              </a:rPr>
              <a:t>] =&gt; *(</a:t>
            </a:r>
            <a:r>
              <a:rPr lang="en-US" sz="2400" b="0" dirty="0" err="1" smtClean="0">
                <a:solidFill>
                  <a:srgbClr val="FF0000"/>
                </a:solidFill>
                <a:latin typeface="Times"/>
                <a:cs typeface="Times"/>
              </a:rPr>
              <a:t>A+i</a:t>
            </a:r>
            <a:r>
              <a:rPr lang="en-US" sz="2400" b="0" dirty="0" smtClean="0">
                <a:solidFill>
                  <a:srgbClr val="FF0000"/>
                </a:solidFill>
                <a:latin typeface="Times"/>
                <a:cs typeface="Time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246888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填写例子</a:t>
            </a:r>
            <a:endParaRPr lang="en-US" altLang="zh-CN" sz="2800"/>
          </a:p>
        </p:txBody>
      </p:sp>
      <p:pic>
        <p:nvPicPr>
          <p:cNvPr id="7567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155" y="1501844"/>
            <a:ext cx="8196580" cy="371094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4097020" y="2762885"/>
            <a:ext cx="4704715" cy="261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246888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填写例子</a:t>
            </a: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624012"/>
            <a:ext cx="8124825" cy="360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61719" y="2252346"/>
            <a:ext cx="2567703" cy="2395406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0" y="13642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865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05191" name="Rectangle 7"/>
          <p:cNvSpPr>
            <a:spLocks noChangeArrowheads="1"/>
          </p:cNvSpPr>
          <p:nvPr/>
        </p:nvSpPr>
        <p:spPr bwMode="auto">
          <a:xfrm>
            <a:off x="1061800" y="2270177"/>
            <a:ext cx="2567622" cy="2377574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 indent="288925" eaLnBrk="1" hangingPunct="1"/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add: </a:t>
            </a:r>
          </a:p>
          <a:p>
            <a:pPr indent="288925" eaLnBrk="1" hangingPunct="1"/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	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35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88925" eaLnBrk="1" hangingPunct="1"/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movl	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35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88925" eaLnBrk="1" hangingPunct="1"/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 	$16, 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indent="288925" eaLnBrk="1" hangingPunct="1"/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	12(%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35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88925" eaLnBrk="1" hangingPunct="1"/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movl	8(%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endParaRPr lang="en-US" altLang="zh-CN" sz="135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88925" eaLnBrk="1" hangingPunct="1"/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leal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  	(%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), </a:t>
            </a:r>
            <a:r>
              <a:rPr lang="en-US" altLang="zh-CN" sz="1350" dirty="0" err="1" smtClean="0"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35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88925" eaLnBrk="1" hangingPunct="1"/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	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indent="288925" eaLnBrk="1" hangingPunct="1"/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movl	-4(%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350" dirty="0" err="1"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35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88925" eaLnBrk="1" hangingPunct="1"/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leave</a:t>
            </a:r>
          </a:p>
          <a:p>
            <a:pPr indent="288925" eaLnBrk="1" hangingPunct="1"/>
            <a:r>
              <a:rPr lang="en-US" altLang="zh-CN" sz="1350" dirty="0">
                <a:latin typeface="Arial" panose="020B0604020202020204" pitchFamily="34" charset="0"/>
                <a:ea typeface="宋体" panose="02010600030101010101" pitchFamily="2" charset="-122"/>
              </a:rPr>
              <a:t>ret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683794" y="2054146"/>
            <a:ext cx="3915966" cy="248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00000000 &lt;add&gt;: 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0:    55	   push   %ebp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1:    89 e5	   mov   %esp, %ebp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3:    83 ec 10   sub    $0x10, %esp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6:    8b 45 0c   mov   0xc(%ebp), %eax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9:    8b 55 08   mov   0x8(%ebp), %edx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c:    8d 04 02   lea     (%edx,%eax,1), %eax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f:     89 45 fc    mov   %eax, -0x4(%ebp)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12:  8b 45 fc    mov   -0x4(%ebp), %eax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15:  c9             leave  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16:  c3             ret </a:t>
            </a:r>
          </a:p>
        </p:txBody>
      </p:sp>
      <p:grpSp>
        <p:nvGrpSpPr>
          <p:cNvPr id="605215" name="Group 31"/>
          <p:cNvGrpSpPr/>
          <p:nvPr/>
        </p:nvGrpSpPr>
        <p:grpSpPr bwMode="auto">
          <a:xfrm>
            <a:off x="3603625" y="2337515"/>
            <a:ext cx="835819" cy="2699940"/>
            <a:chOff x="2200" y="1630"/>
            <a:chExt cx="702" cy="2414"/>
          </a:xfrm>
        </p:grpSpPr>
        <p:sp>
          <p:nvSpPr>
            <p:cNvPr id="605204" name="Rectangle 20"/>
            <p:cNvSpPr>
              <a:spLocks noChangeArrowheads="1"/>
            </p:cNvSpPr>
            <p:nvPr/>
          </p:nvSpPr>
          <p:spPr bwMode="auto">
            <a:xfrm>
              <a:off x="2590" y="1630"/>
              <a:ext cx="312" cy="1871"/>
            </a:xfrm>
            <a:prstGeom prst="rect">
              <a:avLst/>
            </a:prstGeom>
            <a:solidFill>
              <a:srgbClr val="FFFF00">
                <a:alpha val="27000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grpSp>
          <p:nvGrpSpPr>
            <p:cNvPr id="605207" name="Group 23"/>
            <p:cNvGrpSpPr/>
            <p:nvPr/>
          </p:nvGrpSpPr>
          <p:grpSpPr bwMode="auto">
            <a:xfrm>
              <a:off x="2200" y="3492"/>
              <a:ext cx="650" cy="552"/>
              <a:chOff x="2143" y="3634"/>
              <a:chExt cx="650" cy="552"/>
            </a:xfrm>
          </p:grpSpPr>
          <p:sp>
            <p:nvSpPr>
              <p:cNvPr id="605205" name="Text Box 21"/>
              <p:cNvSpPr txBox="1">
                <a:spLocks noChangeArrowheads="1"/>
              </p:cNvSpPr>
              <p:nvPr/>
            </p:nvSpPr>
            <p:spPr bwMode="auto">
              <a:xfrm>
                <a:off x="2143" y="3918"/>
                <a:ext cx="650" cy="2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350" dirty="0">
                    <a:solidFill>
                      <a:srgbClr val="FF3300"/>
                    </a:solidFill>
                    <a:latin typeface="Arial" panose="020B0604020202020204" pitchFamily="34" charset="0"/>
                  </a:rPr>
                  <a:t>位移量</a:t>
                </a:r>
              </a:p>
            </p:txBody>
          </p:sp>
          <p:sp>
            <p:nvSpPr>
              <p:cNvPr id="605206" name="Line 22"/>
              <p:cNvSpPr>
                <a:spLocks noChangeShapeType="1"/>
              </p:cNvSpPr>
              <p:nvPr/>
            </p:nvSpPr>
            <p:spPr bwMode="auto">
              <a:xfrm flipV="1">
                <a:off x="2483" y="3634"/>
                <a:ext cx="199" cy="28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4" name="Group 32"/>
          <p:cNvGrpSpPr/>
          <p:nvPr/>
        </p:nvGrpSpPr>
        <p:grpSpPr bwMode="auto">
          <a:xfrm>
            <a:off x="4245372" y="2338705"/>
            <a:ext cx="1012031" cy="2732285"/>
            <a:chOff x="2710" y="1621"/>
            <a:chExt cx="850" cy="2430"/>
          </a:xfrm>
        </p:grpSpPr>
        <p:sp>
          <p:nvSpPr>
            <p:cNvPr id="5" name="Rectangle 17"/>
            <p:cNvSpPr>
              <a:spLocks noChangeArrowheads="1"/>
            </p:cNvSpPr>
            <p:nvPr/>
          </p:nvSpPr>
          <p:spPr bwMode="auto">
            <a:xfrm>
              <a:off x="2880" y="1621"/>
              <a:ext cx="680" cy="1871"/>
            </a:xfrm>
            <a:prstGeom prst="rect">
              <a:avLst/>
            </a:prstGeom>
            <a:solidFill>
              <a:schemeClr val="accent1">
                <a:alpha val="25999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grpSp>
          <p:nvGrpSpPr>
            <p:cNvPr id="6" name="Group 24"/>
            <p:cNvGrpSpPr/>
            <p:nvPr/>
          </p:nvGrpSpPr>
          <p:grpSpPr bwMode="auto">
            <a:xfrm>
              <a:off x="2710" y="3501"/>
              <a:ext cx="737" cy="550"/>
              <a:chOff x="2143" y="3634"/>
              <a:chExt cx="567" cy="550"/>
            </a:xfrm>
          </p:grpSpPr>
          <p:sp>
            <p:nvSpPr>
              <p:cNvPr id="7" name="Text Box 25"/>
              <p:cNvSpPr txBox="1">
                <a:spLocks noChangeArrowheads="1"/>
              </p:cNvSpPr>
              <p:nvPr/>
            </p:nvSpPr>
            <p:spPr bwMode="auto">
              <a:xfrm>
                <a:off x="2143" y="3918"/>
                <a:ext cx="567" cy="26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350">
                    <a:solidFill>
                      <a:srgbClr val="FF3300"/>
                    </a:solidFill>
                    <a:latin typeface="Arial" panose="020B0604020202020204" pitchFamily="34" charset="0"/>
                  </a:rPr>
                  <a:t>机器指令</a:t>
                </a:r>
              </a:p>
            </p:txBody>
          </p:sp>
          <p:sp>
            <p:nvSpPr>
              <p:cNvPr id="9" name="Line 26"/>
              <p:cNvSpPr>
                <a:spLocks noChangeShapeType="1"/>
              </p:cNvSpPr>
              <p:nvPr/>
            </p:nvSpPr>
            <p:spPr bwMode="auto">
              <a:xfrm flipV="1">
                <a:off x="2483" y="3634"/>
                <a:ext cx="199" cy="28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10" name="Group 33"/>
          <p:cNvGrpSpPr/>
          <p:nvPr/>
        </p:nvGrpSpPr>
        <p:grpSpPr bwMode="auto">
          <a:xfrm>
            <a:off x="5291931" y="2317671"/>
            <a:ext cx="2362200" cy="2740487"/>
            <a:chOff x="3776" y="1621"/>
            <a:chExt cx="1984" cy="2451"/>
          </a:xfrm>
        </p:grpSpPr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3776" y="1621"/>
              <a:ext cx="1984" cy="1900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grpSp>
          <p:nvGrpSpPr>
            <p:cNvPr id="12" name="Group 27"/>
            <p:cNvGrpSpPr/>
            <p:nvPr/>
          </p:nvGrpSpPr>
          <p:grpSpPr bwMode="auto">
            <a:xfrm>
              <a:off x="4059" y="3521"/>
              <a:ext cx="737" cy="551"/>
              <a:chOff x="2143" y="3634"/>
              <a:chExt cx="567" cy="551"/>
            </a:xfrm>
          </p:grpSpPr>
          <p:sp>
            <p:nvSpPr>
              <p:cNvPr id="13" name="Text Box 28"/>
              <p:cNvSpPr txBox="1">
                <a:spLocks noChangeArrowheads="1"/>
              </p:cNvSpPr>
              <p:nvPr/>
            </p:nvSpPr>
            <p:spPr bwMode="auto">
              <a:xfrm>
                <a:off x="2143" y="3918"/>
                <a:ext cx="567" cy="2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350">
                    <a:solidFill>
                      <a:srgbClr val="FF3300"/>
                    </a:solidFill>
                    <a:latin typeface="Arial" panose="020B0604020202020204" pitchFamily="34" charset="0"/>
                  </a:rPr>
                  <a:t>汇编指令</a:t>
                </a:r>
              </a:p>
            </p:txBody>
          </p:sp>
          <p:sp>
            <p:nvSpPr>
              <p:cNvPr id="14" name="Line 29"/>
              <p:cNvSpPr>
                <a:spLocks noChangeShapeType="1"/>
              </p:cNvSpPr>
              <p:nvPr/>
            </p:nvSpPr>
            <p:spPr bwMode="auto">
              <a:xfrm flipV="1">
                <a:off x="2483" y="3634"/>
                <a:ext cx="199" cy="28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1062038" y="1969770"/>
            <a:ext cx="13144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test.s</a:t>
            </a:r>
            <a:endParaRPr lang="en-US" altLang="zh-CN" sz="135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856298" y="1173432"/>
            <a:ext cx="317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ffectLst/>
              </a:rPr>
              <a:t>编译得到结果：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91" grpId="0" bldLvl="0" animBg="1"/>
      <p:bldP spid="3" grpId="0" bldLvl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282702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数组例子</a:t>
            </a:r>
            <a:endParaRPr lang="en-US" altLang="zh-CN" sz="2800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359410" y="1170923"/>
            <a:ext cx="4924425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#define ZLEN 5</a:t>
            </a:r>
          </a:p>
          <a:p>
            <a:pPr eaLnBrk="0" hangingPunct="0"/>
            <a:r>
              <a:rPr lang="en-US" sz="1800" dirty="0" err="1" smtClean="0">
                <a:latin typeface="Courier New" panose="02070309020205020404" charset="0"/>
              </a:rPr>
              <a:t>typedef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zip_dig</a:t>
            </a:r>
            <a:r>
              <a:rPr lang="en-US" sz="1800" dirty="0" smtClean="0">
                <a:latin typeface="Courier New" panose="02070309020205020404" charset="0"/>
              </a:rPr>
              <a:t>[ZLEN];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zip_dig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cmu</a:t>
            </a:r>
            <a:r>
              <a:rPr lang="en-US" sz="1800" dirty="0">
                <a:latin typeface="Courier New" panose="02070309020205020404" charset="0"/>
              </a:rPr>
              <a:t> = { 1, 5, 2, 1, 3 };</a:t>
            </a:r>
          </a:p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zip_dig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mit</a:t>
            </a:r>
            <a:r>
              <a:rPr lang="en-US" sz="1800" dirty="0">
                <a:latin typeface="Courier New" panose="02070309020205020404" charset="0"/>
              </a:rPr>
              <a:t> = { 0, 2, 1, 3, 9 };</a:t>
            </a:r>
          </a:p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zip_dig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ucb</a:t>
            </a:r>
            <a:r>
              <a:rPr lang="en-US" sz="1800" dirty="0">
                <a:latin typeface="Courier New" panose="02070309020205020404" charset="0"/>
              </a:rPr>
              <a:t> = { 9, 4, 7, 2, 0 };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76200" y="3097213"/>
            <a:ext cx="2235200" cy="3667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zip_dig cmu;</a:t>
            </a:r>
          </a:p>
        </p:txBody>
      </p:sp>
      <p:grpSp>
        <p:nvGrpSpPr>
          <p:cNvPr id="70" name="Group 24"/>
          <p:cNvGrpSpPr/>
          <p:nvPr/>
        </p:nvGrpSpPr>
        <p:grpSpPr bwMode="auto">
          <a:xfrm>
            <a:off x="2259013" y="3144838"/>
            <a:ext cx="5435600" cy="750887"/>
            <a:chOff x="2412765" y="3429000"/>
            <a:chExt cx="5435835" cy="771209"/>
          </a:xfrm>
        </p:grpSpPr>
        <p:grpSp>
          <p:nvGrpSpPr>
            <p:cNvPr id="6251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8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6251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16</a:t>
              </a:r>
            </a:p>
          </p:txBody>
        </p:sp>
        <p:sp>
          <p:nvSpPr>
            <p:cNvPr id="6251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20</a:t>
              </a:r>
            </a:p>
          </p:txBody>
        </p:sp>
        <p:sp>
          <p:nvSpPr>
            <p:cNvPr id="6251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24</a:t>
              </a:r>
            </a:p>
          </p:txBody>
        </p:sp>
        <p:sp>
          <p:nvSpPr>
            <p:cNvPr id="6251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28</a:t>
              </a:r>
            </a:p>
          </p:txBody>
        </p:sp>
        <p:sp>
          <p:nvSpPr>
            <p:cNvPr id="6251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32</a:t>
              </a:r>
            </a:p>
          </p:txBody>
        </p:sp>
        <p:sp>
          <p:nvSpPr>
            <p:cNvPr id="6252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2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6252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77788" y="3898900"/>
            <a:ext cx="2233612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zip_dig mit;</a:t>
            </a:r>
          </a:p>
        </p:txBody>
      </p:sp>
      <p:grpSp>
        <p:nvGrpSpPr>
          <p:cNvPr id="90" name="Group 24"/>
          <p:cNvGrpSpPr/>
          <p:nvPr/>
        </p:nvGrpSpPr>
        <p:grpSpPr bwMode="auto">
          <a:xfrm>
            <a:off x="2260600" y="3946525"/>
            <a:ext cx="5435600" cy="750888"/>
            <a:chOff x="2412765" y="3429000"/>
            <a:chExt cx="5435835" cy="771209"/>
          </a:xfrm>
        </p:grpSpPr>
        <p:grpSp>
          <p:nvGrpSpPr>
            <p:cNvPr id="62492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62493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62494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40</a:t>
              </a:r>
            </a:p>
          </p:txBody>
        </p:sp>
        <p:sp>
          <p:nvSpPr>
            <p:cNvPr id="62495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6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7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44</a:t>
              </a:r>
            </a:p>
          </p:txBody>
        </p:sp>
        <p:sp>
          <p:nvSpPr>
            <p:cNvPr id="62498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9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48</a:t>
              </a:r>
            </a:p>
          </p:txBody>
        </p:sp>
        <p:sp>
          <p:nvSpPr>
            <p:cNvPr id="62500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01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52</a:t>
              </a:r>
            </a:p>
          </p:txBody>
        </p:sp>
        <p:sp>
          <p:nvSpPr>
            <p:cNvPr id="62502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03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62504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76200" y="4737100"/>
            <a:ext cx="2235200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800" dirty="0" err="1">
                <a:latin typeface="Courier New" panose="02070309020205020404" charset="0"/>
              </a:rPr>
              <a:t>zip_dig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ucb</a:t>
            </a:r>
            <a:r>
              <a:rPr lang="en-US" sz="1800" dirty="0" smtClean="0">
                <a:latin typeface="Courier New" panose="02070309020205020404" charset="0"/>
              </a:rPr>
              <a:t>;</a:t>
            </a:r>
            <a:endParaRPr lang="en-US" sz="1800" dirty="0">
              <a:latin typeface="Courier New" panose="02070309020205020404" charset="0"/>
            </a:endParaRPr>
          </a:p>
        </p:txBody>
      </p:sp>
      <p:grpSp>
        <p:nvGrpSpPr>
          <p:cNvPr id="110" name="Group 24"/>
          <p:cNvGrpSpPr/>
          <p:nvPr/>
        </p:nvGrpSpPr>
        <p:grpSpPr bwMode="auto">
          <a:xfrm>
            <a:off x="2259013" y="4848225"/>
            <a:ext cx="5435600" cy="750888"/>
            <a:chOff x="2412765" y="3429000"/>
            <a:chExt cx="5435835" cy="771209"/>
          </a:xfrm>
        </p:grpSpPr>
        <p:grpSp>
          <p:nvGrpSpPr>
            <p:cNvPr id="62474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9</a:t>
                </a: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7</a:t>
                </a: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62475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62476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60</a:t>
              </a:r>
            </a:p>
          </p:txBody>
        </p:sp>
        <p:sp>
          <p:nvSpPr>
            <p:cNvPr id="62477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8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9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64</a:t>
              </a:r>
            </a:p>
          </p:txBody>
        </p:sp>
        <p:sp>
          <p:nvSpPr>
            <p:cNvPr id="62480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68</a:t>
              </a:r>
            </a:p>
          </p:txBody>
        </p:sp>
        <p:sp>
          <p:nvSpPr>
            <p:cNvPr id="62482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3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72</a:t>
              </a:r>
            </a:p>
          </p:txBody>
        </p:sp>
        <p:sp>
          <p:nvSpPr>
            <p:cNvPr id="62484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76</a:t>
              </a:r>
            </a:p>
          </p:txBody>
        </p:sp>
        <p:sp>
          <p:nvSpPr>
            <p:cNvPr id="62486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3107" name="Rectangle 3"/>
          <p:cNvSpPr>
            <a:spLocks noGrp="1" noChangeArrowheads="1"/>
          </p:cNvSpPr>
          <p:nvPr/>
        </p:nvSpPr>
        <p:spPr>
          <a:xfrm>
            <a:off x="359410" y="5675630"/>
            <a:ext cx="8382000" cy="9696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sz="2000" smtClean="0">
                <a:latin typeface="Calibri" panose="020F0502020204030204" charset="0"/>
                <a:ea typeface="宋体" panose="02010600030101010101" pitchFamily="2" charset="-122"/>
              </a:rPr>
              <a:t>表述</a:t>
            </a:r>
            <a:r>
              <a:rPr lang="en-US" sz="2000" smtClean="0">
                <a:latin typeface="Calibri" panose="020F0502020204030204" charset="0"/>
              </a:rPr>
              <a:t> “</a:t>
            </a:r>
            <a:r>
              <a:rPr lang="en-US" sz="2000" smtClean="0">
                <a:latin typeface="Courier New" panose="02070309020205020404" charset="0"/>
              </a:rPr>
              <a:t>zip_dig cmu</a:t>
            </a:r>
            <a:r>
              <a:rPr lang="en-US" sz="2000" smtClean="0">
                <a:latin typeface="Calibri" panose="020F0502020204030204" charset="0"/>
              </a:rPr>
              <a:t>” 等同于 “</a:t>
            </a:r>
            <a:r>
              <a:rPr lang="en-US" sz="2000" smtClean="0">
                <a:latin typeface="Courier New" panose="02070309020205020404" charset="0"/>
              </a:rPr>
              <a:t>int cmu[5]</a:t>
            </a:r>
            <a:r>
              <a:rPr lang="en-US" sz="2000" smtClean="0">
                <a:latin typeface="Calibri" panose="020F0502020204030204" charset="0"/>
              </a:rPr>
              <a:t>”</a:t>
            </a:r>
          </a:p>
          <a:p>
            <a:pPr>
              <a:buClr>
                <a:srgbClr val="0D0D0D"/>
              </a:buClr>
            </a:pPr>
            <a:r>
              <a:rPr lang="en-US" sz="2000" smtClean="0">
                <a:latin typeface="Calibri" panose="020F0502020204030204" charset="0"/>
              </a:rPr>
              <a:t>示例数组在连续的20字节块中分配</a:t>
            </a:r>
            <a:endParaRPr lang="en-US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35610"/>
            <a:ext cx="3589655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数组访问的例子</a:t>
            </a:r>
          </a:p>
        </p:txBody>
      </p:sp>
      <p:sp>
        <p:nvSpPr>
          <p:cNvPr id="64518" name="Text Box 31"/>
          <p:cNvSpPr txBox="1">
            <a:spLocks noChangeArrowheads="1"/>
          </p:cNvSpPr>
          <p:nvPr/>
        </p:nvSpPr>
        <p:spPr bwMode="auto">
          <a:xfrm>
            <a:off x="304800" y="1408113"/>
            <a:ext cx="1930400" cy="3667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zip_dig cmu;</a:t>
            </a:r>
          </a:p>
        </p:txBody>
      </p:sp>
      <p:grpSp>
        <p:nvGrpSpPr>
          <p:cNvPr id="64519" name="Group 24"/>
          <p:cNvGrpSpPr/>
          <p:nvPr/>
        </p:nvGrpSpPr>
        <p:grpSpPr bwMode="auto">
          <a:xfrm>
            <a:off x="2184400" y="1455738"/>
            <a:ext cx="5435600" cy="750887"/>
            <a:chOff x="2412765" y="3429000"/>
            <a:chExt cx="5435835" cy="771209"/>
          </a:xfrm>
        </p:grpSpPr>
        <p:grpSp>
          <p:nvGrpSpPr>
            <p:cNvPr id="6452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16</a:t>
              </a:r>
            </a:p>
          </p:txBody>
        </p:sp>
        <p:sp>
          <p:nvSpPr>
            <p:cNvPr id="6452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20</a:t>
              </a:r>
            </a:p>
          </p:txBody>
        </p:sp>
        <p:sp>
          <p:nvSpPr>
            <p:cNvPr id="6452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24</a:t>
              </a:r>
            </a:p>
          </p:txBody>
        </p:sp>
        <p:sp>
          <p:nvSpPr>
            <p:cNvPr id="6452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28</a:t>
              </a:r>
            </a:p>
          </p:txBody>
        </p:sp>
        <p:sp>
          <p:nvSpPr>
            <p:cNvPr id="6452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32</a:t>
              </a:r>
            </a:p>
          </p:txBody>
        </p:sp>
        <p:sp>
          <p:nvSpPr>
            <p:cNvPr id="6453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6453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516255" y="2457133"/>
            <a:ext cx="34290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int get_digit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(zip_dig z, int dig)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return z[dig];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}</a:t>
            </a: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516255" y="4535170"/>
            <a:ext cx="5111750" cy="9207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1800" dirty="0">
                <a:latin typeface="Courier New" panose="02070309020205020404" charset="0"/>
              </a:rPr>
              <a:t>  # </a:t>
            </a: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= z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1800" dirty="0">
                <a:latin typeface="Courier New" panose="02070309020205020404" charset="0"/>
              </a:rPr>
              <a:t>  # </a:t>
            </a: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dirty="0" err="1" smtClean="0">
                <a:latin typeface="Courier New" panose="02070309020205020404" charset="0"/>
              </a:rPr>
              <a:t>esi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= dig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err="1">
                <a:latin typeface="Courier New" panose="02070309020205020404" charset="0"/>
              </a:rPr>
              <a:t>movl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(%rdi,%esi,4</a:t>
            </a:r>
            <a:r>
              <a:rPr lang="en-US" sz="1800" dirty="0">
                <a:latin typeface="Courier New" panose="02070309020205020404" charset="0"/>
              </a:rPr>
              <a:t>),%</a:t>
            </a:r>
            <a:r>
              <a:rPr lang="en-US" sz="1800" dirty="0" err="1">
                <a:latin typeface="Courier New" panose="02070309020205020404" charset="0"/>
              </a:rPr>
              <a:t>eax</a:t>
            </a:r>
            <a:r>
              <a:rPr lang="en-US" sz="1800" dirty="0">
                <a:latin typeface="Courier New" panose="02070309020205020404" charset="0"/>
              </a:rPr>
              <a:t>  # z[dig]</a:t>
            </a:r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4393505" y="2656138"/>
            <a:ext cx="4624187" cy="20811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8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寄存器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rdi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包含数组的起始地址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寄存器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 %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esi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包含数组索引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所需的数字在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b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4*%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esi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 + %</a:t>
            </a: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rdi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000" dirty="0" err="1" smtClean="0">
                <a:latin typeface="微软雅黑" panose="020B0503020204020204" charset="-122"/>
                <a:ea typeface="微软雅黑" panose="020B0503020204020204" charset="-122"/>
              </a:rPr>
              <a:t>使用内存</a:t>
            </a:r>
            <a:r>
              <a:rPr lang="en-US" sz="2000" dirty="0" smtClean="0">
                <a:latin typeface="微软雅黑" panose="020B0503020204020204" charset="-122"/>
                <a:ea typeface="微软雅黑" panose="020B0503020204020204" charset="-122"/>
              </a:rPr>
              <a:t> (%rdi,%esi,4)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272224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嵌套的数组</a:t>
            </a: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279400" y="1607185"/>
            <a:ext cx="4924425" cy="175069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#define PCOUNT 4</a:t>
            </a:r>
          </a:p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zip_dig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pgh</a:t>
            </a:r>
            <a:r>
              <a:rPr lang="en-US" sz="1800" dirty="0">
                <a:latin typeface="Courier New" panose="02070309020205020404" charset="0"/>
              </a:rPr>
              <a:t>[PCOUNT] = 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{{1, 5, 2, 0, 6},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 {1, 5, 2, 1, 3 },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 {1, 5, 2, 1, 7 },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 {1, 5, 2, 2, 1 }};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812800" y="1170305"/>
            <a:ext cx="41770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200150" lvl="2" indent="-285750">
              <a:buFont typeface="Wingdings" panose="05000000000000000000" charset="0"/>
              <a:buChar char=""/>
            </a:pPr>
            <a:r>
              <a:rPr lang="zh-CN" altLang="en-US" sz="2000" dirty="0" smtClean="0">
                <a:sym typeface="+mn-ea"/>
              </a:rPr>
              <a:t>以数组为元素再构成数组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/>
        </p:nvSpPr>
        <p:spPr>
          <a:xfrm>
            <a:off x="495300" y="5065396"/>
            <a:ext cx="8001000" cy="190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zip_dig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pgh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[4]”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等同于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“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pgh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[4][5]”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变量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pgh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: 4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个元素的数组，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连续分配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每个元素是5个int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型数据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一维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连续分配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行优先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” 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保证所有元素的排序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457200" y="3836988"/>
            <a:ext cx="1143000" cy="64516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zip_dig</a:t>
            </a:r>
          </a:p>
          <a:p>
            <a:pPr algn="r" eaLnBrk="0" hangingPunct="0"/>
            <a:r>
              <a:rPr lang="en-US" sz="1800">
                <a:latin typeface="Courier New" panose="02070309020205020404" charset="0"/>
              </a:rPr>
              <a:t>pgh[4];</a:t>
            </a:r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V="1">
            <a:off x="1905000" y="4471988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1676400" y="4675188"/>
            <a:ext cx="45720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76</a:t>
            </a:r>
          </a:p>
        </p:txBody>
      </p:sp>
      <p:sp>
        <p:nvSpPr>
          <p:cNvPr id="308234" name="Line 10"/>
          <p:cNvSpPr>
            <a:spLocks noChangeShapeType="1"/>
          </p:cNvSpPr>
          <p:nvPr/>
        </p:nvSpPr>
        <p:spPr bwMode="auto">
          <a:xfrm flipV="1">
            <a:off x="3429000" y="4471988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3200400" y="4675188"/>
            <a:ext cx="45720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96</a:t>
            </a:r>
          </a:p>
        </p:txBody>
      </p:sp>
      <p:sp>
        <p:nvSpPr>
          <p:cNvPr id="308236" name="Line 12"/>
          <p:cNvSpPr>
            <a:spLocks noChangeShapeType="1"/>
          </p:cNvSpPr>
          <p:nvPr/>
        </p:nvSpPr>
        <p:spPr bwMode="auto">
          <a:xfrm flipV="1">
            <a:off x="4953000" y="4471988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4656138" y="4675188"/>
            <a:ext cx="59436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116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 flipV="1">
            <a:off x="6477000" y="4471988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6180138" y="4675188"/>
            <a:ext cx="59436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136</a:t>
            </a:r>
          </a:p>
        </p:txBody>
      </p:sp>
      <p:sp>
        <p:nvSpPr>
          <p:cNvPr id="308240" name="Line 16"/>
          <p:cNvSpPr>
            <a:spLocks noChangeShapeType="1"/>
          </p:cNvSpPr>
          <p:nvPr/>
        </p:nvSpPr>
        <p:spPr bwMode="auto">
          <a:xfrm flipV="1">
            <a:off x="8001000" y="4471988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7704138" y="4675188"/>
            <a:ext cx="59436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156</a:t>
            </a:r>
          </a:p>
        </p:txBody>
      </p:sp>
      <p:grpSp>
        <p:nvGrpSpPr>
          <p:cNvPr id="6" name="Group 19"/>
          <p:cNvGrpSpPr/>
          <p:nvPr/>
        </p:nvGrpSpPr>
        <p:grpSpPr bwMode="auto">
          <a:xfrm>
            <a:off x="1905000" y="3709988"/>
            <a:ext cx="1524000" cy="762000"/>
            <a:chOff x="816" y="2640"/>
            <a:chExt cx="960" cy="480"/>
          </a:xfrm>
        </p:grpSpPr>
        <p:sp>
          <p:nvSpPr>
            <p:cNvPr id="76838" name="Rectangle 20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39" name="Rectangle 21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76840" name="Rectangle 22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4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0</a:t>
              </a:r>
            </a:p>
          </p:txBody>
        </p:sp>
        <p:sp>
          <p:nvSpPr>
            <p:cNvPr id="7684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6</a:t>
              </a:r>
            </a:p>
          </p:txBody>
        </p:sp>
      </p:grpSp>
      <p:grpSp>
        <p:nvGrpSpPr>
          <p:cNvPr id="7" name="Group 25"/>
          <p:cNvGrpSpPr/>
          <p:nvPr/>
        </p:nvGrpSpPr>
        <p:grpSpPr bwMode="auto">
          <a:xfrm>
            <a:off x="3429000" y="3709988"/>
            <a:ext cx="1524000" cy="762000"/>
            <a:chOff x="816" y="2640"/>
            <a:chExt cx="960" cy="480"/>
          </a:xfrm>
        </p:grpSpPr>
        <p:sp>
          <p:nvSpPr>
            <p:cNvPr id="76833" name="Rectangle 26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34" name="Rectangle 27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76835" name="Rectangle 28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36" name="Rectangle 29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37" name="Rectangle 30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3</a:t>
              </a:r>
            </a:p>
          </p:txBody>
        </p:sp>
      </p:grpSp>
      <p:grpSp>
        <p:nvGrpSpPr>
          <p:cNvPr id="8" name="Group 31"/>
          <p:cNvGrpSpPr/>
          <p:nvPr/>
        </p:nvGrpSpPr>
        <p:grpSpPr bwMode="auto">
          <a:xfrm>
            <a:off x="4953000" y="3709988"/>
            <a:ext cx="1524000" cy="762000"/>
            <a:chOff x="816" y="2640"/>
            <a:chExt cx="960" cy="480"/>
          </a:xfrm>
        </p:grpSpPr>
        <p:sp>
          <p:nvSpPr>
            <p:cNvPr id="308256" name="Rectangle 32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>
                  <a:latin typeface="Courier New" panose="0207030902020502040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>
                  <a:latin typeface="Courier New" panose="02070309020205020404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08258" name="Rectangle 34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>
                  <a:latin typeface="Courier New" panose="0207030902020502040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8259" name="Rectangle 35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>
                  <a:latin typeface="Courier New" panose="0207030902020502040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08260" name="Rectangle 36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>
                  <a:latin typeface="Courier New" panose="02070309020205020404" charset="0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9" name="Group 37"/>
          <p:cNvGrpSpPr/>
          <p:nvPr/>
        </p:nvGrpSpPr>
        <p:grpSpPr bwMode="auto">
          <a:xfrm>
            <a:off x="6477000" y="3705225"/>
            <a:ext cx="1524000" cy="766763"/>
            <a:chOff x="816" y="2637"/>
            <a:chExt cx="960" cy="483"/>
          </a:xfrm>
        </p:grpSpPr>
        <p:sp>
          <p:nvSpPr>
            <p:cNvPr id="76823" name="Rectangle 38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24" name="Rectangle 39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76825" name="Rectangle 40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26" name="Rectangle 41"/>
            <p:cNvSpPr>
              <a:spLocks noChangeArrowheads="1"/>
            </p:cNvSpPr>
            <p:nvPr/>
          </p:nvSpPr>
          <p:spPr bwMode="auto">
            <a:xfrm>
              <a:off x="1392" y="2637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27" name="Rectangle 42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1</a:t>
              </a:r>
            </a:p>
          </p:txBody>
        </p:sp>
      </p:grp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1905000" y="3704908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3429000" y="3704908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4953000" y="3707448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6477000" y="3709988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8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8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8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8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8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8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animBg="1"/>
      <p:bldP spid="76804" grpId="0"/>
      <p:bldP spid="308233" grpId="0"/>
      <p:bldP spid="308235" grpId="0"/>
      <p:bldP spid="308237" grpId="0"/>
      <p:bldP spid="308239" grpId="0"/>
      <p:bldP spid="308241" grpId="0"/>
      <p:bldP spid="308267" grpId="0" animBg="1"/>
      <p:bldP spid="308268" grpId="0" animBg="1"/>
      <p:bldP spid="308269" grpId="0" animBg="1"/>
      <p:bldP spid="30827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385445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多维数组</a:t>
            </a:r>
            <a:r>
              <a:rPr lang="en-US" altLang="zh-CN" sz="2800"/>
              <a:t>(</a:t>
            </a:r>
            <a:r>
              <a:rPr lang="zh-CN" altLang="en-US" sz="2800">
                <a:sym typeface="+mn-ea"/>
              </a:rPr>
              <a:t>嵌套的</a:t>
            </a:r>
            <a:r>
              <a:rPr lang="en-US" altLang="zh-CN" sz="2800">
                <a:sym typeface="+mn-ea"/>
              </a:rPr>
              <a:t>)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/>
        </p:nvSpPr>
        <p:spPr>
          <a:xfrm>
            <a:off x="381000" y="1135063"/>
            <a:ext cx="4433888" cy="3646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F4E79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声明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z="2800" b="1" i="1" dirty="0">
                <a:solidFill>
                  <a:srgbClr val="FF0000"/>
                </a:solidFill>
              </a:rPr>
              <a:t>T</a:t>
            </a:r>
            <a:r>
              <a:rPr lang="en-US" sz="2800" b="1" dirty="0">
                <a:solidFill>
                  <a:srgbClr val="FF0000"/>
                </a:solidFill>
              </a:rPr>
              <a:t>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charset="0"/>
              </a:rPr>
              <a:t>A[</a:t>
            </a:r>
            <a:r>
              <a:rPr lang="en-US" sz="2800" b="1" i="1" dirty="0">
                <a:solidFill>
                  <a:srgbClr val="FF0000"/>
                </a:solidFill>
              </a:rPr>
              <a:t>R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charset="0"/>
              </a:rPr>
              <a:t>][</a:t>
            </a:r>
            <a:r>
              <a:rPr lang="en-US" sz="2800" b="1" i="1" dirty="0">
                <a:solidFill>
                  <a:srgbClr val="FF0000"/>
                </a:solidFill>
              </a:rPr>
              <a:t>C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charset="0"/>
              </a:rPr>
              <a:t>]</a:t>
            </a:r>
            <a:r>
              <a:rPr lang="en-US" sz="2800" b="1" dirty="0">
                <a:latin typeface="Courier New" panose="02070309020205020404" charset="0"/>
              </a:rPr>
              <a:t>;</a:t>
            </a:r>
            <a:endParaRPr lang="en-US" sz="2800" b="1" dirty="0"/>
          </a:p>
          <a:p>
            <a:pPr lvl="1"/>
            <a:r>
              <a:rPr lang="zh-CN" altLang="en-US" dirty="0"/>
              <a:t>数据类型为</a:t>
            </a:r>
            <a:r>
              <a:rPr lang="en-US" dirty="0"/>
              <a:t> T</a:t>
            </a:r>
            <a:r>
              <a:rPr lang="zh-CN" altLang="en-US" dirty="0"/>
              <a:t>的二维数组</a:t>
            </a:r>
          </a:p>
          <a:p>
            <a:pPr lvl="1"/>
            <a:r>
              <a:rPr lang="en-US" dirty="0"/>
              <a:t>R </a:t>
            </a:r>
            <a:r>
              <a:rPr lang="zh-CN" altLang="en-US" dirty="0"/>
              <a:t>行</a:t>
            </a:r>
            <a:r>
              <a:rPr lang="en-US" dirty="0"/>
              <a:t>, C </a:t>
            </a:r>
            <a:r>
              <a:rPr lang="zh-CN" altLang="en-US" dirty="0"/>
              <a:t>列</a:t>
            </a:r>
          </a:p>
          <a:p>
            <a:pPr lvl="1"/>
            <a:r>
              <a:rPr lang="en-US" dirty="0" err="1">
                <a:latin typeface="Calibri" panose="020F0502020204030204" charset="0"/>
              </a:rPr>
              <a:t>类型T元素需要k字节</a:t>
            </a:r>
            <a:endParaRPr lang="en-US" dirty="0">
              <a:latin typeface="Calibri" panose="020F0502020204030204" charset="0"/>
            </a:endParaRPr>
          </a:p>
          <a:p>
            <a:pPr>
              <a:buClr>
                <a:srgbClr val="1F4E79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数组大小</a:t>
            </a:r>
          </a:p>
          <a:p>
            <a:pPr lvl="1"/>
            <a:r>
              <a:rPr lang="en-US" dirty="0"/>
              <a:t>R * C * K </a:t>
            </a:r>
            <a:r>
              <a:rPr lang="zh-CN" altLang="en-US" dirty="0"/>
              <a:t>字节</a:t>
            </a:r>
          </a:p>
          <a:p>
            <a:pPr>
              <a:buClr>
                <a:srgbClr val="1F4E79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规则</a:t>
            </a:r>
          </a:p>
          <a:p>
            <a:pPr lvl="1"/>
            <a:r>
              <a:rPr lang="en-US" dirty="0"/>
              <a:t>“</a:t>
            </a:r>
            <a:r>
              <a:rPr lang="zh-CN" altLang="en-US" dirty="0"/>
              <a:t>行优先</a:t>
            </a:r>
            <a:r>
              <a:rPr lang="en-US" dirty="0"/>
              <a:t>”</a:t>
            </a:r>
            <a:r>
              <a:rPr lang="zh-CN" altLang="en-US" dirty="0"/>
              <a:t>存储</a:t>
            </a:r>
            <a:endParaRPr lang="en-US" dirty="0"/>
          </a:p>
        </p:txBody>
      </p:sp>
      <p:grpSp>
        <p:nvGrpSpPr>
          <p:cNvPr id="78851" name="Group 4"/>
          <p:cNvGrpSpPr/>
          <p:nvPr/>
        </p:nvGrpSpPr>
        <p:grpSpPr bwMode="auto">
          <a:xfrm>
            <a:off x="4235450" y="1142999"/>
            <a:ext cx="4679950" cy="2543783"/>
            <a:chOff x="2208" y="2688"/>
            <a:chExt cx="2544" cy="1392"/>
          </a:xfrm>
        </p:grpSpPr>
        <p:sp>
          <p:nvSpPr>
            <p:cNvPr id="78871" name="Rectangle 5"/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A[0][0]</a:t>
              </a:r>
            </a:p>
          </p:txBody>
        </p:sp>
        <p:sp>
          <p:nvSpPr>
            <p:cNvPr id="78872" name="Rectangle 6"/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r" eaLnBrk="0" hangingPunct="0"/>
              <a:r>
                <a:rPr lang="en-US" sz="1800">
                  <a:latin typeface="Courier New" panose="02070309020205020404" charset="0"/>
                </a:rPr>
                <a:t>A[0][C-1]</a:t>
              </a:r>
            </a:p>
          </p:txBody>
        </p:sp>
        <p:sp>
          <p:nvSpPr>
            <p:cNvPr id="78873" name="Rectangle 7"/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A[R-1][0]</a:t>
              </a:r>
            </a:p>
          </p:txBody>
        </p:sp>
        <p:sp>
          <p:nvSpPr>
            <p:cNvPr id="78874" name="Rectangle 8"/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 • •</a:t>
              </a:r>
            </a:p>
          </p:txBody>
        </p:sp>
        <p:sp>
          <p:nvSpPr>
            <p:cNvPr id="78875" name="Rectangle 9"/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 • •</a:t>
              </a:r>
            </a:p>
          </p:txBody>
        </p:sp>
        <p:sp>
          <p:nvSpPr>
            <p:cNvPr id="78876" name="Rectangle 10"/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r" eaLnBrk="0" hangingPunct="0"/>
              <a:r>
                <a:rPr lang="en-US" sz="1800">
                  <a:latin typeface="Courier New" panose="02070309020205020404" charset="0"/>
                </a:rPr>
                <a:t>A[R-1][C-1]</a:t>
              </a:r>
            </a:p>
          </p:txBody>
        </p:sp>
        <p:sp>
          <p:nvSpPr>
            <p:cNvPr id="78877" name="Rectangle 11"/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</a:t>
              </a:r>
            </a:p>
          </p:txBody>
        </p:sp>
        <p:sp>
          <p:nvSpPr>
            <p:cNvPr id="78878" name="Rectangle 12"/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anose="02070309020205020404" charset="0"/>
                </a:rPr>
                <a:t>•</a:t>
              </a:r>
            </a:p>
          </p:txBody>
        </p:sp>
        <p:sp>
          <p:nvSpPr>
            <p:cNvPr id="78879" name="Freeform 13"/>
            <p:cNvSpPr/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  <p:sp>
          <p:nvSpPr>
            <p:cNvPr id="78880" name="Freeform 14"/>
            <p:cNvSpPr/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</p:grp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323850" y="4857750"/>
            <a:ext cx="2012950" cy="3968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000">
                <a:latin typeface="Courier New" panose="02070309020205020404" charset="0"/>
              </a:rPr>
              <a:t>int A[R][C];</a:t>
            </a:r>
          </a:p>
        </p:txBody>
      </p:sp>
      <p:grpSp>
        <p:nvGrpSpPr>
          <p:cNvPr id="10" name="Group 16"/>
          <p:cNvGrpSpPr/>
          <p:nvPr/>
        </p:nvGrpSpPr>
        <p:grpSpPr bwMode="auto">
          <a:xfrm>
            <a:off x="457200" y="5257800"/>
            <a:ext cx="8229600" cy="990600"/>
            <a:chOff x="336" y="3408"/>
            <a:chExt cx="5184" cy="624"/>
          </a:xfrm>
        </p:grpSpPr>
        <p:grpSp>
          <p:nvGrpSpPr>
            <p:cNvPr id="78858" name="Group 17"/>
            <p:cNvGrpSpPr/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78868" name="Rectangle 2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ourier New" panose="02070309020205020404" charset="0"/>
                  </a:rPr>
                  <a:t>• • •</a:t>
                </a:r>
              </a:p>
            </p:txBody>
          </p:sp>
          <p:sp>
            <p:nvSpPr>
              <p:cNvPr id="78869" name="Rectangle 1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78870" name="Rectangle 19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grpSp>
          <p:nvGrpSpPr>
            <p:cNvPr id="78859" name="Group 21"/>
            <p:cNvGrpSpPr/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78865" name="Rectangle 24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ourier New" panose="02070309020205020404" charset="0"/>
                  </a:rPr>
                  <a:t>• • •</a:t>
                </a:r>
              </a:p>
            </p:txBody>
          </p:sp>
          <p:sp>
            <p:nvSpPr>
              <p:cNvPr id="78866" name="Rectangle 2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78867" name="Rectangle 23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grpSp>
          <p:nvGrpSpPr>
            <p:cNvPr id="78860" name="Group 25"/>
            <p:cNvGrpSpPr/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78862" name="Rectangle 2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ourier New" panose="02070309020205020404" charset="0"/>
                  </a:rPr>
                  <a:t>• • •</a:t>
                </a:r>
              </a:p>
            </p:txBody>
          </p:sp>
          <p:sp>
            <p:nvSpPr>
              <p:cNvPr id="78863" name="Rectangle 26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78864" name="Rectangle 27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78861" name="Rectangle 29"/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0">
                  <a:latin typeface="Courier New" panose="02070309020205020404" charset="0"/>
                </a:rPr>
                <a:t>•  •  •</a:t>
              </a:r>
            </a:p>
          </p:txBody>
        </p:sp>
      </p:grpSp>
      <p:sp>
        <p:nvSpPr>
          <p:cNvPr id="309278" name="Line 30"/>
          <p:cNvSpPr>
            <a:spLocks noChangeShapeType="1"/>
          </p:cNvSpPr>
          <p:nvPr/>
        </p:nvSpPr>
        <p:spPr bwMode="auto">
          <a:xfrm>
            <a:off x="457200" y="632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79" name="Line 31"/>
          <p:cNvSpPr>
            <a:spLocks noChangeShapeType="1"/>
          </p:cNvSpPr>
          <p:nvPr/>
        </p:nvSpPr>
        <p:spPr bwMode="auto">
          <a:xfrm>
            <a:off x="8686800" y="632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80" name="Line 32"/>
          <p:cNvSpPr>
            <a:spLocks noChangeShapeType="1"/>
          </p:cNvSpPr>
          <p:nvPr/>
        </p:nvSpPr>
        <p:spPr bwMode="auto">
          <a:xfrm>
            <a:off x="457200" y="6477000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3505200" y="6324600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4*R*C</a:t>
            </a:r>
            <a:r>
              <a:rPr lang="en-US" sz="1800" b="0">
                <a:latin typeface="Calibri" panose="020F0502020204030204" charset="0"/>
              </a:rPr>
              <a:t>  </a:t>
            </a:r>
            <a:r>
              <a:rPr lang="zh-CN" altLang="en-US" sz="1800" b="0">
                <a:latin typeface="Calibri" panose="020F0502020204030204" charset="0"/>
              </a:rPr>
              <a:t>字节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9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9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9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9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3" grpId="0"/>
      <p:bldP spid="309281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385445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嵌套数组行访问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/>
        </p:nvSpPr>
        <p:spPr>
          <a:xfrm>
            <a:off x="442913" y="1292225"/>
            <a:ext cx="5957887" cy="1450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F4E79"/>
              </a:buClr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行向量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</a:rPr>
              <a:t>A[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b="1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i="1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个元素的数组</a:t>
            </a:r>
          </a:p>
          <a:p>
            <a:pPr lvl="1"/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类型T的每个元素都需要</a:t>
            </a:r>
            <a:r>
              <a:rPr lang="en-US" i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开始地址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>
                <a:latin typeface="微软雅黑" panose="020B0503020204020204" charset="-122"/>
                <a:ea typeface="微软雅黑" panose="020B0503020204020204" charset="-122"/>
              </a:rPr>
              <a:t>A +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i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* (</a:t>
            </a:r>
            <a:r>
              <a:rPr lang="en-US" i="1" dirty="0">
                <a:latin typeface="微软雅黑" panose="020B0503020204020204" charset="-122"/>
                <a:ea typeface="微软雅黑" panose="020B0503020204020204" charset="-122"/>
              </a:rPr>
              <a:t>C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* </a:t>
            </a:r>
            <a:r>
              <a:rPr lang="en-US" i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5791200" y="4506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b="0">
                <a:latin typeface="Calibri" panose="020F0502020204030204" charset="0"/>
              </a:rPr>
              <a:t>•  •  •</a:t>
            </a:r>
          </a:p>
        </p:txBody>
      </p:sp>
      <p:grpSp>
        <p:nvGrpSpPr>
          <p:cNvPr id="80900" name="Group 5"/>
          <p:cNvGrpSpPr/>
          <p:nvPr/>
        </p:nvGrpSpPr>
        <p:grpSpPr bwMode="auto">
          <a:xfrm>
            <a:off x="3657600" y="3973513"/>
            <a:ext cx="2133600" cy="1524000"/>
            <a:chOff x="1680" y="2064"/>
            <a:chExt cx="1344" cy="960"/>
          </a:xfrm>
        </p:grpSpPr>
        <p:grpSp>
          <p:nvGrpSpPr>
            <p:cNvPr id="80927" name="Group 6"/>
            <p:cNvGrpSpPr/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b="0" dirty="0">
                    <a:latin typeface="Calibri" panose="020F0502020204030204" charset="0"/>
                    <a:ea typeface="+mn-ea"/>
                    <a:cs typeface="+mn-cs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497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[</a:t>
                </a:r>
                <a:r>
                  <a:rPr lang="en-US" sz="1600" dirty="0" err="1">
                    <a:latin typeface="Courier New" panose="02070309020205020404" charset="0"/>
                    <a:ea typeface="+mn-ea"/>
                    <a:cs typeface="+mn-cs"/>
                  </a:rPr>
                  <a:t>i</a:t>
                </a: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[0]</a:t>
                </a:r>
              </a:p>
            </p:txBody>
          </p:sp>
          <p:sp>
            <p:nvSpPr>
              <p:cNvPr id="310280" name="Rectangle 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[</a:t>
                </a:r>
                <a:r>
                  <a:rPr lang="en-US" sz="1600" dirty="0" err="1">
                    <a:latin typeface="Courier New" panose="02070309020205020404" charset="0"/>
                    <a:ea typeface="+mn-ea"/>
                    <a:cs typeface="+mn-cs"/>
                  </a:rPr>
                  <a:t>i</a:t>
                </a: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[C-1]</a:t>
                </a:r>
              </a:p>
            </p:txBody>
          </p:sp>
        </p:grpSp>
        <p:sp>
          <p:nvSpPr>
            <p:cNvPr id="80928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9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0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1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2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A[i]</a:t>
              </a:r>
              <a:endParaRPr lang="en-US" sz="1600" b="0">
                <a:latin typeface="Calibri" panose="020F0502020204030204" charset="0"/>
              </a:endParaRPr>
            </a:p>
          </p:txBody>
        </p:sp>
      </p:grpSp>
      <p:grpSp>
        <p:nvGrpSpPr>
          <p:cNvPr id="80901" name="Group 15"/>
          <p:cNvGrpSpPr/>
          <p:nvPr/>
        </p:nvGrpSpPr>
        <p:grpSpPr bwMode="auto">
          <a:xfrm>
            <a:off x="6705600" y="3973513"/>
            <a:ext cx="2133600" cy="1524000"/>
            <a:chOff x="4176" y="2064"/>
            <a:chExt cx="1344" cy="960"/>
          </a:xfrm>
        </p:grpSpPr>
        <p:grpSp>
          <p:nvGrpSpPr>
            <p:cNvPr id="80919" name="Group 16"/>
            <p:cNvGrpSpPr/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0924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0925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0926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0920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2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3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A[R-1]</a:t>
              </a:r>
              <a:endParaRPr lang="en-US" sz="1600" b="0">
                <a:latin typeface="Calibri" panose="020F0502020204030204" charset="0"/>
              </a:endParaRPr>
            </a:p>
          </p:txBody>
        </p:sp>
      </p:grpSp>
      <p:sp>
        <p:nvSpPr>
          <p:cNvPr id="80902" name="Rectangle 24"/>
          <p:cNvSpPr>
            <a:spLocks noChangeArrowheads="1"/>
          </p:cNvSpPr>
          <p:nvPr/>
        </p:nvSpPr>
        <p:spPr bwMode="auto">
          <a:xfrm>
            <a:off x="2667000" y="4506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b="0">
                <a:latin typeface="Calibri" panose="020F0502020204030204" charset="0"/>
              </a:rPr>
              <a:t>•  •  •</a:t>
            </a:r>
          </a:p>
        </p:txBody>
      </p:sp>
      <p:sp>
        <p:nvSpPr>
          <p:cNvPr id="80903" name="Text Box 25"/>
          <p:cNvSpPr txBox="1">
            <a:spLocks noChangeArrowheads="1"/>
          </p:cNvSpPr>
          <p:nvPr/>
        </p:nvSpPr>
        <p:spPr bwMode="auto">
          <a:xfrm>
            <a:off x="338138" y="5718175"/>
            <a:ext cx="396875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00">
                <a:latin typeface="Courier New" panose="02070309020205020404" charset="0"/>
              </a:rPr>
              <a:t>A</a:t>
            </a:r>
          </a:p>
        </p:txBody>
      </p:sp>
      <p:sp>
        <p:nvSpPr>
          <p:cNvPr id="80904" name="Line 26"/>
          <p:cNvSpPr>
            <a:spLocks noChangeShapeType="1"/>
          </p:cNvSpPr>
          <p:nvPr/>
        </p:nvSpPr>
        <p:spPr bwMode="auto">
          <a:xfrm flipV="1">
            <a:off x="533400" y="5497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5" name="Line 27"/>
          <p:cNvSpPr>
            <a:spLocks noChangeShapeType="1"/>
          </p:cNvSpPr>
          <p:nvPr/>
        </p:nvSpPr>
        <p:spPr bwMode="auto">
          <a:xfrm flipV="1">
            <a:off x="3657600" y="5497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0906" name="Group 28"/>
          <p:cNvGrpSpPr/>
          <p:nvPr/>
        </p:nvGrpSpPr>
        <p:grpSpPr bwMode="auto">
          <a:xfrm>
            <a:off x="533400" y="3973513"/>
            <a:ext cx="2133600" cy="1524000"/>
            <a:chOff x="336" y="2064"/>
            <a:chExt cx="1344" cy="960"/>
          </a:xfrm>
        </p:grpSpPr>
        <p:grpSp>
          <p:nvGrpSpPr>
            <p:cNvPr id="80911" name="Group 29"/>
            <p:cNvGrpSpPr/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0916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0917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0918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0912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A[0]</a:t>
              </a:r>
              <a:endParaRPr lang="en-US" sz="1600" b="0">
                <a:latin typeface="Calibri" panose="020F0502020204030204" charset="0"/>
              </a:endParaRPr>
            </a:p>
          </p:txBody>
        </p:sp>
        <p:sp>
          <p:nvSpPr>
            <p:cNvPr id="80915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0310" name="Text Box 38"/>
          <p:cNvSpPr txBox="1">
            <a:spLocks noChangeArrowheads="1"/>
          </p:cNvSpPr>
          <p:nvPr/>
        </p:nvSpPr>
        <p:spPr bwMode="auto">
          <a:xfrm>
            <a:off x="3367088" y="5715000"/>
            <a:ext cx="1447800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00" dirty="0" err="1">
                <a:latin typeface="Courier New" panose="02070309020205020404" charset="0"/>
              </a:rPr>
              <a:t>A+i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</a:rPr>
              <a:t>C*4</a:t>
            </a:r>
          </a:p>
        </p:txBody>
      </p:sp>
      <p:sp>
        <p:nvSpPr>
          <p:cNvPr id="310311" name="Text Box 39"/>
          <p:cNvSpPr txBox="1">
            <a:spLocks noChangeArrowheads="1"/>
          </p:cNvSpPr>
          <p:nvPr/>
        </p:nvSpPr>
        <p:spPr bwMode="auto">
          <a:xfrm>
            <a:off x="6553200" y="5715000"/>
            <a:ext cx="1752600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00" dirty="0">
                <a:latin typeface="Courier New" panose="02070309020205020404" charset="0"/>
              </a:rPr>
              <a:t>A+(R-1)*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</a:rPr>
              <a:t>C*4</a:t>
            </a:r>
          </a:p>
        </p:txBody>
      </p:sp>
      <p:sp>
        <p:nvSpPr>
          <p:cNvPr id="80909" name="Line 40"/>
          <p:cNvSpPr>
            <a:spLocks noChangeShapeType="1"/>
          </p:cNvSpPr>
          <p:nvPr/>
        </p:nvSpPr>
        <p:spPr bwMode="auto">
          <a:xfrm flipV="1">
            <a:off x="6705600" y="5497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425450" y="3429000"/>
            <a:ext cx="2012950" cy="3968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000">
                <a:latin typeface="Courier New" panose="02070309020205020404" charset="0"/>
              </a:rPr>
              <a:t>int A[R][C];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0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0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0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0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0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0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" grpId="0" animBg="1"/>
      <p:bldP spid="80902" grpId="0" animBg="1"/>
      <p:bldP spid="80903" grpId="0"/>
      <p:bldP spid="310310" grpId="0"/>
      <p:bldP spid="310311" grpId="0"/>
      <p:bldP spid="80910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385445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嵌套数组行访问</a:t>
            </a:r>
            <a:r>
              <a:rPr lang="zh-CN" sz="2800"/>
              <a:t>代码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596900" y="1219200"/>
            <a:ext cx="4114800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int *get_pgh_zip(int index)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return pgh[index];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}</a:t>
            </a:r>
          </a:p>
          <a:p>
            <a:pPr eaLnBrk="0" hangingPunct="0"/>
            <a:endParaRPr lang="en-US" sz="1800">
              <a:latin typeface="Courier New" panose="02070309020205020404" charset="0"/>
            </a:endParaRPr>
          </a:p>
          <a:p>
            <a:pPr eaLnBrk="0" hangingPunct="0"/>
            <a:endParaRPr lang="en-US" sz="1800">
              <a:latin typeface="Courier New" panose="02070309020205020404" charset="0"/>
            </a:endParaRP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4953000" y="1219200"/>
            <a:ext cx="3352800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#define PCOUNT 4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zip_dig pgh[PCOUNT] = 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{{1, 5, 2, 0, 6},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 {1, 5, 2, 1, 3 },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 {1, 5, 2, 1, 7 },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 {1, 5, 2, 2, 1 }};</a:t>
            </a: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596900" y="3200400"/>
            <a:ext cx="6781800" cy="925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  # 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edi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>
                <a:latin typeface="Courier New" panose="02070309020205020404" charset="0"/>
                <a:ea typeface="+mn-ea"/>
                <a:cs typeface="+mn-cs"/>
              </a:rPr>
              <a:t>leal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 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(%edi,%edi,4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),%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edi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#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leaq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</a:t>
            </a:r>
            <a:r>
              <a:rPr lang="en-US" sz="1800" dirty="0" err="1">
                <a:latin typeface="Courier New" panose="02070309020205020404" charset="0"/>
                <a:ea typeface="+mn-ea"/>
                <a:cs typeface="+mn-cs"/>
              </a:rPr>
              <a:t>pgh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(,%edi,4),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# </a:t>
            </a:r>
            <a:r>
              <a:rPr lang="en-US" sz="1800" dirty="0" err="1">
                <a:latin typeface="Courier New" panose="02070309020205020404" charset="0"/>
                <a:ea typeface="+mn-ea"/>
                <a:cs typeface="+mn-cs"/>
              </a:rPr>
              <a:t>pgh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 + (20 * index)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/>
        </p:nvSpPr>
        <p:spPr>
          <a:xfrm>
            <a:off x="520700" y="4267200"/>
            <a:ext cx="7404100" cy="243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行向量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Calibri" panose="020F0502020204030204" charset="0"/>
              </a:rPr>
              <a:t>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[index]</a:t>
            </a:r>
            <a:r>
              <a:rPr lang="en-US" b="1" dirty="0">
                <a:latin typeface="Calibri" panose="020F0502020204030204" charset="0"/>
              </a:rPr>
              <a:t> 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是含</a:t>
            </a:r>
            <a:r>
              <a:rPr lang="en-US" altLang="zh-CN" b="1" dirty="0">
                <a:latin typeface="Calibri" panose="020F0502020204030204" charset="0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个</a:t>
            </a:r>
            <a:r>
              <a:rPr lang="en-US" altLang="zh-CN" b="1" dirty="0" err="1">
                <a:latin typeface="Calibri" panose="020F0502020204030204" charset="0"/>
                <a:ea typeface="宋体" panose="02010600030101010101" pitchFamily="2" charset="-122"/>
              </a:rPr>
              <a:t>int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型数据的数组</a:t>
            </a:r>
          </a:p>
          <a:p>
            <a:pPr lvl="1">
              <a:buClr>
                <a:srgbClr val="0D0D0D"/>
              </a:buClr>
            </a:pPr>
            <a:r>
              <a:rPr lang="en-US" dirty="0" err="1">
                <a:latin typeface="Calibri" panose="020F0502020204030204" charset="0"/>
              </a:rPr>
              <a:t>起始地址</a:t>
            </a:r>
            <a:r>
              <a:rPr lang="en-US" dirty="0">
                <a:latin typeface="Calibri" panose="020F0502020204030204" charset="0"/>
              </a:rPr>
              <a:t> </a:t>
            </a:r>
            <a:r>
              <a:rPr lang="en-US" b="1" dirty="0">
                <a:latin typeface="Courier New" panose="02070309020205020404" charset="0"/>
              </a:rPr>
              <a:t>pgh+20*index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代码</a:t>
            </a:r>
            <a:endParaRPr lang="en-US" dirty="0">
              <a:latin typeface="Calibri" panose="020F0502020204030204" charset="0"/>
            </a:endParaRPr>
          </a:p>
          <a:p>
            <a:pPr lvl="1"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计算并且返回地址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计算</a:t>
            </a:r>
            <a:r>
              <a:rPr lang="en-US" dirty="0">
                <a:latin typeface="Calibri" panose="020F0502020204030204" charset="0"/>
              </a:rPr>
              <a:t>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 + 4*(</a:t>
            </a:r>
            <a:r>
              <a:rPr lang="en-US" b="1" dirty="0">
                <a:solidFill>
                  <a:srgbClr val="FF0000"/>
                </a:solidFill>
                <a:latin typeface="Courier New" panose="02070309020205020404" charset="0"/>
              </a:rPr>
              <a:t>index</a:t>
            </a:r>
            <a:r>
              <a:rPr lang="en-US" b="1" dirty="0">
                <a:latin typeface="Courier New" panose="02070309020205020404" charset="0"/>
              </a:rPr>
              <a:t>+4*</a:t>
            </a:r>
            <a:r>
              <a:rPr lang="en-US" b="1" dirty="0">
                <a:solidFill>
                  <a:srgbClr val="FF0000"/>
                </a:solidFill>
                <a:latin typeface="Courier New" panose="02070309020205020404" charset="0"/>
              </a:rPr>
              <a:t>index</a:t>
            </a:r>
            <a:r>
              <a:rPr lang="en-US" b="1" dirty="0">
                <a:latin typeface="Courier New" panose="02070309020205020404" charset="0"/>
              </a:rPr>
              <a:t>)</a:t>
            </a:r>
          </a:p>
          <a:p>
            <a:endParaRPr lang="en-US" b="0" i="1" dirty="0">
              <a:latin typeface="Calibri" panose="020F0502020204030204" charset="0"/>
            </a:endParaRPr>
          </a:p>
          <a:p>
            <a:endParaRPr lang="en-US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385445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嵌套数组行访问</a:t>
            </a:r>
            <a:endParaRPr lang="zh-CN" sz="2800"/>
          </a:p>
        </p:txBody>
      </p:sp>
      <p:sp>
        <p:nvSpPr>
          <p:cNvPr id="310276" name="Rectangle 4"/>
          <p:cNvSpPr>
            <a:spLocks noGrp="1" noChangeArrowheads="1"/>
          </p:cNvSpPr>
          <p:nvPr/>
        </p:nvSpPr>
        <p:spPr>
          <a:xfrm>
            <a:off x="442913" y="1214120"/>
            <a:ext cx="7786687" cy="1450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F4E79"/>
              </a:buClr>
            </a:pPr>
            <a:r>
              <a:rPr lang="zh-CN" dirty="0" smtClean="0">
                <a:latin typeface="Calibri" panose="020F0502020204030204" charset="0"/>
                <a:ea typeface="宋体" panose="02010600030101010101" pitchFamily="2" charset="-122"/>
              </a:rPr>
              <a:t>数组元素</a:t>
            </a:r>
            <a:r>
              <a:rPr lang="en-US" dirty="0" smtClean="0">
                <a:latin typeface="Calibri" panose="020F0502020204030204" charset="0"/>
              </a:rPr>
              <a:t> </a:t>
            </a:r>
            <a:endParaRPr lang="en-US" dirty="0" smtClean="0">
              <a:latin typeface="Courier New" panose="02070309020205020404" charset="0"/>
            </a:endParaRPr>
          </a:p>
          <a:p>
            <a:pPr lvl="1"/>
            <a:r>
              <a:rPr lang="en-US" dirty="0" smtClean="0">
                <a:latin typeface="Calibri" panose="020F0502020204030204" charset="0"/>
              </a:rPr>
              <a:t> </a:t>
            </a:r>
            <a:r>
              <a:rPr lang="en-US" b="1" dirty="0" smtClean="0">
                <a:latin typeface="Courier New" panose="02070309020205020404" charset="0"/>
              </a:rPr>
              <a:t>A[</a:t>
            </a:r>
            <a:r>
              <a:rPr lang="en-US" b="1" dirty="0" err="1" smtClean="0">
                <a:latin typeface="Courier New" panose="02070309020205020404" charset="0"/>
              </a:rPr>
              <a:t>i</a:t>
            </a:r>
            <a:r>
              <a:rPr lang="en-US" b="1" dirty="0" smtClean="0">
                <a:latin typeface="Courier New" panose="02070309020205020404" charset="0"/>
              </a:rPr>
              <a:t>][j]</a:t>
            </a:r>
            <a:r>
              <a:rPr lang="en-US" b="1" dirty="0" smtClean="0">
                <a:latin typeface="Calibri" panose="020F0502020204030204" charset="0"/>
              </a:rPr>
              <a:t> </a:t>
            </a:r>
            <a:r>
              <a:rPr lang="zh-CN" altLang="en-US" b="1" dirty="0" smtClean="0">
                <a:latin typeface="Calibri" panose="020F0502020204030204" charset="0"/>
                <a:ea typeface="宋体" panose="02010600030101010101" pitchFamily="2" charset="-122"/>
              </a:rPr>
              <a:t>是</a:t>
            </a:r>
            <a:r>
              <a:rPr lang="en-US" altLang="zh-CN" b="1" dirty="0" smtClean="0">
                <a:latin typeface="Calibri" panose="020F0502020204030204" charset="0"/>
                <a:ea typeface="宋体" panose="02010600030101010101" pitchFamily="2" charset="-122"/>
              </a:rPr>
              <a:t>T</a:t>
            </a:r>
            <a:r>
              <a:rPr lang="zh-CN" altLang="en-US" b="1" dirty="0" smtClean="0">
                <a:latin typeface="Calibri" panose="020F0502020204030204" charset="0"/>
                <a:ea typeface="宋体" panose="02010600030101010101" pitchFamily="2" charset="-122"/>
              </a:rPr>
              <a:t>类型的元素</a:t>
            </a:r>
            <a:r>
              <a:rPr lang="en-US" i="1" dirty="0" smtClean="0">
                <a:latin typeface="Calibri" panose="020F0502020204030204" charset="0"/>
              </a:rPr>
              <a:t>, </a:t>
            </a:r>
            <a:r>
              <a:rPr lang="zh-CN" altLang="en-US" i="1" dirty="0" smtClean="0">
                <a:latin typeface="Calibri" panose="020F0502020204030204" charset="0"/>
                <a:ea typeface="宋体" panose="02010600030101010101" pitchFamily="2" charset="-122"/>
              </a:rPr>
              <a:t>它需要</a:t>
            </a:r>
            <a:r>
              <a:rPr lang="en-US" dirty="0" smtClean="0">
                <a:latin typeface="Calibri" panose="020F0502020204030204" charset="0"/>
              </a:rPr>
              <a:t> </a:t>
            </a:r>
            <a:r>
              <a:rPr lang="en-US" i="1" dirty="0" smtClean="0">
                <a:latin typeface="Calibri" panose="020F0502020204030204" charset="0"/>
              </a:rPr>
              <a:t>K</a:t>
            </a:r>
            <a:r>
              <a:rPr lang="en-US" dirty="0" smtClean="0">
                <a:latin typeface="Calibri" panose="020F0502020204030204" charset="0"/>
              </a:rPr>
              <a:t> </a:t>
            </a: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字节</a:t>
            </a:r>
            <a:endParaRPr lang="en-US" dirty="0" smtClean="0">
              <a:latin typeface="Courier New" panose="02070309020205020404" charset="0"/>
            </a:endParaRPr>
          </a:p>
          <a:p>
            <a:pPr lvl="1"/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地址</a:t>
            </a:r>
            <a:r>
              <a:rPr lang="en-US" dirty="0" smtClean="0">
                <a:latin typeface="Calibri" panose="020F0502020204030204" charset="0"/>
              </a:rPr>
              <a:t>  </a:t>
            </a:r>
            <a:r>
              <a:rPr lang="en-US" b="1" dirty="0" smtClean="0">
                <a:latin typeface="Courier New" panose="02070309020205020404" charset="0"/>
              </a:rPr>
              <a:t>A +</a:t>
            </a:r>
            <a:r>
              <a:rPr lang="en-US" dirty="0" smtClean="0">
                <a:latin typeface="Courier New" panose="02070309020205020404" charset="0"/>
              </a:rPr>
              <a:t> </a:t>
            </a:r>
            <a:r>
              <a:rPr lang="en-US" i="1" dirty="0" err="1" smtClean="0">
                <a:latin typeface="Calibri" panose="020F0502020204030204" charset="0"/>
              </a:rPr>
              <a:t>i</a:t>
            </a:r>
            <a:r>
              <a:rPr lang="en-US" i="1" dirty="0" smtClean="0">
                <a:latin typeface="Calibri" panose="020F0502020204030204" charset="0"/>
              </a:rPr>
              <a:t> </a:t>
            </a:r>
            <a:r>
              <a:rPr lang="en-US" dirty="0" smtClean="0">
                <a:latin typeface="Calibri" panose="020F0502020204030204" charset="0"/>
              </a:rPr>
              <a:t>* (</a:t>
            </a:r>
            <a:r>
              <a:rPr lang="en-US" i="1" dirty="0" smtClean="0">
                <a:solidFill>
                  <a:srgbClr val="FF0000"/>
                </a:solidFill>
                <a:latin typeface="Calibri" panose="020F0502020204030204" charset="0"/>
              </a:rPr>
              <a:t>C</a:t>
            </a:r>
            <a:r>
              <a:rPr lang="en-US" i="1" dirty="0" smtClean="0">
                <a:latin typeface="Calibri" panose="020F0502020204030204" charset="0"/>
              </a:rPr>
              <a:t> </a:t>
            </a:r>
            <a:r>
              <a:rPr lang="en-US" dirty="0" smtClean="0">
                <a:latin typeface="Calibri" panose="020F0502020204030204" charset="0"/>
              </a:rPr>
              <a:t>* </a:t>
            </a:r>
            <a:r>
              <a:rPr lang="en-US" i="1" dirty="0" smtClean="0">
                <a:latin typeface="Calibri" panose="020F0502020204030204" charset="0"/>
              </a:rPr>
              <a:t>k</a:t>
            </a:r>
            <a:r>
              <a:rPr lang="en-US" dirty="0" smtClean="0">
                <a:latin typeface="Calibri" panose="020F0502020204030204" charset="0"/>
              </a:rPr>
              <a:t>)</a:t>
            </a:r>
            <a:r>
              <a:rPr lang="en-US" i="1" dirty="0" smtClean="0">
                <a:latin typeface="Calibri" panose="020F0502020204030204" charset="0"/>
              </a:rPr>
              <a:t> </a:t>
            </a:r>
            <a:r>
              <a:rPr lang="en-US" dirty="0" smtClean="0">
                <a:latin typeface="Calibri" panose="020F0502020204030204" charset="0"/>
              </a:rPr>
              <a:t>+  </a:t>
            </a:r>
            <a:r>
              <a:rPr lang="en-US" i="1" dirty="0" smtClean="0">
                <a:latin typeface="Calibri" panose="020F0502020204030204" charset="0"/>
              </a:rPr>
              <a:t>j</a:t>
            </a:r>
            <a:r>
              <a:rPr lang="en-US" dirty="0" smtClean="0">
                <a:latin typeface="Calibri" panose="020F0502020204030204" charset="0"/>
              </a:rPr>
              <a:t> * </a:t>
            </a:r>
            <a:r>
              <a:rPr lang="en-US" i="1" dirty="0" smtClean="0">
                <a:latin typeface="Calibri" panose="020F0502020204030204" charset="0"/>
              </a:rPr>
              <a:t>K = </a:t>
            </a:r>
            <a:r>
              <a:rPr lang="pl-PL" i="1" dirty="0" smtClean="0">
                <a:latin typeface="Calibri" panose="020F0502020204030204" charset="0"/>
              </a:rPr>
              <a:t>A + </a:t>
            </a:r>
            <a:r>
              <a:rPr lang="pl-PL" dirty="0" smtClean="0">
                <a:latin typeface="Calibri" panose="020F0502020204030204" charset="0"/>
              </a:rPr>
              <a:t>(</a:t>
            </a:r>
            <a:r>
              <a:rPr lang="pl-PL" i="1" dirty="0" smtClean="0">
                <a:latin typeface="Calibri" panose="020F0502020204030204" charset="0"/>
              </a:rPr>
              <a:t>i * C +  j</a:t>
            </a:r>
            <a:r>
              <a:rPr lang="en-US" dirty="0" smtClean="0">
                <a:latin typeface="Calibri" panose="020F0502020204030204" charset="0"/>
              </a:rPr>
              <a:t>)</a:t>
            </a:r>
            <a:r>
              <a:rPr lang="pl-PL" i="1" dirty="0" smtClean="0">
                <a:latin typeface="Calibri" panose="020F0502020204030204" charset="0"/>
              </a:rPr>
              <a:t>* K</a:t>
            </a:r>
            <a:endParaRPr lang="en-US" i="1" dirty="0" smtClean="0">
              <a:latin typeface="Calibri" panose="020F0502020204030204" charset="0"/>
            </a:endParaRPr>
          </a:p>
        </p:txBody>
      </p:sp>
      <p:sp>
        <p:nvSpPr>
          <p:cNvPr id="42" name="Rectangle 6"/>
          <p:cNvSpPr>
            <a:spLocks noGrp="1" noChangeArrowheads="1"/>
          </p:cNvSpPr>
          <p:nvPr/>
        </p:nvSpPr>
        <p:spPr>
          <a:xfrm>
            <a:off x="8618538" y="6088063"/>
            <a:ext cx="492125" cy="22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47BEB56-3624-457F-8C66-182F72039BA1}" type="slidenum">
              <a:rPr lang="en-US"/>
              <a:pPr>
                <a:defRPr/>
              </a:pPr>
              <a:t>186</a:t>
            </a:fld>
            <a:endParaRPr lang="en-US"/>
          </a:p>
        </p:txBody>
      </p:sp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5791200" y="3998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b="0">
                <a:latin typeface="Calibri" panose="020F0502020204030204" charset="0"/>
              </a:rPr>
              <a:t>•  •  •</a:t>
            </a:r>
          </a:p>
        </p:txBody>
      </p:sp>
      <p:grpSp>
        <p:nvGrpSpPr>
          <p:cNvPr id="87044" name="Group 5"/>
          <p:cNvGrpSpPr/>
          <p:nvPr/>
        </p:nvGrpSpPr>
        <p:grpSpPr bwMode="auto">
          <a:xfrm>
            <a:off x="3657600" y="3465513"/>
            <a:ext cx="2133600" cy="1524000"/>
            <a:chOff x="1680" y="2064"/>
            <a:chExt cx="1344" cy="960"/>
          </a:xfrm>
        </p:grpSpPr>
        <p:grpSp>
          <p:nvGrpSpPr>
            <p:cNvPr id="87073" name="Group 6"/>
            <p:cNvGrpSpPr/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600" b="0" dirty="0">
                    <a:latin typeface="Calibri" panose="020F0502020204030204" charset="0"/>
                    <a:ea typeface="+mn-ea"/>
                    <a:cs typeface="+mn-cs"/>
                  </a:rPr>
                  <a:t> • • •                      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[</a:t>
                </a:r>
                <a:r>
                  <a:rPr lang="en-US" sz="1600" dirty="0" err="1">
                    <a:latin typeface="Courier New" panose="02070309020205020404" charset="0"/>
                    <a:ea typeface="+mn-ea"/>
                    <a:cs typeface="+mn-cs"/>
                  </a:rPr>
                  <a:t>i</a:t>
                </a: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anose="02070309020205020404" charset="0"/>
                    <a:ea typeface="+mn-ea"/>
                    <a:cs typeface="+mn-cs"/>
                  </a:rPr>
                  <a:t>[j]</a:t>
                </a:r>
              </a:p>
            </p:txBody>
          </p:sp>
        </p:grpSp>
        <p:sp>
          <p:nvSpPr>
            <p:cNvPr id="87074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5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6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7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78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A[i]</a:t>
              </a:r>
              <a:endParaRPr lang="en-US" sz="1600" b="0">
                <a:latin typeface="Calibri" panose="020F0502020204030204" charset="0"/>
              </a:endParaRPr>
            </a:p>
          </p:txBody>
        </p:sp>
      </p:grpSp>
      <p:grpSp>
        <p:nvGrpSpPr>
          <p:cNvPr id="87045" name="Group 15"/>
          <p:cNvGrpSpPr/>
          <p:nvPr/>
        </p:nvGrpSpPr>
        <p:grpSpPr bwMode="auto">
          <a:xfrm>
            <a:off x="6705600" y="3465513"/>
            <a:ext cx="2133600" cy="1524000"/>
            <a:chOff x="4176" y="2064"/>
            <a:chExt cx="1344" cy="960"/>
          </a:xfrm>
        </p:grpSpPr>
        <p:grpSp>
          <p:nvGrpSpPr>
            <p:cNvPr id="87065" name="Group 16"/>
            <p:cNvGrpSpPr/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7071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7072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7066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67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68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69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A[R-1]</a:t>
              </a:r>
              <a:endParaRPr lang="en-US" sz="1600" b="0">
                <a:latin typeface="Calibri" panose="020F0502020204030204" charset="0"/>
              </a:endParaRPr>
            </a:p>
          </p:txBody>
        </p:sp>
      </p:grpSp>
      <p:sp>
        <p:nvSpPr>
          <p:cNvPr id="87046" name="Rectangle 24"/>
          <p:cNvSpPr>
            <a:spLocks noChangeArrowheads="1"/>
          </p:cNvSpPr>
          <p:nvPr/>
        </p:nvSpPr>
        <p:spPr bwMode="auto">
          <a:xfrm>
            <a:off x="2667000" y="3998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b="0">
                <a:latin typeface="Calibri" panose="020F0502020204030204" charset="0"/>
              </a:rPr>
              <a:t>•  •  •</a:t>
            </a:r>
          </a:p>
        </p:txBody>
      </p:sp>
      <p:sp>
        <p:nvSpPr>
          <p:cNvPr id="87047" name="Text Box 25"/>
          <p:cNvSpPr txBox="1">
            <a:spLocks noChangeArrowheads="1"/>
          </p:cNvSpPr>
          <p:nvPr/>
        </p:nvSpPr>
        <p:spPr bwMode="auto">
          <a:xfrm>
            <a:off x="331788" y="5216525"/>
            <a:ext cx="396875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00">
                <a:latin typeface="Courier New" panose="02070309020205020404" charset="0"/>
              </a:rPr>
              <a:t>A</a:t>
            </a:r>
          </a:p>
        </p:txBody>
      </p:sp>
      <p:sp>
        <p:nvSpPr>
          <p:cNvPr id="87048" name="Line 26"/>
          <p:cNvSpPr>
            <a:spLocks noChangeShapeType="1"/>
          </p:cNvSpPr>
          <p:nvPr/>
        </p:nvSpPr>
        <p:spPr bwMode="auto">
          <a:xfrm flipV="1">
            <a:off x="533400" y="4989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Line 27"/>
          <p:cNvSpPr>
            <a:spLocks noChangeShapeType="1"/>
          </p:cNvSpPr>
          <p:nvPr/>
        </p:nvSpPr>
        <p:spPr bwMode="auto">
          <a:xfrm flipV="1">
            <a:off x="3657600" y="4989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7050" name="Group 28"/>
          <p:cNvGrpSpPr/>
          <p:nvPr/>
        </p:nvGrpSpPr>
        <p:grpSpPr bwMode="auto">
          <a:xfrm>
            <a:off x="533400" y="3465513"/>
            <a:ext cx="2133600" cy="1524000"/>
            <a:chOff x="336" y="2064"/>
            <a:chExt cx="1344" cy="960"/>
          </a:xfrm>
        </p:grpSpPr>
        <p:grpSp>
          <p:nvGrpSpPr>
            <p:cNvPr id="87057" name="Group 29"/>
            <p:cNvGrpSpPr/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 b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7063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7064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7058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59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60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600">
                  <a:latin typeface="Courier New" panose="02070309020205020404" charset="0"/>
                </a:rPr>
                <a:t>A[0]</a:t>
              </a:r>
              <a:endParaRPr lang="en-US" sz="1600" b="0">
                <a:latin typeface="Calibri" panose="020F0502020204030204" charset="0"/>
              </a:endParaRPr>
            </a:p>
          </p:txBody>
        </p:sp>
        <p:sp>
          <p:nvSpPr>
            <p:cNvPr id="87061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051" name="Text Box 38"/>
          <p:cNvSpPr txBox="1">
            <a:spLocks noChangeArrowheads="1"/>
          </p:cNvSpPr>
          <p:nvPr/>
        </p:nvSpPr>
        <p:spPr bwMode="auto">
          <a:xfrm>
            <a:off x="2944813" y="5216525"/>
            <a:ext cx="1447800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00">
                <a:latin typeface="Courier New" panose="02070309020205020404" charset="0"/>
              </a:rPr>
              <a:t>A+i*C*4</a:t>
            </a:r>
          </a:p>
        </p:txBody>
      </p:sp>
      <p:sp>
        <p:nvSpPr>
          <p:cNvPr id="87052" name="Text Box 39"/>
          <p:cNvSpPr txBox="1">
            <a:spLocks noChangeArrowheads="1"/>
          </p:cNvSpPr>
          <p:nvPr/>
        </p:nvSpPr>
        <p:spPr bwMode="auto">
          <a:xfrm>
            <a:off x="6324600" y="5216525"/>
            <a:ext cx="1752600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00">
                <a:latin typeface="Courier New" panose="02070309020205020404" charset="0"/>
              </a:rPr>
              <a:t>A+(R-1)*C*4</a:t>
            </a:r>
          </a:p>
        </p:txBody>
      </p:sp>
      <p:sp>
        <p:nvSpPr>
          <p:cNvPr id="87053" name="Line 40"/>
          <p:cNvSpPr>
            <a:spLocks noChangeShapeType="1"/>
          </p:cNvSpPr>
          <p:nvPr/>
        </p:nvSpPr>
        <p:spPr bwMode="auto">
          <a:xfrm flipV="1">
            <a:off x="6705600" y="4989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504900" y="2892107"/>
            <a:ext cx="2012950" cy="3968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000" dirty="0" err="1">
                <a:latin typeface="Courier New" panose="02070309020205020404" charset="0"/>
              </a:rPr>
              <a:t>int</a:t>
            </a:r>
            <a:r>
              <a:rPr lang="en-US" sz="2000" dirty="0">
                <a:latin typeface="Courier New" panose="02070309020205020404" charset="0"/>
              </a:rPr>
              <a:t> A[R][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charset="0"/>
              </a:rPr>
              <a:t>C</a:t>
            </a:r>
            <a:r>
              <a:rPr lang="en-US" sz="2000" dirty="0">
                <a:latin typeface="Courier New" panose="02070309020205020404" charset="0"/>
              </a:rPr>
              <a:t>];</a:t>
            </a:r>
          </a:p>
        </p:txBody>
      </p:sp>
      <p:sp>
        <p:nvSpPr>
          <p:cNvPr id="87055" name="Line 27"/>
          <p:cNvSpPr>
            <a:spLocks noChangeShapeType="1"/>
          </p:cNvSpPr>
          <p:nvPr/>
        </p:nvSpPr>
        <p:spPr bwMode="auto">
          <a:xfrm flipV="1">
            <a:off x="4648200" y="4989513"/>
            <a:ext cx="0" cy="674687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3370263" y="5751513"/>
            <a:ext cx="2573337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dirty="0" err="1" smtClean="0">
                <a:solidFill>
                  <a:srgbClr val="990000"/>
                </a:solidFill>
                <a:latin typeface="Courier New" panose="02070309020205020404" charset="0"/>
              </a:rPr>
              <a:t>A+i</a:t>
            </a:r>
            <a:r>
              <a:rPr lang="en-US" dirty="0" smtClean="0">
                <a:solidFill>
                  <a:srgbClr val="990000"/>
                </a:solidFill>
                <a:latin typeface="Courier New" panose="02070309020205020404" charset="0"/>
              </a:rPr>
              <a:t>*C*4+j*4</a:t>
            </a:r>
            <a:endParaRPr lang="en-US" dirty="0">
              <a:solidFill>
                <a:srgbClr val="990000"/>
              </a:solidFill>
              <a:latin typeface="Courier New" panose="02070309020205020404" charset="0"/>
            </a:endParaRPr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3010144" y="1196170"/>
            <a:ext cx="1723549" cy="40011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000" dirty="0" smtClean="0">
                <a:latin typeface="Courier New" panose="02070309020205020404" charset="0"/>
              </a:rPr>
              <a:t>T </a:t>
            </a:r>
            <a:r>
              <a:rPr lang="en-US" sz="2000" dirty="0">
                <a:latin typeface="Courier New" panose="02070309020205020404" charset="0"/>
              </a:rPr>
              <a:t>A[R][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charset="0"/>
              </a:rPr>
              <a:t>C</a:t>
            </a:r>
            <a:r>
              <a:rPr lang="en-US" sz="2000" dirty="0">
                <a:latin typeface="Courier New" panose="02070309020205020404" charset="0"/>
              </a:rPr>
              <a:t>];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0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0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7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7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7041" grpId="0" animBg="1"/>
      <p:bldP spid="87046" grpId="0" animBg="1"/>
      <p:bldP spid="87047" grpId="0"/>
      <p:bldP spid="87051" grpId="0"/>
      <p:bldP spid="87052" grpId="0"/>
      <p:bldP spid="87054" grpId="0"/>
      <p:bldP spid="43" grpId="0"/>
      <p:bldP spid="4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439229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嵌套数组</a:t>
            </a:r>
            <a:r>
              <a:rPr lang="zh-CN" sz="2800"/>
              <a:t>元素</a:t>
            </a:r>
            <a:r>
              <a:rPr sz="2800"/>
              <a:t>访问</a:t>
            </a:r>
            <a:r>
              <a:rPr lang="zh-CN" sz="2800"/>
              <a:t>代码</a:t>
            </a: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33400" y="1241425"/>
            <a:ext cx="3733800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get_pgh_digit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(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index, 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return </a:t>
            </a:r>
            <a:r>
              <a:rPr lang="en-US" sz="1800" dirty="0" err="1">
                <a:latin typeface="Courier New" panose="02070309020205020404" charset="0"/>
              </a:rPr>
              <a:t>pgh</a:t>
            </a:r>
            <a:r>
              <a:rPr lang="en-US" sz="1800" dirty="0">
                <a:latin typeface="Courier New" panose="02070309020205020404" charset="0"/>
              </a:rPr>
              <a:t>[index][dig];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533400" y="2792413"/>
            <a:ext cx="8001000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leal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(%</a:t>
            </a:r>
            <a:r>
              <a:rPr lang="en-US" altLang="zh-CN" dirty="0" smtClean="0">
                <a:latin typeface="Courier New" panose="02070309020205020404" charset="0"/>
              </a:rPr>
              <a:t>edi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,%edi,4),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addl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esi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5*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index+dig</a:t>
            </a:r>
            <a:endParaRPr lang="en-US" sz="1800" dirty="0" smtClean="0"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pgh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(,%eax,4),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offset 4*(5*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index+dig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)</a:t>
            </a:r>
            <a:endParaRPr lang="en-US" sz="1800" dirty="0">
              <a:latin typeface="Courier New" panose="02070309020205020404" charset="0"/>
              <a:ea typeface="+mn-ea"/>
              <a:cs typeface="+mn-cs"/>
            </a:endParaRPr>
          </a:p>
        </p:txBody>
      </p:sp>
      <p:sp>
        <p:nvSpPr>
          <p:cNvPr id="313347" name="Rectangle 3"/>
          <p:cNvSpPr>
            <a:spLocks noGrp="1" noChangeArrowheads="1"/>
          </p:cNvSpPr>
          <p:nvPr/>
        </p:nvSpPr>
        <p:spPr>
          <a:xfrm>
            <a:off x="457200" y="4152900"/>
            <a:ext cx="8320088" cy="2466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数组元素</a:t>
            </a:r>
            <a:r>
              <a:rPr lang="en-US" dirty="0">
                <a:latin typeface="Calibri" panose="020F0502020204030204" charset="0"/>
              </a:rPr>
              <a:t> </a:t>
            </a:r>
            <a:endParaRPr lang="en-US" dirty="0">
              <a:latin typeface="Courier New" panose="02070309020205020404" charset="0"/>
            </a:endParaRPr>
          </a:p>
          <a:p>
            <a:pPr lvl="1">
              <a:buClr>
                <a:srgbClr val="0D0D0D"/>
              </a:buClr>
            </a:pPr>
            <a:r>
              <a:rPr lang="en-US" b="1" dirty="0">
                <a:latin typeface="Calibri" panose="020F0502020204030204" charset="0"/>
              </a:rPr>
              <a:t>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[index][dig]</a:t>
            </a:r>
            <a:r>
              <a:rPr lang="en-US" b="1" dirty="0">
                <a:latin typeface="Calibri" panose="020F0502020204030204" charset="0"/>
              </a:rPr>
              <a:t> </a:t>
            </a:r>
            <a:r>
              <a:rPr lang="zh-CN" altLang="en-US" b="1" dirty="0">
                <a:latin typeface="Calibri" panose="020F0502020204030204" charset="0"/>
                <a:ea typeface="宋体" panose="02010600030101010101" pitchFamily="2" charset="-122"/>
              </a:rPr>
              <a:t>是</a:t>
            </a:r>
            <a:r>
              <a:rPr lang="en-US" b="1" dirty="0">
                <a:latin typeface="Calibri" panose="020F0502020204030204" charset="0"/>
              </a:rPr>
              <a:t> </a:t>
            </a:r>
            <a:r>
              <a:rPr lang="en-US" b="1" dirty="0" err="1">
                <a:latin typeface="Courier New" panose="02070309020205020404" charset="0"/>
              </a:rPr>
              <a:t>int</a:t>
            </a:r>
            <a:r>
              <a:rPr lang="zh-CN" altLang="en-US" b="1" dirty="0" err="1">
                <a:latin typeface="Courier New" panose="02070309020205020404" charset="0"/>
                <a:ea typeface="宋体" panose="02010600030101010101" pitchFamily="2" charset="-122"/>
              </a:rPr>
              <a:t>型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地址</a:t>
            </a:r>
            <a:r>
              <a:rPr lang="en-US" dirty="0">
                <a:latin typeface="Calibri" panose="020F0502020204030204" charset="0"/>
              </a:rPr>
              <a:t>: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 + 20*index + </a:t>
            </a:r>
            <a:r>
              <a:rPr lang="en-US" b="1" dirty="0" smtClean="0">
                <a:latin typeface="Courier New" panose="02070309020205020404" charset="0"/>
              </a:rPr>
              <a:t>4*dig</a:t>
            </a:r>
          </a:p>
          <a:p>
            <a:pPr lvl="2"/>
            <a:r>
              <a:rPr lang="en-US" dirty="0" smtClean="0"/>
              <a:t>=   </a:t>
            </a:r>
            <a:r>
              <a:rPr lang="en-US" b="1" dirty="0" err="1" smtClean="0">
                <a:latin typeface="Courier New" panose="02070309020205020404" charset="0"/>
              </a:rPr>
              <a:t>pgh</a:t>
            </a:r>
            <a:r>
              <a:rPr lang="en-US" b="1" dirty="0" smtClean="0">
                <a:latin typeface="Courier New" panose="02070309020205020404" charset="0"/>
              </a:rPr>
              <a:t> + 4*(5*index + dig)</a:t>
            </a:r>
            <a:endParaRPr lang="en-US" b="1" dirty="0">
              <a:latin typeface="Courier New" panose="02070309020205020404" charset="0"/>
            </a:endParaRPr>
          </a:p>
          <a:p>
            <a:pPr>
              <a:buClr>
                <a:srgbClr val="0D0D0D"/>
              </a:buClr>
            </a:pPr>
            <a:r>
              <a:rPr lang="zh-CN" altLang="en-US" dirty="0" smtClean="0">
                <a:latin typeface="Calibri" panose="020F0502020204030204" charset="0"/>
                <a:ea typeface="宋体" panose="02010600030101010101" pitchFamily="2" charset="-122"/>
              </a:rPr>
              <a:t>代码</a:t>
            </a:r>
            <a:endParaRPr lang="zh-CN" altLang="en-US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lvl="1">
              <a:buClr>
                <a:srgbClr val="0D0D0D"/>
              </a:buClr>
            </a:pP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计算地址</a:t>
            </a:r>
            <a:r>
              <a:rPr lang="en-US" dirty="0">
                <a:latin typeface="Calibri" panose="020F0502020204030204" charset="0"/>
              </a:rPr>
              <a:t>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 + 4</a:t>
            </a:r>
            <a:r>
              <a:rPr lang="en-US" b="1" dirty="0" smtClean="0">
                <a:latin typeface="Courier New" panose="02070309020205020404" charset="0"/>
              </a:rPr>
              <a:t>*((index+4*index)+dig)</a:t>
            </a:r>
            <a:endParaRPr lang="en-US" b="1" dirty="0">
              <a:latin typeface="Calibri" panose="020F05020202040302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3675" y="1279851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Courier New" panose="02070309020205020404" charset="0"/>
              </a:rPr>
              <a:t>int</a:t>
            </a:r>
            <a:r>
              <a:rPr lang="en-US" altLang="zh-CN" b="1" dirty="0" smtClean="0">
                <a:latin typeface="Courier New" panose="02070309020205020404" charset="0"/>
              </a:rPr>
              <a:t> </a:t>
            </a:r>
            <a:r>
              <a:rPr lang="en-US" altLang="zh-CN" b="1" dirty="0" err="1" smtClean="0">
                <a:latin typeface="Courier New" panose="02070309020205020404" charset="0"/>
              </a:rPr>
              <a:t>pgh</a:t>
            </a:r>
            <a:r>
              <a:rPr lang="en-US" altLang="zh-CN" b="1" dirty="0" smtClean="0">
                <a:latin typeface="Courier New" panose="02070309020205020404" charset="0"/>
              </a:rPr>
              <a:t>[4][5]</a:t>
            </a:r>
            <a:r>
              <a:rPr lang="en-US" altLang="zh-CN" b="1" dirty="0" smtClean="0">
                <a:latin typeface="Calibri" panose="020F0502020204030204" charset="0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372110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多级数组示例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228600" y="1371600"/>
            <a:ext cx="5257800" cy="92551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zip_dig cmu = { 1, 5, 2, 1, 3 };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zip_dig mit = { 0, 2, 1, 3, 9 };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zip_dig ucb = { 9, 4, 7, 2, 0 };</a:t>
            </a: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228600" y="2438400"/>
            <a:ext cx="5257800" cy="65087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#define UCOUNT 3</a:t>
            </a:r>
          </a:p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*</a:t>
            </a:r>
            <a:r>
              <a:rPr lang="en-US" sz="1800" dirty="0" err="1">
                <a:latin typeface="Courier New" panose="02070309020205020404" charset="0"/>
              </a:rPr>
              <a:t>univ</a:t>
            </a:r>
            <a:r>
              <a:rPr lang="en-US" sz="1800" dirty="0">
                <a:latin typeface="Courier New" panose="02070309020205020404" charset="0"/>
              </a:rPr>
              <a:t>[UCOUNT] = {</a:t>
            </a:r>
            <a:r>
              <a:rPr lang="en-US" sz="1800" dirty="0" err="1">
                <a:latin typeface="Courier New" panose="02070309020205020404" charset="0"/>
              </a:rPr>
              <a:t>mit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err="1">
                <a:latin typeface="Courier New" panose="02070309020205020404" charset="0"/>
              </a:rPr>
              <a:t>cmu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err="1">
                <a:latin typeface="Courier New" panose="02070309020205020404" charset="0"/>
              </a:rPr>
              <a:t>ucb</a:t>
            </a:r>
            <a:r>
              <a:rPr lang="en-US" sz="18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/>
        </p:nvSpPr>
        <p:spPr>
          <a:xfrm>
            <a:off x="5603058" y="1969771"/>
            <a:ext cx="3505200" cy="1588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表示3个元素数组</a:t>
            </a:r>
          </a:p>
          <a:p>
            <a:pPr>
              <a:buClr>
                <a:srgbClr val="0D0D0D"/>
              </a:buClr>
            </a:pP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</a:rPr>
              <a:t>每个元素都是指针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8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</a:p>
          <a:p>
            <a:pPr>
              <a:buClr>
                <a:srgbClr val="0D0D0D"/>
              </a:buClr>
            </a:pP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</a:rPr>
              <a:t>每个指针指向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en-US" sz="2000" dirty="0" err="1">
                <a:latin typeface="微软雅黑" panose="020B0503020204020204" charset="-122"/>
                <a:ea typeface="微软雅黑" panose="020B0503020204020204" charset="-122"/>
              </a:rPr>
              <a:t>int数组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grpSp>
        <p:nvGrpSpPr>
          <p:cNvPr id="5" name="Group 7"/>
          <p:cNvGrpSpPr/>
          <p:nvPr/>
        </p:nvGrpSpPr>
        <p:grpSpPr bwMode="auto">
          <a:xfrm>
            <a:off x="376239" y="4191000"/>
            <a:ext cx="1985962" cy="1530350"/>
            <a:chOff x="189" y="2112"/>
            <a:chExt cx="1251" cy="964"/>
          </a:xfrm>
        </p:grpSpPr>
        <p:sp>
          <p:nvSpPr>
            <p:cNvPr id="95301" name="Rectangle 8"/>
            <p:cNvSpPr>
              <a:spLocks noChangeArrowheads="1"/>
            </p:cNvSpPr>
            <p:nvPr/>
          </p:nvSpPr>
          <p:spPr bwMode="auto">
            <a:xfrm>
              <a:off x="864" y="235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36</a:t>
              </a:r>
            </a:p>
          </p:txBody>
        </p:sp>
        <p:sp>
          <p:nvSpPr>
            <p:cNvPr id="95302" name="Line 9"/>
            <p:cNvSpPr>
              <a:spLocks noChangeShapeType="1"/>
            </p:cNvSpPr>
            <p:nvPr/>
          </p:nvSpPr>
          <p:spPr bwMode="auto">
            <a:xfrm flipV="1">
              <a:off x="576" y="248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3" name="Text Box 10"/>
            <p:cNvSpPr txBox="1">
              <a:spLocks noChangeArrowheads="1"/>
            </p:cNvSpPr>
            <p:nvPr/>
          </p:nvSpPr>
          <p:spPr bwMode="auto">
            <a:xfrm>
              <a:off x="201" y="2363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sz="1800" dirty="0">
                  <a:latin typeface="Courier New" panose="02070309020205020404" charset="0"/>
                </a:rPr>
                <a:t>160</a:t>
              </a:r>
            </a:p>
          </p:txBody>
        </p:sp>
        <p:sp>
          <p:nvSpPr>
            <p:cNvPr id="95304" name="Rectangle 11"/>
            <p:cNvSpPr>
              <a:spLocks noChangeArrowheads="1"/>
            </p:cNvSpPr>
            <p:nvPr/>
          </p:nvSpPr>
          <p:spPr bwMode="auto">
            <a:xfrm>
              <a:off x="864" y="259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16</a:t>
              </a:r>
            </a:p>
          </p:txBody>
        </p:sp>
        <p:sp>
          <p:nvSpPr>
            <p:cNvPr id="95305" name="Rectangle 12"/>
            <p:cNvSpPr>
              <a:spLocks noChangeArrowheads="1"/>
            </p:cNvSpPr>
            <p:nvPr/>
          </p:nvSpPr>
          <p:spPr bwMode="auto">
            <a:xfrm>
              <a:off x="864" y="283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ourier New" panose="02070309020205020404" charset="0"/>
                </a:rPr>
                <a:t>56</a:t>
              </a:r>
            </a:p>
          </p:txBody>
        </p:sp>
        <p:sp>
          <p:nvSpPr>
            <p:cNvPr id="95306" name="Line 13"/>
            <p:cNvSpPr>
              <a:spLocks noChangeShapeType="1"/>
            </p:cNvSpPr>
            <p:nvPr/>
          </p:nvSpPr>
          <p:spPr bwMode="auto">
            <a:xfrm flipV="1">
              <a:off x="576" y="272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7" name="Line 14"/>
            <p:cNvSpPr>
              <a:spLocks noChangeShapeType="1"/>
            </p:cNvSpPr>
            <p:nvPr/>
          </p:nvSpPr>
          <p:spPr bwMode="auto">
            <a:xfrm flipV="1">
              <a:off x="576" y="296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8" name="Text Box 15"/>
            <p:cNvSpPr txBox="1">
              <a:spLocks noChangeArrowheads="1"/>
            </p:cNvSpPr>
            <p:nvPr/>
          </p:nvSpPr>
          <p:spPr bwMode="auto">
            <a:xfrm>
              <a:off x="191" y="2612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sz="1800" dirty="0" smtClean="0">
                  <a:latin typeface="Courier New" panose="02070309020205020404" charset="0"/>
                </a:rPr>
                <a:t>168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5309" name="Text Box 16"/>
            <p:cNvSpPr txBox="1">
              <a:spLocks noChangeArrowheads="1"/>
            </p:cNvSpPr>
            <p:nvPr/>
          </p:nvSpPr>
          <p:spPr bwMode="auto">
            <a:xfrm>
              <a:off x="189" y="2843"/>
              <a:ext cx="377" cy="233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sz="1800" dirty="0" smtClean="0">
                  <a:latin typeface="Courier New" panose="02070309020205020404" charset="0"/>
                </a:rPr>
                <a:t>176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5310" name="Text Box 17"/>
            <p:cNvSpPr txBox="1">
              <a:spLocks noChangeArrowheads="1"/>
            </p:cNvSpPr>
            <p:nvPr/>
          </p:nvSpPr>
          <p:spPr bwMode="auto">
            <a:xfrm>
              <a:off x="864" y="2112"/>
              <a:ext cx="462" cy="23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sz="1800">
                  <a:latin typeface="Courier New" panose="02070309020205020404" charset="0"/>
                </a:rPr>
                <a:t>univ</a:t>
              </a:r>
            </a:p>
          </p:txBody>
        </p:sp>
        <p:sp>
          <p:nvSpPr>
            <p:cNvPr id="95311" name="Oval 18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  <p:sp>
          <p:nvSpPr>
            <p:cNvPr id="95312" name="Oval 19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  <p:sp>
          <p:nvSpPr>
            <p:cNvPr id="95313" name="Oval 20"/>
            <p:cNvSpPr>
              <a:spLocks noChangeArrowheads="1"/>
            </p:cNvSpPr>
            <p:nvPr/>
          </p:nvSpPr>
          <p:spPr bwMode="auto">
            <a:xfrm>
              <a:off x="1200" y="292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</p:grp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3122613" y="3733800"/>
            <a:ext cx="595312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cmu</a:t>
            </a:r>
          </a:p>
        </p:txBody>
      </p:sp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3198813" y="4572000"/>
            <a:ext cx="595312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mit</a:t>
            </a:r>
          </a:p>
        </p:txBody>
      </p:sp>
      <p:sp>
        <p:nvSpPr>
          <p:cNvPr id="315453" name="Text Box 61"/>
          <p:cNvSpPr txBox="1">
            <a:spLocks noChangeArrowheads="1"/>
          </p:cNvSpPr>
          <p:nvPr/>
        </p:nvSpPr>
        <p:spPr bwMode="auto">
          <a:xfrm>
            <a:off x="3122613" y="5272088"/>
            <a:ext cx="595312" cy="3667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800">
                <a:latin typeface="Courier New" panose="02070309020205020404" charset="0"/>
              </a:rPr>
              <a:t>ucb</a:t>
            </a:r>
          </a:p>
        </p:txBody>
      </p:sp>
      <p:grpSp>
        <p:nvGrpSpPr>
          <p:cNvPr id="84" name="Group 24"/>
          <p:cNvGrpSpPr/>
          <p:nvPr/>
        </p:nvGrpSpPr>
        <p:grpSpPr bwMode="auto">
          <a:xfrm>
            <a:off x="3554413" y="4006850"/>
            <a:ext cx="5435600" cy="750888"/>
            <a:chOff x="2412765" y="3429000"/>
            <a:chExt cx="5435835" cy="771209"/>
          </a:xfrm>
        </p:grpSpPr>
        <p:grpSp>
          <p:nvGrpSpPr>
            <p:cNvPr id="95283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00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01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95284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16</a:t>
              </a:r>
            </a:p>
          </p:txBody>
        </p:sp>
        <p:sp>
          <p:nvSpPr>
            <p:cNvPr id="95285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20</a:t>
              </a:r>
            </a:p>
          </p:txBody>
        </p:sp>
        <p:sp>
          <p:nvSpPr>
            <p:cNvPr id="9528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8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88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24</a:t>
              </a:r>
            </a:p>
          </p:txBody>
        </p:sp>
        <p:sp>
          <p:nvSpPr>
            <p:cNvPr id="9528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0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28</a:t>
              </a:r>
            </a:p>
          </p:txBody>
        </p:sp>
        <p:sp>
          <p:nvSpPr>
            <p:cNvPr id="9529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2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32</a:t>
              </a:r>
            </a:p>
          </p:txBody>
        </p:sp>
        <p:sp>
          <p:nvSpPr>
            <p:cNvPr id="9529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4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9529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3" name="Group 24"/>
          <p:cNvGrpSpPr/>
          <p:nvPr/>
        </p:nvGrpSpPr>
        <p:grpSpPr bwMode="auto">
          <a:xfrm>
            <a:off x="3556000" y="4808538"/>
            <a:ext cx="5435600" cy="750887"/>
            <a:chOff x="2412765" y="3429000"/>
            <a:chExt cx="5435835" cy="771209"/>
          </a:xfrm>
        </p:grpSpPr>
        <p:grpSp>
          <p:nvGrpSpPr>
            <p:cNvPr id="95265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95266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95267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40</a:t>
              </a:r>
            </a:p>
          </p:txBody>
        </p:sp>
        <p:sp>
          <p:nvSpPr>
            <p:cNvPr id="95268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9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0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44</a:t>
              </a:r>
            </a:p>
          </p:txBody>
        </p:sp>
        <p:sp>
          <p:nvSpPr>
            <p:cNvPr id="95271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2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48</a:t>
              </a:r>
            </a:p>
          </p:txBody>
        </p:sp>
        <p:sp>
          <p:nvSpPr>
            <p:cNvPr id="95273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4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52</a:t>
              </a:r>
            </a:p>
          </p:txBody>
        </p:sp>
        <p:sp>
          <p:nvSpPr>
            <p:cNvPr id="95275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6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95277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24"/>
          <p:cNvGrpSpPr/>
          <p:nvPr/>
        </p:nvGrpSpPr>
        <p:grpSpPr bwMode="auto">
          <a:xfrm>
            <a:off x="3554413" y="5646738"/>
            <a:ext cx="5435600" cy="750887"/>
            <a:chOff x="2412765" y="3429000"/>
            <a:chExt cx="5435835" cy="771209"/>
          </a:xfrm>
        </p:grpSpPr>
        <p:grpSp>
          <p:nvGrpSpPr>
            <p:cNvPr id="95247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9</a:t>
                </a:r>
              </a:p>
            </p:txBody>
          </p: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7</a:t>
                </a:r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anose="020F0502020204030204" charset="0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95248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95249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60</a:t>
              </a:r>
            </a:p>
          </p:txBody>
        </p:sp>
        <p:sp>
          <p:nvSpPr>
            <p:cNvPr id="95250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1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64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4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68</a:t>
              </a:r>
            </a:p>
          </p:txBody>
        </p:sp>
        <p:sp>
          <p:nvSpPr>
            <p:cNvPr id="95255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6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72</a:t>
              </a:r>
            </a:p>
          </p:txBody>
        </p:sp>
        <p:sp>
          <p:nvSpPr>
            <p:cNvPr id="95257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8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>
                  <a:latin typeface="Calibri" panose="020F0502020204030204" charset="0"/>
                </a:rPr>
                <a:t>76</a:t>
              </a:r>
            </a:p>
          </p:txBody>
        </p:sp>
        <p:sp>
          <p:nvSpPr>
            <p:cNvPr id="95259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2052638" y="4159250"/>
            <a:ext cx="1693862" cy="1022350"/>
          </a:xfrm>
          <a:custGeom>
            <a:avLst/>
            <a:gdLst>
              <a:gd name="T0" fmla="*/ 0 w 1694329"/>
              <a:gd name="T1" fmla="*/ 1021976 h 1021976"/>
              <a:gd name="T2" fmla="*/ 654423 w 1694329"/>
              <a:gd name="T3" fmla="*/ 340658 h 1021976"/>
              <a:gd name="T4" fmla="*/ 1694329 w 1694329"/>
              <a:gd name="T5" fmla="*/ 0 h 1021976"/>
              <a:gd name="T6" fmla="*/ 0 60000 65536"/>
              <a:gd name="T7" fmla="*/ 0 60000 65536"/>
              <a:gd name="T8" fmla="*/ 0 60000 65536"/>
              <a:gd name="T9" fmla="*/ 0 w 1694329"/>
              <a:gd name="T10" fmla="*/ 0 h 1021976"/>
              <a:gd name="T11" fmla="*/ 1694329 w 1694329"/>
              <a:gd name="T12" fmla="*/ 1021976 h 10219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4329" h="1021976">
                <a:moveTo>
                  <a:pt x="0" y="1021976"/>
                </a:moveTo>
                <a:cubicBezTo>
                  <a:pt x="186017" y="766481"/>
                  <a:pt x="372035" y="510987"/>
                  <a:pt x="654423" y="340658"/>
                </a:cubicBezTo>
                <a:cubicBezTo>
                  <a:pt x="936811" y="170329"/>
                  <a:pt x="1315570" y="85164"/>
                  <a:pt x="169432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anchor="ctr"/>
          <a:lstStyle/>
          <a:p>
            <a:pPr algn="ctr" eaLnBrk="0" hangingPunct="0"/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2070100" y="4787900"/>
            <a:ext cx="1703388" cy="330200"/>
          </a:xfrm>
          <a:custGeom>
            <a:avLst/>
            <a:gdLst>
              <a:gd name="T0" fmla="*/ 0 w 1703294"/>
              <a:gd name="T1" fmla="*/ 0 h 331694"/>
              <a:gd name="T2" fmla="*/ 905435 w 1703294"/>
              <a:gd name="T3" fmla="*/ 304800 h 331694"/>
              <a:gd name="T4" fmla="*/ 1703294 w 1703294"/>
              <a:gd name="T5" fmla="*/ 161365 h 331694"/>
              <a:gd name="T6" fmla="*/ 0 60000 65536"/>
              <a:gd name="T7" fmla="*/ 0 60000 65536"/>
              <a:gd name="T8" fmla="*/ 0 60000 65536"/>
              <a:gd name="T9" fmla="*/ 0 w 1703294"/>
              <a:gd name="T10" fmla="*/ 0 h 331694"/>
              <a:gd name="T11" fmla="*/ 1703294 w 1703294"/>
              <a:gd name="T12" fmla="*/ 331694 h 331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3294" h="331694">
                <a:moveTo>
                  <a:pt x="0" y="0"/>
                </a:moveTo>
                <a:cubicBezTo>
                  <a:pt x="310776" y="138953"/>
                  <a:pt x="621553" y="277906"/>
                  <a:pt x="905435" y="304800"/>
                </a:cubicBezTo>
                <a:cubicBezTo>
                  <a:pt x="1189317" y="331694"/>
                  <a:pt x="1446305" y="246529"/>
                  <a:pt x="1703294" y="1613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anchor="ctr"/>
          <a:lstStyle/>
          <a:p>
            <a:pPr algn="ctr" eaLnBrk="0" hangingPunct="0"/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2052638" y="5557838"/>
            <a:ext cx="1739900" cy="385762"/>
          </a:xfrm>
          <a:custGeom>
            <a:avLst/>
            <a:gdLst>
              <a:gd name="T0" fmla="*/ 0 w 1739153"/>
              <a:gd name="T1" fmla="*/ 0 h 385482"/>
              <a:gd name="T2" fmla="*/ 699247 w 1739153"/>
              <a:gd name="T3" fmla="*/ 349623 h 385482"/>
              <a:gd name="T4" fmla="*/ 1739153 w 1739153"/>
              <a:gd name="T5" fmla="*/ 215153 h 385482"/>
              <a:gd name="T6" fmla="*/ 0 60000 65536"/>
              <a:gd name="T7" fmla="*/ 0 60000 65536"/>
              <a:gd name="T8" fmla="*/ 0 60000 65536"/>
              <a:gd name="T9" fmla="*/ 0 w 1739153"/>
              <a:gd name="T10" fmla="*/ 0 h 385482"/>
              <a:gd name="T11" fmla="*/ 1739153 w 1739153"/>
              <a:gd name="T12" fmla="*/ 385482 h 3854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153" h="385482">
                <a:moveTo>
                  <a:pt x="0" y="0"/>
                </a:moveTo>
                <a:cubicBezTo>
                  <a:pt x="204694" y="156882"/>
                  <a:pt x="409388" y="313764"/>
                  <a:pt x="699247" y="349623"/>
                </a:cubicBezTo>
                <a:cubicBezTo>
                  <a:pt x="989106" y="385482"/>
                  <a:pt x="1364129" y="300317"/>
                  <a:pt x="1739153" y="2151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anchor="ctr"/>
          <a:lstStyle/>
          <a:p>
            <a:pPr algn="ctr" eaLnBrk="0" hangingPunc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5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5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13" grpId="0"/>
      <p:bldP spid="315433" grpId="0"/>
      <p:bldP spid="315453" grpId="0"/>
      <p:bldP spid="142" grpId="0" animBg="1"/>
      <p:bldP spid="143" grpId="0" animBg="1"/>
      <p:bldP spid="14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432371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多级数组中的元素访问</a:t>
            </a:r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533400" y="1408113"/>
            <a:ext cx="38862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int get_univ_digit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(int index, int dig)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return univ[index][dig];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}</a:t>
            </a:r>
          </a:p>
        </p:txBody>
      </p:sp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533400" y="3021013"/>
            <a:ext cx="7239000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univ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(,%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edi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),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p =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univ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[index]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(%rdx,%esi,4),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p[dig]</a:t>
            </a:r>
            <a:endParaRPr lang="en-US" sz="1800" dirty="0">
              <a:latin typeface="Courier New" panose="02070309020205020404" charset="0"/>
              <a:ea typeface="+mn-ea"/>
              <a:cs typeface="+mn-cs"/>
            </a:endParaRPr>
          </a:p>
        </p:txBody>
      </p:sp>
      <p:sp>
        <p:nvSpPr>
          <p:cNvPr id="99330" name="Rectangle 3"/>
          <p:cNvSpPr>
            <a:spLocks noGrp="1" noChangeArrowheads="1"/>
          </p:cNvSpPr>
          <p:nvPr/>
        </p:nvSpPr>
        <p:spPr>
          <a:xfrm>
            <a:off x="442913" y="4470400"/>
            <a:ext cx="8472487" cy="2122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元素访问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</a:rPr>
              <a:t>[univ+8*index]+4*dig]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两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次内存读取</a:t>
            </a:r>
          </a:p>
          <a:p>
            <a:pPr lvl="2"/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首先获取指向行数组的指针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然后在数组中访问元素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9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3642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865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8" name="文本框 17"/>
          <p:cNvSpPr txBox="1"/>
          <p:nvPr/>
        </p:nvSpPr>
        <p:spPr>
          <a:xfrm>
            <a:off x="262890" y="1473041"/>
            <a:ext cx="317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effectLst/>
              </a:rPr>
              <a:t>反汇编得到结果：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/>
        </p:nvSpPr>
        <p:spPr>
          <a:xfrm>
            <a:off x="3834765" y="1893570"/>
            <a:ext cx="3011805" cy="371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5000"/>
              </a:lnSpc>
              <a:buFontTx/>
              <a:buNone/>
            </a:pPr>
            <a:r>
              <a:rPr lang="en-US" altLang="zh-CN" sz="1800" b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“objdump -d test” </a:t>
            </a:r>
            <a:r>
              <a:rPr lang="zh-CN" altLang="en-US" sz="1800" b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34290" y="2227977"/>
            <a:ext cx="4205288" cy="248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00000000</a:t>
            </a: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&lt;add&gt;: 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0:    55	   push   %ebp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1:    89 e5	   mov   %esp, %ebp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3:    83 ec 10   sub    $0x10, %esp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6:    8b 45 0c   mov   0xc(%ebp), %eax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9:    8b 55 08   mov   0x8(%ebp), %edx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c:    8d 04 02   lea     (%edx,%eax,1), %eax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f:     89 45 fc    mov   %eax, -0x4(%ebp)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12:  8b 45 fc    mov   -0x4(%ebp), %eax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15:  c9             leave  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  16:  c3             ret </a:t>
            </a:r>
          </a:p>
        </p:txBody>
      </p:sp>
      <p:sp>
        <p:nvSpPr>
          <p:cNvPr id="607256" name="Rectangle 24"/>
          <p:cNvSpPr>
            <a:spLocks noChangeArrowheads="1"/>
          </p:cNvSpPr>
          <p:nvPr/>
        </p:nvSpPr>
        <p:spPr bwMode="auto">
          <a:xfrm>
            <a:off x="3902631" y="2236311"/>
            <a:ext cx="2834878" cy="248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080483d4 </a:t>
            </a: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&lt;add&gt;: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80483d4:    55              push ...  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80483d5:    89 e5     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80483d7:    83 ec 10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80483da:    8b 45 0c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80483dd:    8b 55 08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80483e0:    8d 04 02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80483e3:    89 45 fc 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80483e6:    8b 45 fc 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80483e9:    c9                 …</a:t>
            </a:r>
          </a:p>
          <a:p>
            <a:pPr indent="288925" eaLnBrk="1" hangingPunct="1">
              <a:lnSpc>
                <a:spcPct val="105000"/>
              </a:lnSpc>
            </a:pP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 80483ea:    c3</a:t>
            </a:r>
            <a:r>
              <a:rPr lang="en-US" altLang="zh-CN" sz="1350" b="0">
                <a:latin typeface="Arial" panose="020B0604020202020204" pitchFamily="34" charset="0"/>
                <a:ea typeface="宋体" panose="02010600030101010101" pitchFamily="2" charset="-122"/>
              </a:rPr>
              <a:t>                 </a:t>
            </a:r>
            <a:r>
              <a:rPr lang="en-US" altLang="zh-CN" sz="1350">
                <a:latin typeface="Arial" panose="020B0604020202020204" pitchFamily="34" charset="0"/>
                <a:ea typeface="宋体" panose="02010600030101010101" pitchFamily="2" charset="-122"/>
              </a:rPr>
              <a:t>ret</a:t>
            </a:r>
            <a:r>
              <a:rPr lang="en-US" altLang="zh-CN" sz="1350" b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</a:p>
        </p:txBody>
      </p:sp>
      <p:sp>
        <p:nvSpPr>
          <p:cNvPr id="607257" name="Rectangle 25"/>
          <p:cNvSpPr>
            <a:spLocks noChangeArrowheads="1"/>
          </p:cNvSpPr>
          <p:nvPr/>
        </p:nvSpPr>
        <p:spPr bwMode="auto">
          <a:xfrm>
            <a:off x="222409" y="1890634"/>
            <a:ext cx="3308747" cy="303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n-US" altLang="zh-CN">
                <a:solidFill>
                  <a:srgbClr val="007635"/>
                </a:solidFill>
              </a:rPr>
              <a:t>“objdump -d test.o”</a:t>
            </a:r>
            <a:r>
              <a:rPr lang="zh-CN" altLang="en-US">
                <a:solidFill>
                  <a:srgbClr val="007635"/>
                </a:solidFill>
              </a:rPr>
              <a:t>结果</a:t>
            </a:r>
          </a:p>
        </p:txBody>
      </p:sp>
      <p:sp>
        <p:nvSpPr>
          <p:cNvPr id="607258" name="Rectangle 26"/>
          <p:cNvSpPr>
            <a:spLocks noChangeArrowheads="1"/>
          </p:cNvSpPr>
          <p:nvPr/>
        </p:nvSpPr>
        <p:spPr bwMode="auto">
          <a:xfrm>
            <a:off x="4171712" y="2481977"/>
            <a:ext cx="877490" cy="2227659"/>
          </a:xfrm>
          <a:prstGeom prst="rect">
            <a:avLst/>
          </a:prstGeom>
          <a:solidFill>
            <a:schemeClr val="accent1">
              <a:alpha val="28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07259" name="Rectangle 27"/>
          <p:cNvSpPr>
            <a:spLocks noChangeArrowheads="1"/>
          </p:cNvSpPr>
          <p:nvPr/>
        </p:nvSpPr>
        <p:spPr bwMode="auto">
          <a:xfrm>
            <a:off x="358140" y="2481977"/>
            <a:ext cx="371475" cy="2194322"/>
          </a:xfrm>
          <a:prstGeom prst="rect">
            <a:avLst/>
          </a:prstGeom>
          <a:solidFill>
            <a:schemeClr val="accent1">
              <a:alpha val="28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1" name="线形标注 1(带强调线) 20"/>
          <p:cNvSpPr/>
          <p:nvPr/>
        </p:nvSpPr>
        <p:spPr>
          <a:xfrm>
            <a:off x="4272280" y="699135"/>
            <a:ext cx="2241550" cy="1119505"/>
          </a:xfrm>
          <a:prstGeom prst="accentCallout1">
            <a:avLst>
              <a:gd name="adj1" fmla="val 18750"/>
              <a:gd name="adj2" fmla="val -8333"/>
              <a:gd name="adj3" fmla="val 155019"/>
              <a:gd name="adj4" fmla="val -3847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test.o中的代码从地址0开始，test中的代码从80483d4开始！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262890" y="2467451"/>
            <a:ext cx="5383530" cy="14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7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8" grpId="0" bldLvl="0" animBg="1"/>
      <p:bldP spid="607256" grpId="0" bldLvl="0" animBg="1"/>
      <p:bldP spid="607258" grpId="0" bldLvl="0" animBg="1"/>
      <p:bldP spid="607259" grpId="0" bldLvl="0" animBg="1"/>
      <p:bldP spid="21" grpId="0" bldLvl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432371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数组元素的访问</a:t>
            </a:r>
          </a:p>
        </p:txBody>
      </p:sp>
      <p:sp>
        <p:nvSpPr>
          <p:cNvPr id="101378" name="Rectangle 4"/>
          <p:cNvSpPr>
            <a:spLocks noChangeArrowheads="1"/>
          </p:cNvSpPr>
          <p:nvPr/>
        </p:nvSpPr>
        <p:spPr bwMode="auto">
          <a:xfrm>
            <a:off x="457200" y="1306970"/>
            <a:ext cx="3733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int get_pgh_digit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(int index, int dig)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return pgh[index][dig];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}</a:t>
            </a:r>
          </a:p>
        </p:txBody>
      </p:sp>
      <p:sp>
        <p:nvSpPr>
          <p:cNvPr id="101379" name="Rectangle 8"/>
          <p:cNvSpPr>
            <a:spLocks noChangeArrowheads="1"/>
          </p:cNvSpPr>
          <p:nvPr/>
        </p:nvSpPr>
        <p:spPr bwMode="auto">
          <a:xfrm>
            <a:off x="4648200" y="1306970"/>
            <a:ext cx="38862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>
                <a:latin typeface="Courier New" panose="02070309020205020404" charset="0"/>
              </a:rPr>
              <a:t>int get_univ_digit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(int index, int dig)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  return univ[index][dig];</a:t>
            </a:r>
          </a:p>
          <a:p>
            <a:pPr eaLnBrk="0" hangingPunct="0"/>
            <a:r>
              <a:rPr lang="en-US" sz="1800">
                <a:latin typeface="Courier New" panose="02070309020205020404" charset="0"/>
              </a:rPr>
              <a:t>}</a:t>
            </a:r>
          </a:p>
        </p:txBody>
      </p:sp>
      <p:sp>
        <p:nvSpPr>
          <p:cNvPr id="101380" name="TextBox 11"/>
          <p:cNvSpPr txBox="1">
            <a:spLocks noChangeArrowheads="1"/>
          </p:cNvSpPr>
          <p:nvPr/>
        </p:nvSpPr>
        <p:spPr bwMode="auto">
          <a:xfrm>
            <a:off x="368300" y="964070"/>
            <a:ext cx="10972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嵌套数组</a:t>
            </a:r>
          </a:p>
        </p:txBody>
      </p:sp>
      <p:sp>
        <p:nvSpPr>
          <p:cNvPr id="101381" name="TextBox 12"/>
          <p:cNvSpPr txBox="1">
            <a:spLocks noChangeArrowheads="1"/>
          </p:cNvSpPr>
          <p:nvPr/>
        </p:nvSpPr>
        <p:spPr bwMode="auto">
          <a:xfrm>
            <a:off x="4559300" y="952957"/>
            <a:ext cx="10972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多级数组</a:t>
            </a:r>
          </a:p>
        </p:txBody>
      </p:sp>
      <p:pic>
        <p:nvPicPr>
          <p:cNvPr id="101382" name="Picture 2" descr="C:\Documents and Settings\pueschel\My Documents\teaching\18-243-CMUspring09\08-05Feb09\mult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299" y="2873965"/>
            <a:ext cx="4171005" cy="87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5" name="Rectangle 16"/>
          <p:cNvSpPr>
            <a:spLocks noChangeArrowheads="1"/>
          </p:cNvSpPr>
          <p:nvPr/>
        </p:nvSpPr>
        <p:spPr bwMode="auto">
          <a:xfrm>
            <a:off x="368299" y="5518942"/>
            <a:ext cx="509016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buFont typeface="Wingdings" panose="05000000000000000000" pitchFamily="2" charset="2"/>
              <a:buNone/>
            </a:pPr>
            <a:r>
              <a:rPr lang="en-US" sz="2800" dirty="0" err="1">
                <a:latin typeface="Courier New" panose="02070309020205020404" charset="0"/>
              </a:rPr>
              <a:t>Mem</a:t>
            </a:r>
            <a:r>
              <a:rPr lang="en-US" sz="2800" dirty="0">
                <a:latin typeface="Courier New" panose="02070309020205020404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charset="0"/>
              </a:rPr>
              <a:t>pgh</a:t>
            </a:r>
            <a:r>
              <a:rPr lang="en-US" sz="2800" dirty="0">
                <a:latin typeface="Courier New" panose="02070309020205020404" charset="0"/>
              </a:rPr>
              <a:t>+20*index+4*dig]</a:t>
            </a:r>
          </a:p>
        </p:txBody>
      </p:sp>
      <p:sp>
        <p:nvSpPr>
          <p:cNvPr id="101386" name="Rectangle 17"/>
          <p:cNvSpPr>
            <a:spLocks noChangeArrowheads="1"/>
          </p:cNvSpPr>
          <p:nvPr/>
        </p:nvSpPr>
        <p:spPr bwMode="auto">
          <a:xfrm>
            <a:off x="2737109" y="6029502"/>
            <a:ext cx="615696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buFont typeface="Wingdings" panose="05000000000000000000" pitchFamily="2" charset="2"/>
              <a:buNone/>
            </a:pPr>
            <a:r>
              <a:rPr lang="en-US" sz="2800" dirty="0" err="1" smtClean="0">
                <a:latin typeface="Courier New" panose="02070309020205020404" charset="0"/>
              </a:rPr>
              <a:t>Mem</a:t>
            </a:r>
            <a:r>
              <a:rPr lang="en-US" sz="2800" dirty="0" smtClean="0">
                <a:latin typeface="Courier New" panose="02070309020205020404" charset="0"/>
              </a:rPr>
              <a:t>[</a:t>
            </a:r>
            <a:r>
              <a:rPr lang="en-US" sz="2800" dirty="0" err="1" smtClean="0">
                <a:latin typeface="Courier New" panose="02070309020205020404" charset="0"/>
              </a:rPr>
              <a:t>Mem</a:t>
            </a:r>
            <a:r>
              <a:rPr lang="en-US" sz="2800" dirty="0" smtClean="0">
                <a:latin typeface="Courier New" panose="02070309020205020404" charset="0"/>
              </a:rPr>
              <a:t>[</a:t>
            </a:r>
            <a:r>
              <a:rPr lang="en-US" sz="2800" dirty="0" smtClean="0">
                <a:solidFill>
                  <a:srgbClr val="FF0000"/>
                </a:solidFill>
                <a:latin typeface="Courier New" panose="02070309020205020404" charset="0"/>
              </a:rPr>
              <a:t>univ</a:t>
            </a:r>
            <a:r>
              <a:rPr lang="en-US" sz="2800" dirty="0" smtClean="0">
                <a:latin typeface="Courier New" panose="02070309020205020404" charset="0"/>
              </a:rPr>
              <a:t>+8*index</a:t>
            </a:r>
            <a:r>
              <a:rPr lang="en-US" sz="2800" dirty="0">
                <a:latin typeface="Courier New" panose="02070309020205020404" charset="0"/>
              </a:rPr>
              <a:t>]+4*dig]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564" y="3683177"/>
            <a:ext cx="5734050" cy="177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 animBg="1"/>
      <p:bldP spid="101379" grpId="0" animBg="1"/>
      <p:bldP spid="101385" grpId="0"/>
      <p:bldP spid="101386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432371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16×16矩阵访问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03543" y="1094740"/>
            <a:ext cx="7786687" cy="145097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 2" panose="05020102010507070707" pitchFamily="18" charset="2"/>
              <a:buChar char="¢"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MS PGothic" panose="020B0600070205080204" pitchFamily="-96" charset="-128"/>
              </a:rPr>
              <a:t>数组元素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rPr>
              <a:t> 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charset="0"/>
              <a:ea typeface="MS PGothic" panose="020B0600070205080204" pitchFamily="-96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</a:rPr>
              <a:t>地址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charset="0"/>
                <a:ea typeface="MS PGothic" panose="020B0600070205080204" pitchFamily="-96" charset="-128"/>
              </a:rPr>
              <a:t>A +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charset="0"/>
                <a:ea typeface="MS PGothic" panose="020B0600070205080204" pitchFamily="-96" charset="-128"/>
              </a:rPr>
              <a:t> </a:t>
            </a:r>
            <a:r>
              <a:rPr kumimoji="0" lang="en-US" sz="20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i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* (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C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*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K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)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+ 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j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*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b="0" kern="0" dirty="0" smtClean="0">
                <a:latin typeface="Calibri" panose="020F0502020204030204" charset="0"/>
              </a:rPr>
              <a:t>C = 16, K = 4</a:t>
            </a:r>
            <a:endParaRPr kumimoji="0" lang="en-US" sz="2000" b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MS PGothic" panose="020B0600070205080204" pitchFamily="-96" charset="-128"/>
            </a:endParaRPr>
          </a:p>
        </p:txBody>
      </p:sp>
      <p:sp>
        <p:nvSpPr>
          <p:cNvPr id="107523" name="Rectangle 4"/>
          <p:cNvSpPr>
            <a:spLocks noChangeArrowheads="1"/>
          </p:cNvSpPr>
          <p:nvPr/>
        </p:nvSpPr>
        <p:spPr bwMode="auto">
          <a:xfrm>
            <a:off x="903580" y="2545560"/>
            <a:ext cx="6786611" cy="1197764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/* Get element a[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][j] */</a:t>
            </a:r>
          </a:p>
          <a:p>
            <a:pPr eaLnBrk="0" hangingPunct="0"/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fix_ele</a:t>
            </a:r>
            <a:r>
              <a:rPr lang="en-US" sz="1800" dirty="0" smtClean="0">
                <a:latin typeface="Courier New" panose="02070309020205020404" charset="0"/>
              </a:rPr>
              <a:t>(</a:t>
            </a:r>
            <a:r>
              <a:rPr lang="en-US" sz="1800" dirty="0" err="1" smtClean="0">
                <a:solidFill>
                  <a:srgbClr val="7030A0"/>
                </a:solidFill>
                <a:latin typeface="Courier New" panose="02070309020205020404" charset="0"/>
              </a:rPr>
              <a:t>fix_matrix</a:t>
            </a:r>
            <a:r>
              <a:rPr lang="en-US" sz="1800" dirty="0" smtClean="0">
                <a:solidFill>
                  <a:srgbClr val="7030A0"/>
                </a:solidFill>
                <a:latin typeface="Courier New" panose="02070309020205020404" charset="0"/>
              </a:rPr>
              <a:t> a</a:t>
            </a:r>
            <a:r>
              <a:rPr lang="en-US" sz="1800" dirty="0" smtClean="0">
                <a:latin typeface="Courier New" panose="02070309020205020404" charset="0"/>
              </a:rPr>
              <a:t>, long 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, long j) {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return a[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][j];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}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03580" y="4156931"/>
            <a:ext cx="723900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salq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$6,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rsi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*64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salq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$2,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j*4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addq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a + j*4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(%</a:t>
            </a:r>
            <a:r>
              <a:rPr lang="en-US" dirty="0" err="1" smtClean="0">
                <a:latin typeface="Courier New" panose="02070309020205020404" charset="0"/>
              </a:rPr>
              <a:t>rdx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,%</a:t>
            </a:r>
            <a:r>
              <a:rPr lang="en-US" dirty="0" err="1" smtClean="0">
                <a:latin typeface="Courier New" panose="02070309020205020404" charset="0"/>
              </a:rPr>
              <a:t>rsi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),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*(a + j*4 +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*64)</a:t>
            </a:r>
          </a:p>
        </p:txBody>
      </p:sp>
      <p:sp>
        <p:nvSpPr>
          <p:cNvPr id="5" name="矩形 4"/>
          <p:cNvSpPr/>
          <p:nvPr/>
        </p:nvSpPr>
        <p:spPr>
          <a:xfrm>
            <a:off x="4296885" y="1377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/>
            <a:r>
              <a:rPr lang="en-US" altLang="zh-CN" dirty="0">
                <a:latin typeface="Courier New" panose="02070309020205020404" charset="0"/>
              </a:rPr>
              <a:t>#define </a:t>
            </a:r>
            <a:r>
              <a:rPr lang="en-US" altLang="zh-CN" dirty="0" smtClean="0">
                <a:latin typeface="Courier New" panose="02070309020205020404" charset="0"/>
              </a:rPr>
              <a:t>N 16</a:t>
            </a:r>
            <a:endParaRPr lang="en-US" altLang="zh-CN" dirty="0">
              <a:latin typeface="Courier New" panose="02070309020205020404" charset="0"/>
            </a:endParaRPr>
          </a:p>
          <a:p>
            <a:pPr eaLnBrk="0" hangingPunct="0"/>
            <a:r>
              <a:rPr lang="en-US" altLang="zh-CN" dirty="0" err="1">
                <a:latin typeface="Courier New" panose="02070309020205020404" charset="0"/>
              </a:rPr>
              <a:t>typedef</a:t>
            </a:r>
            <a:r>
              <a:rPr lang="en-US" altLang="zh-CN" dirty="0">
                <a:latin typeface="Courier New" panose="02070309020205020404" charset="0"/>
              </a:rPr>
              <a:t> </a:t>
            </a:r>
            <a:r>
              <a:rPr lang="en-US" altLang="zh-CN" dirty="0" err="1">
                <a:latin typeface="Courier New" panose="02070309020205020404" charset="0"/>
              </a:rPr>
              <a:t>int</a:t>
            </a:r>
            <a:r>
              <a:rPr lang="en-US" altLang="zh-CN" dirty="0">
                <a:latin typeface="Courier New" panose="02070309020205020404" charset="0"/>
              </a:rPr>
              <a:t> </a:t>
            </a:r>
            <a:r>
              <a:rPr lang="en-US" altLang="zh-CN" dirty="0" err="1" smtClean="0">
                <a:solidFill>
                  <a:srgbClr val="7030A0"/>
                </a:solidFill>
                <a:latin typeface="Courier New" panose="02070309020205020404" charset="0"/>
              </a:rPr>
              <a:t>fix_matrix</a:t>
            </a:r>
            <a:r>
              <a:rPr lang="en-US" altLang="zh-CN" dirty="0" smtClean="0">
                <a:latin typeface="Courier New" panose="02070309020205020404" charset="0"/>
              </a:rPr>
              <a:t>[N][N];</a:t>
            </a:r>
            <a:endParaRPr lang="en-US" altLang="zh-CN" dirty="0">
              <a:latin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animBg="1"/>
      <p:bldP spid="8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0" y="266065"/>
            <a:ext cx="432371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n</a:t>
            </a:r>
            <a:r>
              <a:rPr sz="2800"/>
              <a:t>×</a:t>
            </a:r>
            <a:r>
              <a:rPr lang="en-US" sz="2800"/>
              <a:t>n</a:t>
            </a:r>
            <a:r>
              <a:rPr sz="2800"/>
              <a:t>矩阵访问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03543" y="1094740"/>
            <a:ext cx="7786687" cy="145097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 2" panose="05020102010507070707" pitchFamily="18" charset="2"/>
              <a:buChar char="¢"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MS PGothic" panose="020B0600070205080204" pitchFamily="-96" charset="-128"/>
              </a:rPr>
              <a:t>数组元素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rPr>
              <a:t> 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charset="0"/>
              <a:ea typeface="MS PGothic" panose="020B0600070205080204" pitchFamily="-96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</a:rPr>
              <a:t>地址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charset="0"/>
                <a:ea typeface="MS PGothic" panose="020B0600070205080204" pitchFamily="-96" charset="-128"/>
              </a:rPr>
              <a:t>A +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charset="0"/>
                <a:ea typeface="MS PGothic" panose="020B0600070205080204" pitchFamily="-96" charset="-128"/>
              </a:rPr>
              <a:t> </a:t>
            </a:r>
            <a:r>
              <a:rPr kumimoji="0" lang="en-US" sz="20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i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* (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C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*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K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)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+ 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j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 *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MS PGothic" panose="020B0600070205080204" pitchFamily="-96" charset="-128"/>
              </a:rPr>
              <a:t>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b="0" kern="0" dirty="0" smtClean="0">
                <a:latin typeface="Calibri" panose="020F0502020204030204" charset="0"/>
              </a:rPr>
              <a:t>C = n, K = 4</a:t>
            </a:r>
            <a:endParaRPr kumimoji="0" lang="en-US" sz="2000" b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MS PGothic" panose="020B0600070205080204" pitchFamily="-96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57224" y="2616087"/>
            <a:ext cx="6786611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pt-BR" sz="1800" dirty="0" smtClean="0">
                <a:latin typeface="Courier New" panose="02070309020205020404" charset="0"/>
              </a:rPr>
              <a:t>/* Get element a[i][j] */</a:t>
            </a:r>
          </a:p>
          <a:p>
            <a:pPr eaLnBrk="0" hangingPunct="0"/>
            <a:r>
              <a:rPr lang="pt-BR" sz="1800" dirty="0" smtClean="0">
                <a:latin typeface="Courier New" panose="02070309020205020404" charset="0"/>
              </a:rPr>
              <a:t>int var_ele(long n, </a:t>
            </a:r>
            <a:r>
              <a:rPr lang="pt-BR" sz="1800" dirty="0" smtClean="0">
                <a:solidFill>
                  <a:srgbClr val="7030A0"/>
                </a:solidFill>
                <a:latin typeface="Courier New" panose="02070309020205020404" charset="0"/>
              </a:rPr>
              <a:t>int a[n][n]</a:t>
            </a:r>
            <a:r>
              <a:rPr lang="pt-BR" sz="1800" dirty="0" smtClean="0">
                <a:latin typeface="Courier New" panose="02070309020205020404" charset="0"/>
              </a:rPr>
              <a:t>, long i, long j) {</a:t>
            </a:r>
          </a:p>
          <a:p>
            <a:pPr eaLnBrk="0" hangingPunct="0"/>
            <a:r>
              <a:rPr lang="pt-BR" sz="1800" dirty="0" smtClean="0">
                <a:latin typeface="Courier New" panose="02070309020205020404" charset="0"/>
              </a:rPr>
              <a:t>  return a[i][j];</a:t>
            </a:r>
          </a:p>
          <a:p>
            <a:pPr eaLnBrk="0" hangingPunct="0"/>
            <a:r>
              <a:rPr lang="pt-BR" sz="1800" dirty="0" smtClean="0">
                <a:latin typeface="Courier New" panose="02070309020205020404" charset="0"/>
              </a:rPr>
              <a:t>}</a:t>
            </a:r>
            <a:endParaRPr lang="pt-BR" sz="1800" dirty="0">
              <a:latin typeface="Courier New" panose="0207030902020502040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7224" y="3909323"/>
            <a:ext cx="7239000" cy="14747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 </a:t>
            </a:r>
            <a:r>
              <a:rPr lang="en-US" altLang="zh-CN" dirty="0" smtClean="0">
                <a:latin typeface="Courier New" panose="02070309020205020404" charset="0"/>
              </a:rPr>
              <a:t>%</a:t>
            </a:r>
            <a:r>
              <a:rPr lang="en-US" altLang="zh-CN" dirty="0" err="1" smtClean="0">
                <a:latin typeface="Courier New" panose="02070309020205020404" charset="0"/>
              </a:rPr>
              <a:t>rdi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         # n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imulq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 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   # n*</a:t>
            </a:r>
            <a:r>
              <a:rPr lang="en-US" altLang="zh-CN" sz="1800" dirty="0" err="1" smtClean="0">
                <a:latin typeface="Courier New" panose="02070309020205020404" charset="0"/>
                <a:ea typeface="+mn-ea"/>
                <a:cs typeface="+mn-cs"/>
              </a:rPr>
              <a:t>i</a:t>
            </a:r>
            <a:endParaRPr lang="en-US" altLang="zh-CN" sz="1800" dirty="0" smtClean="0"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leaq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(%rsi,%rax,4),%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 # n</a:t>
            </a:r>
            <a:r>
              <a:rPr lang="en-US" altLang="zh-CN" dirty="0" smtClean="0">
                <a:latin typeface="Courier New" panose="02070309020205020404" charset="0"/>
              </a:rPr>
              <a:t>*</a:t>
            </a:r>
            <a:r>
              <a:rPr lang="en-US" altLang="zh-CN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*4+a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(%rax,%rcx,4),%</a:t>
            </a:r>
            <a:r>
              <a:rPr lang="en-US" dirty="0" err="1" smtClean="0">
                <a:latin typeface="Courier New" panose="02070309020205020404" charset="0"/>
              </a:rPr>
              <a:t>e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 # *(a + j*4 +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*n*4)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dirty="0" smtClean="0">
                <a:latin typeface="Courier New" panose="02070309020205020404" charset="0"/>
              </a:rPr>
              <a:t>  ret</a:t>
            </a:r>
            <a:endParaRPr lang="en-US" sz="1800" dirty="0" smtClean="0">
              <a:latin typeface="Courier New" panose="02070309020205020404" charset="0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55074" y="4282068"/>
            <a:ext cx="769433" cy="267630"/>
          </a:xfrm>
          <a:prstGeom prst="rect">
            <a:avLst/>
          </a:prstGeom>
          <a:solidFill>
            <a:schemeClr val="accent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2341245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结构</a:t>
            </a:r>
          </a:p>
        </p:txBody>
      </p:sp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568960" y="1333836"/>
            <a:ext cx="2444739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struct rec {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a[3];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struct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rec</a:t>
            </a:r>
            <a:r>
              <a:rPr lang="en-US" sz="1800" dirty="0" smtClean="0">
                <a:latin typeface="Courier New" panose="02070309020205020404" charset="0"/>
              </a:rPr>
              <a:t> *n;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322568" name="Rectangle 8"/>
          <p:cNvSpPr>
            <a:spLocks noChangeArrowheads="1"/>
          </p:cNvSpPr>
          <p:nvPr/>
        </p:nvSpPr>
        <p:spPr bwMode="auto">
          <a:xfrm>
            <a:off x="4083056" y="1196752"/>
            <a:ext cx="2191642" cy="4127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90487" tIns="44450" rIns="90487" bIns="44450"/>
          <a:lstStyle/>
          <a:p>
            <a:pPr marL="224155" indent="-224155" defTabSz="895350" eaLnBrk="0" hangingPunct="0"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Calibri" panose="020F0502020204030204" charset="0"/>
              </a:rPr>
              <a:t>内存布局</a:t>
            </a:r>
          </a:p>
        </p:txBody>
      </p:sp>
      <p:sp>
        <p:nvSpPr>
          <p:cNvPr id="322570" name="Rectangle 10"/>
          <p:cNvSpPr>
            <a:spLocks noChangeArrowheads="1"/>
          </p:cNvSpPr>
          <p:nvPr/>
        </p:nvSpPr>
        <p:spPr bwMode="auto">
          <a:xfrm>
            <a:off x="5422899" y="1690021"/>
            <a:ext cx="542747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>
                <a:latin typeface="Courier New" panose="02070309020205020404" charset="0"/>
              </a:rPr>
              <a:t>i</a:t>
            </a:r>
          </a:p>
        </p:txBody>
      </p:sp>
      <p:sp>
        <p:nvSpPr>
          <p:cNvPr id="322571" name="Rectangle 11"/>
          <p:cNvSpPr>
            <a:spLocks noChangeArrowheads="1"/>
          </p:cNvSpPr>
          <p:nvPr/>
        </p:nvSpPr>
        <p:spPr bwMode="auto">
          <a:xfrm>
            <a:off x="4083056" y="1690021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anose="02070309020205020404" charset="0"/>
                <a:ea typeface="+mn-ea"/>
                <a:cs typeface="+mn-cs"/>
              </a:rPr>
              <a:t>a</a:t>
            </a:r>
          </a:p>
        </p:txBody>
      </p:sp>
      <p:sp>
        <p:nvSpPr>
          <p:cNvPr id="322572" name="Rectangle 12"/>
          <p:cNvSpPr>
            <a:spLocks noChangeArrowheads="1"/>
          </p:cNvSpPr>
          <p:nvPr/>
        </p:nvSpPr>
        <p:spPr bwMode="auto">
          <a:xfrm>
            <a:off x="5867399" y="1690021"/>
            <a:ext cx="826911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322573" name="Rectangle 13"/>
          <p:cNvSpPr>
            <a:spLocks noChangeArrowheads="1"/>
          </p:cNvSpPr>
          <p:nvPr/>
        </p:nvSpPr>
        <p:spPr bwMode="auto">
          <a:xfrm>
            <a:off x="3889375" y="2105946"/>
            <a:ext cx="3333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0</a:t>
            </a:r>
          </a:p>
        </p:txBody>
      </p:sp>
      <p:sp>
        <p:nvSpPr>
          <p:cNvPr id="322574" name="Rectangle 14"/>
          <p:cNvSpPr>
            <a:spLocks noChangeArrowheads="1"/>
          </p:cNvSpPr>
          <p:nvPr/>
        </p:nvSpPr>
        <p:spPr bwMode="auto">
          <a:xfrm>
            <a:off x="5148282" y="2102761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12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322575" name="Rectangle 15"/>
          <p:cNvSpPr>
            <a:spLocks noChangeArrowheads="1"/>
          </p:cNvSpPr>
          <p:nvPr/>
        </p:nvSpPr>
        <p:spPr bwMode="auto">
          <a:xfrm>
            <a:off x="5638800" y="2105946"/>
            <a:ext cx="4857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>
                <a:latin typeface="Courier New" panose="02070309020205020404" charset="0"/>
              </a:rPr>
              <a:t>16</a:t>
            </a:r>
          </a:p>
        </p:txBody>
      </p:sp>
      <p:sp>
        <p:nvSpPr>
          <p:cNvPr id="322576" name="Rectangle 16"/>
          <p:cNvSpPr>
            <a:spLocks noChangeArrowheads="1"/>
          </p:cNvSpPr>
          <p:nvPr/>
        </p:nvSpPr>
        <p:spPr bwMode="auto">
          <a:xfrm>
            <a:off x="6451422" y="2102761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24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322567" name="Rectangle 7"/>
          <p:cNvSpPr>
            <a:spLocks noGrp="1" noChangeArrowheads="1"/>
          </p:cNvSpPr>
          <p:nvPr/>
        </p:nvSpPr>
        <p:spPr>
          <a:xfrm>
            <a:off x="457200" y="2980055"/>
            <a:ext cx="7926388" cy="220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86914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连续分配的内存区域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在结构中按名称引用成员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成员可能有不同的类型</a:t>
            </a:r>
          </a:p>
          <a:p>
            <a:pPr lvl="1"/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2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2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2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2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2907665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结构的访问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4365" y="1294466"/>
            <a:ext cx="2444739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struct rec {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a[3];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struct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rec</a:t>
            </a:r>
            <a:r>
              <a:rPr lang="en-US" sz="1800" dirty="0" smtClean="0">
                <a:latin typeface="Courier New" panose="02070309020205020404" charset="0"/>
              </a:rPr>
              <a:t> *n;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422900" y="1690021"/>
            <a:ext cx="431800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>
                <a:latin typeface="Courier New" panose="02070309020205020404" charset="0"/>
              </a:rPr>
              <a:t>i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083056" y="1690021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anose="02070309020205020404" charset="0"/>
                <a:ea typeface="+mn-ea"/>
                <a:cs typeface="+mn-cs"/>
              </a:rPr>
              <a:t>a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867400" y="1690021"/>
            <a:ext cx="877888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889375" y="2105946"/>
            <a:ext cx="3333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0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5148282" y="2102761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12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638800" y="2105946"/>
            <a:ext cx="4857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16</a:t>
            </a: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423911" y="2088483"/>
            <a:ext cx="4857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24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458537" y="1238232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5306137" y="857232"/>
            <a:ext cx="922047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smtClean="0">
                <a:latin typeface="Courier New" panose="02070309020205020404" charset="0"/>
              </a:rPr>
              <a:t>r+12</a:t>
            </a:r>
            <a:endParaRPr lang="en-US" dirty="0">
              <a:latin typeface="Courier New" panose="02070309020205020404" charset="0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4076328" y="1238232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923928" y="857232"/>
            <a:ext cx="366713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Courier New" panose="02070309020205020404" charset="0"/>
              </a:rPr>
              <a:t>r</a:t>
            </a:r>
          </a:p>
        </p:txBody>
      </p:sp>
      <p:sp>
        <p:nvSpPr>
          <p:cNvPr id="13" name="Rectangle 7"/>
          <p:cNvSpPr>
            <a:spLocks noGrp="1" noChangeArrowheads="1"/>
          </p:cNvSpPr>
          <p:nvPr/>
        </p:nvSpPr>
        <p:spPr>
          <a:xfrm>
            <a:off x="465455" y="2845435"/>
            <a:ext cx="7926388" cy="220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访问结构成员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指针表示结构的第一个字节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访问带偏移的元素</a:t>
            </a:r>
          </a:p>
          <a:p>
            <a:pPr lvl="1"/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333979" y="4201964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void </a:t>
            </a:r>
          </a:p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set_i</a:t>
            </a:r>
            <a:r>
              <a:rPr lang="en-US" sz="1800" dirty="0">
                <a:latin typeface="Courier New" panose="02070309020205020404" charset="0"/>
              </a:rPr>
              <a:t>(struct rec *r,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    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val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r-&gt;</a:t>
            </a:r>
            <a:r>
              <a:rPr lang="en-US" sz="1800" dirty="0" err="1">
                <a:latin typeface="Courier New" panose="02070309020205020404" charset="0"/>
              </a:rPr>
              <a:t>i</a:t>
            </a:r>
            <a:r>
              <a:rPr lang="en-US" sz="1800" dirty="0">
                <a:latin typeface="Courier New" panose="02070309020205020404" charset="0"/>
              </a:rPr>
              <a:t> = </a:t>
            </a:r>
            <a:r>
              <a:rPr lang="en-US" sz="1800" dirty="0" err="1">
                <a:latin typeface="Courier New" panose="02070309020205020404" charset="0"/>
              </a:rPr>
              <a:t>val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3357555" y="4721724"/>
            <a:ext cx="5753108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2745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# </a:t>
            </a:r>
            <a:r>
              <a:rPr lang="en-US" altLang="zh-CN" dirty="0" smtClean="0">
                <a:latin typeface="Courier New" panose="02070309020205020404" charset="0"/>
              </a:rPr>
              <a:t>%</a:t>
            </a:r>
            <a:r>
              <a:rPr lang="en-US" altLang="zh-CN" dirty="0" err="1" smtClean="0">
                <a:latin typeface="Courier New" panose="02070309020205020404" charset="0"/>
              </a:rPr>
              <a:t>rdi</a:t>
            </a:r>
            <a:r>
              <a:rPr lang="en-US" altLang="zh-CN" dirty="0" smtClean="0">
                <a:latin typeface="Courier New" panose="02070309020205020404" charset="0"/>
              </a:rPr>
              <a:t> = r</a:t>
            </a:r>
            <a:endParaRPr lang="en-US" sz="1800" dirty="0"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2912745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# </a:t>
            </a:r>
            <a:r>
              <a:rPr lang="en-US" altLang="zh-CN" dirty="0" smtClean="0">
                <a:latin typeface="Courier New" panose="02070309020205020404" charset="0"/>
              </a:rPr>
              <a:t>%</a:t>
            </a:r>
            <a:r>
              <a:rPr lang="en-US" altLang="zh-CN" dirty="0" err="1" smtClean="0">
                <a:latin typeface="Courier New" panose="02070309020205020404" charset="0"/>
              </a:rPr>
              <a:t>esi</a:t>
            </a:r>
            <a:r>
              <a:rPr lang="en-US" altLang="zh-CN" dirty="0" smtClean="0">
                <a:latin typeface="Courier New" panose="02070309020205020404" charset="0"/>
              </a:rPr>
              <a:t> = </a:t>
            </a:r>
            <a:r>
              <a:rPr lang="en-US" altLang="zh-CN" dirty="0" err="1" smtClean="0">
                <a:latin typeface="Courier New" panose="02070309020205020404" charset="0"/>
              </a:rPr>
              <a:t>val</a:t>
            </a:r>
            <a:endParaRPr lang="en-US" sz="1800" dirty="0"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2912745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 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%</a:t>
            </a:r>
            <a:r>
              <a:rPr lang="en-US" dirty="0" err="1">
                <a:latin typeface="Courier New" panose="02070309020205020404" charset="0"/>
              </a:rPr>
              <a:t>e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si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 12(%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) 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	#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Mem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[r+12] </a:t>
            </a:r>
            <a:r>
              <a:rPr lang="en-US" sz="1800" dirty="0">
                <a:latin typeface="Courier New" panose="02070309020205020404" charset="0"/>
                <a:ea typeface="+mn-ea"/>
                <a:cs typeface="+mn-cs"/>
              </a:rPr>
              <a:t>=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val</a:t>
            </a:r>
            <a:endParaRPr lang="en-US" sz="1800" dirty="0">
              <a:solidFill>
                <a:srgbClr val="FF0000"/>
              </a:solidFill>
              <a:latin typeface="Courier New" panose="0207030902020502040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5" grpId="0" animBg="1"/>
      <p:bldP spid="32256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4986655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生成指向结构成员的指针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555625" y="1297012"/>
            <a:ext cx="2444739" cy="147383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struct rec {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a[3];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struct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rec</a:t>
            </a:r>
            <a:r>
              <a:rPr lang="en-US" sz="1800" dirty="0" smtClean="0">
                <a:latin typeface="Courier New" panose="02070309020205020404" charset="0"/>
              </a:rPr>
              <a:t> *n;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4433905" y="1504932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4281505" y="1123932"/>
            <a:ext cx="114300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err="1" smtClean="0">
                <a:latin typeface="Courier New" panose="02070309020205020404" charset="0"/>
              </a:rPr>
              <a:t>r+idx</a:t>
            </a:r>
            <a:r>
              <a:rPr lang="en-US" dirty="0" smtClean="0">
                <a:latin typeface="Courier New" panose="02070309020205020404" charset="0"/>
              </a:rPr>
              <a:t>*4</a:t>
            </a:r>
            <a:endParaRPr lang="en-US" dirty="0">
              <a:latin typeface="Courier New" panose="02070309020205020404" charset="0"/>
            </a:endParaRP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3906838" y="1504932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3754438" y="1123932"/>
            <a:ext cx="32004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Courier New" panose="02070309020205020404" charset="0"/>
              </a:rPr>
              <a:t>r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72106" y="1925638"/>
            <a:ext cx="431800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>
                <a:latin typeface="Courier New" panose="02070309020205020404" charset="0"/>
              </a:rPr>
              <a:t>i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3932262" y="1925638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anose="02070309020205020404" charset="0"/>
                <a:ea typeface="+mn-ea"/>
                <a:cs typeface="+mn-cs"/>
              </a:rPr>
              <a:t>a</a:t>
            </a: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5716606" y="1925638"/>
            <a:ext cx="909972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3738581" y="2341563"/>
            <a:ext cx="332740" cy="39624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0</a:t>
            </a: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4997488" y="2338378"/>
            <a:ext cx="485140" cy="39624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12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5488006" y="2341563"/>
            <a:ext cx="485140" cy="39624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16</a:t>
            </a: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6374718" y="2324100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24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323590" name="Rectangle 6"/>
          <p:cNvSpPr>
            <a:spLocks noGrp="1" noChangeArrowheads="1"/>
          </p:cNvSpPr>
          <p:nvPr/>
        </p:nvSpPr>
        <p:spPr>
          <a:xfrm>
            <a:off x="357188" y="3078163"/>
            <a:ext cx="3924300" cy="286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生成指向数组元素的指针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编译时确定每个结构成员的偏移量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参数</a:t>
            </a:r>
          </a:p>
          <a:p>
            <a:pPr lvl="1">
              <a:buNone/>
            </a:pP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986407" y="3170238"/>
            <a:ext cx="3810000" cy="147383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*</a:t>
            </a:r>
            <a:r>
              <a:rPr lang="en-US" sz="1800" dirty="0" err="1" smtClean="0">
                <a:latin typeface="Courier New" panose="02070309020205020404" charset="0"/>
              </a:rPr>
              <a:t>get_ap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(struct rec *r, </a:t>
            </a: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idx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return &amp;r-&gt;a[</a:t>
            </a:r>
            <a:r>
              <a:rPr lang="en-US" sz="1800" dirty="0" err="1">
                <a:latin typeface="Courier New" panose="02070309020205020404" charset="0"/>
              </a:rPr>
              <a:t>idx</a:t>
            </a:r>
            <a:r>
              <a:rPr lang="en-US" sz="1800" dirty="0">
                <a:latin typeface="Courier New" panose="02070309020205020404" charset="0"/>
              </a:rPr>
              <a:t>];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3829955" y="4961238"/>
            <a:ext cx="5089525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   $0    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    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#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Clear %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  </a:t>
            </a:r>
          </a:p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movl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esi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Get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idx</a:t>
            </a:r>
            <a:endParaRPr lang="en-US" sz="1800" dirty="0" smtClean="0"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salq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 $2,  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idx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*4</a:t>
            </a:r>
          </a:p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addq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, %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rax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	# </a:t>
            </a:r>
            <a:r>
              <a:rPr lang="en-US" sz="1800" dirty="0" err="1" smtClean="0">
                <a:latin typeface="Courier New" panose="02070309020205020404" charset="0"/>
                <a:ea typeface="+mn-ea"/>
                <a:cs typeface="+mn-cs"/>
              </a:rPr>
              <a:t>r+idx</a:t>
            </a: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*4</a:t>
            </a:r>
            <a:endParaRPr lang="en-US" sz="1800" dirty="0">
              <a:latin typeface="Courier New" panose="02070309020205020404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29955" y="6297813"/>
            <a:ext cx="372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charset="0"/>
              </a:rPr>
              <a:t>leaq</a:t>
            </a:r>
            <a:r>
              <a:rPr lang="en-US" altLang="zh-CN" dirty="0">
                <a:latin typeface="Courier New" panose="02070309020205020404" charset="0"/>
              </a:rPr>
              <a:t>	 </a:t>
            </a:r>
            <a:r>
              <a:rPr lang="en-US" altLang="zh-CN" dirty="0" smtClean="0">
                <a:latin typeface="Courier New" panose="02070309020205020404" charset="0"/>
              </a:rPr>
              <a:t>(%</a:t>
            </a:r>
            <a:r>
              <a:rPr lang="en-US" altLang="zh-CN" dirty="0">
                <a:latin typeface="Courier New" panose="02070309020205020404" charset="0"/>
              </a:rPr>
              <a:t>rdi</a:t>
            </a:r>
            <a:r>
              <a:rPr lang="en-US" altLang="zh-CN" dirty="0" smtClean="0">
                <a:latin typeface="Courier New" panose="02070309020205020404" charset="0"/>
              </a:rPr>
              <a:t>,%esi,4) %</a:t>
            </a:r>
            <a:r>
              <a:rPr lang="en-US" altLang="zh-CN" dirty="0" err="1" smtClean="0">
                <a:latin typeface="Courier New" panose="02070309020205020404" charset="0"/>
              </a:rPr>
              <a:t>rax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3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3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3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8" grpId="0" animBg="1"/>
      <p:bldP spid="323587" grpId="0" animBg="1"/>
      <p:bldP spid="5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4986655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生成指向结构成员的指针</a:t>
            </a:r>
          </a:p>
        </p:txBody>
      </p:sp>
      <p:sp>
        <p:nvSpPr>
          <p:cNvPr id="121861" name="Rectangle 6"/>
          <p:cNvSpPr>
            <a:spLocks noGrp="1" noChangeArrowheads="1"/>
          </p:cNvSpPr>
          <p:nvPr/>
        </p:nvSpPr>
        <p:spPr>
          <a:xfrm>
            <a:off x="328295" y="887802"/>
            <a:ext cx="3044825" cy="7096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Calibri" panose="020F0502020204030204" charset="0"/>
              </a:rPr>
              <a:t>C 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代码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171472" y="266114"/>
            <a:ext cx="2444739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struct rec {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a[3];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i</a:t>
            </a:r>
            <a:r>
              <a:rPr lang="en-US" sz="1800" dirty="0" smtClean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struct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rec</a:t>
            </a:r>
            <a:r>
              <a:rPr lang="en-US" sz="1800" dirty="0" smtClean="0">
                <a:latin typeface="Courier New" panose="02070309020205020404" charset="0"/>
              </a:rPr>
              <a:t> *n;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347540" y="1337889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void set_val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  (struct rec *r, int val)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  while (r) {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    int i = r-&gt;i;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    r-&gt;a[i] = val;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    r = r-&gt;n;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  }</a:t>
            </a:r>
          </a:p>
          <a:p>
            <a:pPr eaLnBrk="0" hangingPunct="0"/>
            <a:r>
              <a:rPr lang="nn-NO" sz="1800" dirty="0" smtClean="0">
                <a:latin typeface="Courier New" panose="02070309020205020404" charset="0"/>
              </a:rPr>
              <a:t>}</a:t>
            </a:r>
            <a:endParaRPr lang="nn-NO" sz="1800" dirty="0">
              <a:latin typeface="Courier New" panose="0207030902020502040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518296" y="1873461"/>
            <a:ext cx="431800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>
                <a:latin typeface="Courier New" panose="02070309020205020404" charset="0"/>
              </a:rPr>
              <a:t>i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178452" y="1873461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anose="02070309020205020404" charset="0"/>
                <a:ea typeface="+mn-ea"/>
                <a:cs typeface="+mn-cs"/>
              </a:rPr>
              <a:t>a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962795" y="1873461"/>
            <a:ext cx="963263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984771" y="2289386"/>
            <a:ext cx="3333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0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6243678" y="2286201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12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6734196" y="2289386"/>
            <a:ext cx="4857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16</a:t>
            </a: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7440284" y="2271923"/>
            <a:ext cx="485775" cy="3937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Courier New" panose="02070309020205020404" charset="0"/>
              </a:rPr>
              <a:t>24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47" name="Freeform 16"/>
          <p:cNvSpPr/>
          <p:nvPr/>
        </p:nvSpPr>
        <p:spPr bwMode="auto">
          <a:xfrm flipH="1">
            <a:off x="7188200" y="1511535"/>
            <a:ext cx="990600" cy="457200"/>
          </a:xfrm>
          <a:custGeom>
            <a:avLst/>
            <a:gdLst>
              <a:gd name="T0" fmla="*/ 624 w 624"/>
              <a:gd name="T1" fmla="*/ 288 h 288"/>
              <a:gd name="T2" fmla="*/ 576 w 624"/>
              <a:gd name="T3" fmla="*/ 0 h 288"/>
              <a:gd name="T4" fmla="*/ 96 w 624"/>
              <a:gd name="T5" fmla="*/ 0 h 288"/>
              <a:gd name="T6" fmla="*/ 0 w 624"/>
              <a:gd name="T7" fmla="*/ 144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288"/>
              <a:gd name="T14" fmla="*/ 624 w 624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288">
                <a:moveTo>
                  <a:pt x="624" y="288"/>
                </a:moveTo>
                <a:lnTo>
                  <a:pt x="576" y="0"/>
                </a:lnTo>
                <a:lnTo>
                  <a:pt x="96" y="0"/>
                </a:lnTo>
                <a:lnTo>
                  <a:pt x="0" y="144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>
              <a:latin typeface="Calibri" panose="020F0502020204030204" charset="0"/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 flipV="1">
            <a:off x="5638800" y="2305261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8"/>
          <p:cNvSpPr>
            <a:spLocks noChangeArrowheads="1"/>
          </p:cNvSpPr>
          <p:nvPr/>
        </p:nvSpPr>
        <p:spPr bwMode="auto">
          <a:xfrm>
            <a:off x="4800600" y="2686261"/>
            <a:ext cx="1524000" cy="381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90487" tIns="44450" rIns="90487" bIns="44450"/>
          <a:lstStyle/>
          <a:p>
            <a:pPr marL="224155" indent="-224155" defTabSz="895350" eaLnBrk="0" hangingPunct="0"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Calibri" panose="020F0502020204030204" charset="0"/>
              </a:rPr>
              <a:t>元素</a:t>
            </a:r>
            <a:r>
              <a:rPr lang="en-US" dirty="0">
                <a:solidFill>
                  <a:schemeClr val="tx2"/>
                </a:solidFill>
                <a:latin typeface="Calibri" panose="020F0502020204030204" charset="0"/>
              </a:rPr>
              <a:t> </a:t>
            </a:r>
            <a:r>
              <a:rPr lang="en-US" dirty="0" err="1">
                <a:latin typeface="Courier New" panose="02070309020205020404" charset="0"/>
              </a:rPr>
              <a:t>i</a:t>
            </a:r>
            <a:endParaRPr lang="en-US" dirty="0">
              <a:solidFill>
                <a:schemeClr val="tx2"/>
              </a:solidFill>
              <a:latin typeface="Calibri" panose="020F050202020403020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13816"/>
              </p:ext>
            </p:extLst>
          </p:nvPr>
        </p:nvGraphicFramePr>
        <p:xfrm>
          <a:off x="5851552" y="255645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 charset="0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 charset="0"/>
                        </a:rPr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%</a:t>
                      </a:r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rdi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r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%</a:t>
                      </a:r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esi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val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672310" y="3973483"/>
            <a:ext cx="7159604" cy="28597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charset="0"/>
              </a:rPr>
              <a:t>testq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charset="0"/>
              </a:rPr>
              <a:t>	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charset="0"/>
              </a:rPr>
              <a:t>, %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endParaRPr lang="en-US" altLang="zh-CN" dirty="0" smtClean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 je .Lout </a:t>
            </a:r>
            <a:endParaRPr lang="en-US" sz="1800" dirty="0" smtClean="0"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+mn-ea"/>
                <a:cs typeface="+mn-cs"/>
              </a:rPr>
              <a:t>.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L17:		# loop: 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	  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movl	12(%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), %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eax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	# r-&gt;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i</a:t>
            </a:r>
            <a:endParaRPr lang="en-US" sz="1800" b="1" dirty="0" smtClean="0">
              <a:solidFill>
                <a:srgbClr val="0070C0"/>
              </a:solidFill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	  movl	%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esi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, (%rdi,%eax,4)	# r-&gt;a[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i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] = 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val</a:t>
            </a:r>
            <a:endParaRPr lang="en-US" sz="1800" b="1" dirty="0" smtClean="0">
              <a:solidFill>
                <a:srgbClr val="0070C0"/>
              </a:solidFill>
              <a:latin typeface="Courier New" panose="02070309020205020404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	  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movq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	16(%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), %</a:t>
            </a:r>
            <a:r>
              <a:rPr lang="en-US" sz="1800" b="1" dirty="0" err="1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+mn-ea"/>
                <a:cs typeface="+mn-cs"/>
              </a:rPr>
              <a:t>	# r = r-&gt;n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	  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testq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	%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rdi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, %</a:t>
            </a:r>
            <a:r>
              <a:rPr lang="en-US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	# Test r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	  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jne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	.L17	# If != 0 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goto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loop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Courier New" panose="02070309020205020404" charset="0"/>
              </a:rPr>
              <a:t>.Lout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+mn-ea"/>
                <a:cs typeface="+mn-cs"/>
              </a:rPr>
              <a:t>   ret</a:t>
            </a:r>
            <a:endParaRPr lang="en-US" sz="1800" dirty="0">
              <a:solidFill>
                <a:srgbClr val="FF0000"/>
              </a:solidFill>
              <a:latin typeface="Courier New" panose="02070309020205020404" charset="0"/>
              <a:ea typeface="+mn-ea"/>
              <a:cs typeface="+mn-cs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3192780" y="3238500"/>
            <a:ext cx="360680" cy="7067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1" grpId="0" animBg="1"/>
      <p:bldP spid="1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296037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结构</a:t>
            </a:r>
            <a:r>
              <a:rPr lang="en-US" sz="2800" dirty="0" smtClean="0">
                <a:sym typeface="+mn-ea"/>
              </a:rPr>
              <a:t>&amp;</a:t>
            </a:r>
            <a:r>
              <a:rPr lang="zh-CN" altLang="en-US" sz="2800" dirty="0" smtClean="0">
                <a:sym typeface="+mn-ea"/>
              </a:rPr>
              <a:t>对齐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/>
        </p:nvSpPr>
        <p:spPr>
          <a:xfrm>
            <a:off x="396875" y="1197679"/>
            <a:ext cx="7896225" cy="36029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未对齐的数据</a:t>
            </a:r>
          </a:p>
          <a:p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对齐数据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原始数据类型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占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k字节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地址必须是k的倍数</a:t>
            </a:r>
          </a:p>
        </p:txBody>
      </p:sp>
      <p:sp>
        <p:nvSpPr>
          <p:cNvPr id="25" name="Rectangle 7"/>
          <p:cNvSpPr/>
          <p:nvPr/>
        </p:nvSpPr>
        <p:spPr bwMode="auto">
          <a:xfrm>
            <a:off x="633413" y="17526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26" name="Rectangle 8"/>
          <p:cNvSpPr/>
          <p:nvPr/>
        </p:nvSpPr>
        <p:spPr bwMode="auto">
          <a:xfrm>
            <a:off x="936625" y="17526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i[0]</a:t>
            </a:r>
          </a:p>
        </p:txBody>
      </p:sp>
      <p:sp>
        <p:nvSpPr>
          <p:cNvPr id="27" name="Rectangle 9"/>
          <p:cNvSpPr/>
          <p:nvPr/>
        </p:nvSpPr>
        <p:spPr bwMode="auto">
          <a:xfrm>
            <a:off x="2206625" y="17526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[1]</a:t>
            </a:r>
          </a:p>
        </p:txBody>
      </p:sp>
      <p:sp>
        <p:nvSpPr>
          <p:cNvPr id="28" name="Rectangle 10"/>
          <p:cNvSpPr/>
          <p:nvPr/>
        </p:nvSpPr>
        <p:spPr bwMode="auto">
          <a:xfrm>
            <a:off x="3449638" y="1752600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</a:t>
            </a:r>
          </a:p>
        </p:txBody>
      </p:sp>
      <p:sp>
        <p:nvSpPr>
          <p:cNvPr id="31" name="Rectangle 13"/>
          <p:cNvSpPr/>
          <p:nvPr/>
        </p:nvSpPr>
        <p:spPr bwMode="auto">
          <a:xfrm>
            <a:off x="533400" y="2146300"/>
            <a:ext cx="21336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2" name="Rectangle 14"/>
          <p:cNvSpPr/>
          <p:nvPr/>
        </p:nvSpPr>
        <p:spPr bwMode="auto">
          <a:xfrm>
            <a:off x="838200" y="2146300"/>
            <a:ext cx="48768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3" name="Rectangle 15"/>
          <p:cNvSpPr/>
          <p:nvPr/>
        </p:nvSpPr>
        <p:spPr bwMode="auto">
          <a:xfrm>
            <a:off x="1941512" y="2146300"/>
            <a:ext cx="48768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p+5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4" name="Rectangle 16"/>
          <p:cNvSpPr/>
          <p:nvPr/>
        </p:nvSpPr>
        <p:spPr bwMode="auto">
          <a:xfrm>
            <a:off x="3124200" y="2146300"/>
            <a:ext cx="48768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p+9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5" name="Rectangle 17"/>
          <p:cNvSpPr/>
          <p:nvPr/>
        </p:nvSpPr>
        <p:spPr bwMode="auto">
          <a:xfrm>
            <a:off x="5670550" y="2146300"/>
            <a:ext cx="62484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p+17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4" name="Rectangle 3"/>
          <p:cNvSpPr/>
          <p:nvPr/>
        </p:nvSpPr>
        <p:spPr bwMode="auto">
          <a:xfrm>
            <a:off x="6642100" y="1355724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S1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*p;</a:t>
            </a:r>
          </a:p>
        </p:txBody>
      </p:sp>
      <p:sp>
        <p:nvSpPr>
          <p:cNvPr id="6" name="Rectangle 7"/>
          <p:cNvSpPr/>
          <p:nvPr/>
        </p:nvSpPr>
        <p:spPr bwMode="auto">
          <a:xfrm>
            <a:off x="633413" y="4572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7" name="Rectangle 8"/>
          <p:cNvSpPr/>
          <p:nvPr/>
        </p:nvSpPr>
        <p:spPr bwMode="auto">
          <a:xfrm>
            <a:off x="1903413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i[0]</a:t>
            </a:r>
          </a:p>
        </p:txBody>
      </p:sp>
      <p:sp>
        <p:nvSpPr>
          <p:cNvPr id="8" name="Rectangle 9"/>
          <p:cNvSpPr/>
          <p:nvPr/>
        </p:nvSpPr>
        <p:spPr bwMode="auto">
          <a:xfrm>
            <a:off x="3173413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i[1]</a:t>
            </a:r>
          </a:p>
        </p:txBody>
      </p:sp>
      <p:sp>
        <p:nvSpPr>
          <p:cNvPr id="9" name="Rectangle 10"/>
          <p:cNvSpPr/>
          <p:nvPr/>
        </p:nvSpPr>
        <p:spPr bwMode="auto">
          <a:xfrm>
            <a:off x="5713413" y="4572000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</a:t>
            </a:r>
          </a:p>
        </p:txBody>
      </p:sp>
      <p:sp>
        <p:nvSpPr>
          <p:cNvPr id="10" name="Rectangle 11"/>
          <p:cNvSpPr/>
          <p:nvPr/>
        </p:nvSpPr>
        <p:spPr bwMode="auto">
          <a:xfrm>
            <a:off x="950913" y="45720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1" name="Rectangle 12"/>
          <p:cNvSpPr/>
          <p:nvPr/>
        </p:nvSpPr>
        <p:spPr bwMode="auto">
          <a:xfrm>
            <a:off x="4443413" y="4572000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12" name="Rectangle 13"/>
          <p:cNvSpPr/>
          <p:nvPr/>
        </p:nvSpPr>
        <p:spPr bwMode="auto">
          <a:xfrm>
            <a:off x="381000" y="4965700"/>
            <a:ext cx="48768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p+0</a:t>
            </a:r>
          </a:p>
        </p:txBody>
      </p:sp>
      <p:sp>
        <p:nvSpPr>
          <p:cNvPr id="13" name="Rectangle 14"/>
          <p:cNvSpPr/>
          <p:nvPr/>
        </p:nvSpPr>
        <p:spPr bwMode="auto">
          <a:xfrm>
            <a:off x="1652588" y="4965700"/>
            <a:ext cx="48768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p+4</a:t>
            </a:r>
          </a:p>
        </p:txBody>
      </p:sp>
      <p:sp>
        <p:nvSpPr>
          <p:cNvPr id="14" name="Rectangle 15"/>
          <p:cNvSpPr/>
          <p:nvPr/>
        </p:nvSpPr>
        <p:spPr bwMode="auto">
          <a:xfrm>
            <a:off x="2908300" y="4965700"/>
            <a:ext cx="48768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p+8</a:t>
            </a:r>
          </a:p>
        </p:txBody>
      </p:sp>
      <p:sp>
        <p:nvSpPr>
          <p:cNvPr id="15" name="Rectangle 16"/>
          <p:cNvSpPr/>
          <p:nvPr/>
        </p:nvSpPr>
        <p:spPr bwMode="auto">
          <a:xfrm>
            <a:off x="5387975" y="4965700"/>
            <a:ext cx="62484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p+16</a:t>
            </a:r>
          </a:p>
        </p:txBody>
      </p:sp>
      <p:sp>
        <p:nvSpPr>
          <p:cNvPr id="16" name="Rectangle 17"/>
          <p:cNvSpPr/>
          <p:nvPr/>
        </p:nvSpPr>
        <p:spPr bwMode="auto">
          <a:xfrm>
            <a:off x="7934325" y="4965700"/>
            <a:ext cx="624840" cy="35306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p+24</a:t>
            </a: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rot="10800000" flipH="1">
            <a:off x="1903413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19"/>
          <p:cNvSpPr/>
          <p:nvPr/>
        </p:nvSpPr>
        <p:spPr bwMode="auto">
          <a:xfrm>
            <a:off x="1382713" y="5648325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4</a:t>
            </a: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的倍数</a:t>
            </a:r>
            <a:endParaRPr lang="en-US" sz="180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Rectangle 20"/>
          <p:cNvSpPr/>
          <p:nvPr/>
        </p:nvSpPr>
        <p:spPr bwMode="auto">
          <a:xfrm>
            <a:off x="5218113" y="5648325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8的倍数</a:t>
            </a:r>
            <a:endParaRPr lang="en-US" sz="180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rot="10800000" flipH="1">
            <a:off x="5713413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Rectangle 22"/>
          <p:cNvSpPr/>
          <p:nvPr/>
        </p:nvSpPr>
        <p:spPr bwMode="auto">
          <a:xfrm>
            <a:off x="404813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8的倍数</a:t>
            </a: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rot="10800000" flipH="1">
            <a:off x="633413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4"/>
          <p:cNvSpPr/>
          <p:nvPr/>
        </p:nvSpPr>
        <p:spPr bwMode="auto">
          <a:xfrm>
            <a:off x="7669530" y="6159500"/>
            <a:ext cx="111633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8的倍数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rot="10800000" flipH="1">
            <a:off x="8253413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8" grpId="0"/>
      <p:bldP spid="19" grpId="0"/>
      <p:bldP spid="21" grpId="0"/>
      <p:bldP spid="2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271145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对齐原则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/>
        </p:nvSpPr>
        <p:spPr>
          <a:xfrm>
            <a:off x="357505" y="12096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数据对齐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数据类型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k字节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地址必须是k的倍数</a:t>
            </a:r>
          </a:p>
          <a:p>
            <a:pPr marL="552450" lvl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建议在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x86-64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对齐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的动机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由4字节或8字节（对齐的）块访问的内存（系统相关）</a:t>
            </a:r>
          </a:p>
          <a:p>
            <a:pPr marL="838200" lvl="2"/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无法装载或存储跨越四字边界的数据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编译器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lvl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插入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间隙，以确保字段对齐正确</a:t>
            </a:r>
          </a:p>
        </p:txBody>
      </p:sp>
      <p:sp>
        <p:nvSpPr>
          <p:cNvPr id="5" name="云形标注 4"/>
          <p:cNvSpPr/>
          <p:nvPr/>
        </p:nvSpPr>
        <p:spPr>
          <a:xfrm>
            <a:off x="3740150" y="13335"/>
            <a:ext cx="4883785" cy="2644140"/>
          </a:xfrm>
          <a:prstGeom prst="cloudCallout">
            <a:avLst>
              <a:gd name="adj1" fmla="val -75549"/>
              <a:gd name="adj2" fmla="val 1801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en-US" sz="2000" b="1" dirty="0" smtClean="0">
                <a:sym typeface="+mn-ea"/>
              </a:rPr>
              <a:t>数据对齐可能会浪费存储空间，但通常会提升性能；</a:t>
            </a:r>
          </a:p>
          <a:p>
            <a:pPr lvl="1"/>
            <a:r>
              <a:rPr lang="zh-CN" altLang="en-US" sz="2000" b="1" dirty="0" smtClean="0">
                <a:sym typeface="+mn-ea"/>
              </a:rPr>
              <a:t>在汇编语言</a:t>
            </a:r>
            <a:r>
              <a:rPr lang="zh-CN" altLang="en-US" sz="2000" b="1" dirty="0">
                <a:sym typeface="+mn-ea"/>
              </a:rPr>
              <a:t>中</a:t>
            </a:r>
            <a:r>
              <a:rPr lang="zh-CN" altLang="en-US" sz="2000" b="1" dirty="0" smtClean="0">
                <a:sym typeface="+mn-ea"/>
              </a:rPr>
              <a:t>使用</a:t>
            </a:r>
            <a:r>
              <a:rPr lang="en-US" altLang="zh-CN" sz="2000" b="1" dirty="0" smtClean="0">
                <a:sym typeface="+mn-ea"/>
              </a:rPr>
              <a:t>.align</a:t>
            </a:r>
            <a:r>
              <a:rPr lang="zh-CN" altLang="en-US" sz="2000" b="1" dirty="0" smtClean="0">
                <a:sym typeface="+mn-ea"/>
              </a:rPr>
              <a:t>关键字</a:t>
            </a:r>
            <a:r>
              <a:rPr lang="en-US" altLang="zh-CN" sz="2000" b="1" dirty="0" smtClean="0">
                <a:sym typeface="+mn-ea"/>
              </a:rPr>
              <a:t>——</a:t>
            </a:r>
            <a:r>
              <a:rPr lang="zh-CN" altLang="en-US" sz="2000" b="1" dirty="0" smtClean="0">
                <a:sym typeface="+mn-ea"/>
              </a:rPr>
              <a:t>例如“</a:t>
            </a:r>
            <a:r>
              <a:rPr lang="en-US" altLang="zh-CN" sz="2000" b="1" dirty="0">
                <a:sym typeface="+mn-ea"/>
              </a:rPr>
              <a:t>.align </a:t>
            </a:r>
            <a:r>
              <a:rPr lang="en-US" altLang="zh-CN" sz="2000" b="1" dirty="0" smtClean="0">
                <a:sym typeface="+mn-ea"/>
              </a:rPr>
              <a:t>4</a:t>
            </a:r>
            <a:r>
              <a:rPr lang="zh-CN" altLang="en-US" sz="2000" b="1" dirty="0" smtClean="0">
                <a:sym typeface="+mn-ea"/>
              </a:rPr>
              <a:t>”；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409321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/>
              <a:t>数据对齐</a:t>
            </a:r>
            <a:r>
              <a:rPr sz="2800"/>
              <a:t>（x86-64）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/>
        </p:nvSpPr>
        <p:spPr>
          <a:xfrm>
            <a:off x="396875" y="1363980"/>
            <a:ext cx="5619115" cy="3432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char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没有地址限制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short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最低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1位地址必须是 0</a:t>
            </a:r>
            <a:r>
              <a:rPr lang="en-US" baseline="-6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4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int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float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最低的2位地址必须是 00</a:t>
            </a:r>
            <a:r>
              <a:rPr lang="en-US" baseline="-6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8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double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long,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char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*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最低的3位地址必须是 000</a:t>
            </a:r>
            <a:r>
              <a:rPr lang="en-US" baseline="-6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34"/>
          <p:cNvSpPr/>
          <p:nvPr/>
        </p:nvSpPr>
        <p:spPr>
          <a:xfrm rot="5400000" flipV="1">
            <a:off x="7589520" y="3390265"/>
            <a:ext cx="1069340" cy="138176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DF664A"/>
              </a:gs>
            </a:gsLst>
            <a:lin ang="81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685800" y="1146810"/>
            <a:ext cx="885825" cy="1577975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040255" y="1032510"/>
            <a:ext cx="6860540" cy="173037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圆角矩形 2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37260" y="3201670"/>
            <a:ext cx="6377305" cy="229171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DF664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</a:endParaRPr>
            </a:p>
          </p:txBody>
        </p:sp>
      </p:grp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2138045" y="1075690"/>
            <a:ext cx="6763385" cy="166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了解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高级语言与汇编语言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汇编语言与机器语言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之间的关系</a:t>
            </a: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掌握有关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指令格式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操作数类型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寻址方式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操作类型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等内容</a:t>
            </a: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了解高级语言源程序中的语句与机器级代码之间的对应关系</a:t>
            </a: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了解复杂数据类型（数组、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结构体等</a:t>
            </a:r>
            <a:r>
              <a:rPr lang="zh-CN" altLang="en-US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charset="-122"/>
              </a:rPr>
              <a:t>）的机器级实现</a:t>
            </a:r>
          </a:p>
        </p:txBody>
      </p: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462915" y="1697355"/>
            <a:ext cx="103441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+mn-ea"/>
                <a:cs typeface="+mn-ea"/>
              </a:rPr>
              <a:t>主要教学目标</a:t>
            </a: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7733030" y="3757295"/>
            <a:ext cx="100774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cs typeface="+mn-ea"/>
              </a:rPr>
              <a:t>主要教学内容</a:t>
            </a:r>
          </a:p>
        </p:txBody>
      </p:sp>
      <p:sp>
        <p:nvSpPr>
          <p:cNvPr id="40" name="TextBox 25"/>
          <p:cNvSpPr>
            <a:spLocks noChangeArrowheads="1"/>
          </p:cNvSpPr>
          <p:nvPr/>
        </p:nvSpPr>
        <p:spPr bwMode="auto">
          <a:xfrm>
            <a:off x="1280160" y="3295650"/>
            <a:ext cx="5893435" cy="207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介绍C语言程序与</a:t>
            </a:r>
            <a:r>
              <a:rPr lang="en-US" altLang="zh-CN" dirty="0">
                <a:latin typeface="+mn-ea"/>
                <a:cs typeface="+mn-ea"/>
                <a:sym typeface="微软雅黑" panose="020B0503020204020204" charset="-122"/>
              </a:rPr>
              <a:t>x86-64</a:t>
            </a: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机器级指令之间的对应关系。</a:t>
            </a: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主要包括：程序转换概述、</a:t>
            </a:r>
            <a:r>
              <a:rPr lang="en-US" altLang="zh-CN" dirty="0">
                <a:latin typeface="+mn-ea"/>
                <a:cs typeface="+mn-ea"/>
                <a:sym typeface="微软雅黑" panose="020B0503020204020204" charset="-122"/>
              </a:rPr>
              <a:t>x86-64</a:t>
            </a: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指令系统、C语言中控制语句和过程调用等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机器级实现</a:t>
            </a: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、复杂数据类型（数组、</a:t>
            </a:r>
            <a:r>
              <a:rPr lang="zh-CN" altLang="en-US" dirty="0" smtClean="0">
                <a:latin typeface="+mn-ea"/>
                <a:cs typeface="+mn-ea"/>
                <a:sym typeface="微软雅黑" panose="020B0503020204020204" charset="-122"/>
              </a:rPr>
              <a:t>结构</a:t>
            </a: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体</a:t>
            </a:r>
            <a:r>
              <a:rPr lang="zh-CN" altLang="en-US" dirty="0" smtClean="0">
                <a:latin typeface="+mn-ea"/>
                <a:cs typeface="+mn-ea"/>
                <a:sym typeface="微软雅黑" panose="020B0503020204020204" charset="-122"/>
              </a:rPr>
              <a:t>等</a:t>
            </a: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）的机器级实现等。</a:t>
            </a:r>
          </a:p>
          <a:p>
            <a:pPr marL="400050" indent="-400050" algn="just">
              <a:lnSpc>
                <a:spcPct val="150000"/>
              </a:lnSpc>
              <a:buFont typeface="+mj-lt"/>
              <a:buAutoNum type="romanUcPeriod"/>
            </a:pP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本章所用的机器级表示主要以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+mn-ea"/>
                <a:sym typeface="微软雅黑" panose="020B0503020204020204" charset="-122"/>
              </a:rPr>
              <a:t>汇编语言形式</a:t>
            </a:r>
            <a:r>
              <a:rPr lang="zh-CN" altLang="en-US" dirty="0">
                <a:latin typeface="+mn-ea"/>
                <a:cs typeface="+mn-ea"/>
                <a:sym typeface="微软雅黑" panose="020B0503020204020204" charset="-122"/>
              </a:rPr>
              <a:t>表示为主。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33" grpId="0"/>
      <p:bldP spid="38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47523" name="Text Box 12"/>
          <p:cNvSpPr txBox="1">
            <a:spLocks noChangeArrowheads="1"/>
          </p:cNvSpPr>
          <p:nvPr/>
        </p:nvSpPr>
        <p:spPr bwMode="auto">
          <a:xfrm>
            <a:off x="3567589" y="1940719"/>
            <a:ext cx="227330" cy="273050"/>
          </a:xfrm>
          <a:prstGeom prst="rect">
            <a:avLst/>
          </a:prstGeom>
          <a:noFill/>
          <a:ln w="9525">
            <a:noFill/>
            <a:round/>
          </a:ln>
        </p:spPr>
        <p:txBody>
          <a:bodyPr wrap="none" lIns="67500" tIns="35100" rIns="67500" bIns="351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1350">
                <a:cs typeface="msgothic"/>
              </a:rPr>
              <a:t>0</a:t>
            </a:r>
          </a:p>
        </p:txBody>
      </p:sp>
      <p:sp>
        <p:nvSpPr>
          <p:cNvPr id="747524" name="Text Box 25"/>
          <p:cNvSpPr txBox="1">
            <a:spLocks noChangeArrowheads="1"/>
          </p:cNvSpPr>
          <p:nvPr/>
        </p:nvSpPr>
        <p:spPr bwMode="auto">
          <a:xfrm>
            <a:off x="7120414" y="2244329"/>
            <a:ext cx="704850" cy="467995"/>
          </a:xfrm>
          <a:prstGeom prst="rect">
            <a:avLst/>
          </a:prstGeom>
          <a:noFill/>
          <a:ln w="9525">
            <a:noFill/>
            <a:round/>
          </a:ln>
        </p:spPr>
        <p:txBody>
          <a:bodyPr lIns="67500" tIns="35100" rIns="67500" bIns="351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1350">
                <a:cs typeface="msgothic"/>
              </a:rPr>
              <a:t>%esp 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1350">
                <a:cs typeface="msgothic"/>
              </a:rPr>
              <a:t>(</a:t>
            </a:r>
            <a:r>
              <a:rPr lang="zh-CN" altLang="en-GB" sz="1350">
                <a:cs typeface="msgothic"/>
              </a:rPr>
              <a:t>栈顶</a:t>
            </a:r>
            <a:r>
              <a:rPr lang="en-GB" altLang="zh-CN" sz="1350">
                <a:cs typeface="msgothic"/>
              </a:rPr>
              <a:t>)</a:t>
            </a:r>
          </a:p>
        </p:txBody>
      </p:sp>
      <p:sp>
        <p:nvSpPr>
          <p:cNvPr id="747525" name="Line 26"/>
          <p:cNvSpPr>
            <a:spLocks noChangeShapeType="1"/>
          </p:cNvSpPr>
          <p:nvPr/>
        </p:nvSpPr>
        <p:spPr bwMode="auto">
          <a:xfrm flipH="1">
            <a:off x="6835855" y="2370535"/>
            <a:ext cx="288131" cy="119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747526" name="Line 28"/>
          <p:cNvSpPr>
            <a:spLocks noChangeShapeType="1"/>
          </p:cNvSpPr>
          <p:nvPr/>
        </p:nvSpPr>
        <p:spPr bwMode="auto">
          <a:xfrm flipV="1">
            <a:off x="6890624" y="1543050"/>
            <a:ext cx="1190" cy="345281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747527" name="Text Box 29"/>
          <p:cNvSpPr txBox="1">
            <a:spLocks noChangeArrowheads="1"/>
          </p:cNvSpPr>
          <p:nvPr/>
        </p:nvSpPr>
        <p:spPr bwMode="auto">
          <a:xfrm>
            <a:off x="7138274" y="3912394"/>
            <a:ext cx="394335" cy="276225"/>
          </a:xfrm>
          <a:prstGeom prst="rect">
            <a:avLst/>
          </a:prstGeom>
          <a:noFill/>
          <a:ln w="9525">
            <a:noFill/>
            <a:round/>
          </a:ln>
        </p:spPr>
        <p:txBody>
          <a:bodyPr wrap="none" lIns="67500" tIns="35100" rIns="67500" bIns="351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1425">
                <a:cs typeface="msgothic"/>
              </a:rPr>
              <a:t>brk</a:t>
            </a:r>
          </a:p>
        </p:txBody>
      </p:sp>
      <p:sp>
        <p:nvSpPr>
          <p:cNvPr id="747528" name="Line 30"/>
          <p:cNvSpPr>
            <a:spLocks noChangeShapeType="1"/>
          </p:cNvSpPr>
          <p:nvPr/>
        </p:nvSpPr>
        <p:spPr bwMode="auto">
          <a:xfrm flipH="1">
            <a:off x="6850142" y="4037410"/>
            <a:ext cx="288131" cy="119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747529" name="Text Box 31"/>
          <p:cNvSpPr txBox="1">
            <a:spLocks noChangeArrowheads="1"/>
          </p:cNvSpPr>
          <p:nvPr/>
        </p:nvSpPr>
        <p:spPr bwMode="auto">
          <a:xfrm>
            <a:off x="3569970" y="1750219"/>
            <a:ext cx="1036320" cy="242570"/>
          </a:xfrm>
          <a:prstGeom prst="rect">
            <a:avLst/>
          </a:prstGeom>
          <a:noFill/>
          <a:ln w="9525">
            <a:noFill/>
            <a:round/>
          </a:ln>
        </p:spPr>
        <p:txBody>
          <a:bodyPr wrap="none" lIns="67500" tIns="35100" rIns="67500" bIns="351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1200">
                <a:cs typeface="msgothic"/>
              </a:rPr>
              <a:t>0xC00000000</a:t>
            </a:r>
          </a:p>
        </p:txBody>
      </p:sp>
      <p:sp>
        <p:nvSpPr>
          <p:cNvPr id="747530" name="Text Box 32"/>
          <p:cNvSpPr txBox="1">
            <a:spLocks noChangeArrowheads="1"/>
          </p:cNvSpPr>
          <p:nvPr/>
        </p:nvSpPr>
        <p:spPr bwMode="auto">
          <a:xfrm>
            <a:off x="3659267" y="5380435"/>
            <a:ext cx="941705" cy="242570"/>
          </a:xfrm>
          <a:prstGeom prst="rect">
            <a:avLst/>
          </a:prstGeom>
          <a:noFill/>
          <a:ln w="9525">
            <a:noFill/>
            <a:round/>
          </a:ln>
        </p:spPr>
        <p:txBody>
          <a:bodyPr wrap="none" lIns="67500" tIns="35100" rIns="67500" bIns="351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1200">
                <a:cs typeface="msgothic"/>
              </a:rPr>
              <a:t>0x08048000</a:t>
            </a:r>
          </a:p>
        </p:txBody>
      </p:sp>
      <p:grpSp>
        <p:nvGrpSpPr>
          <p:cNvPr id="747531" name="Group 11"/>
          <p:cNvGrpSpPr/>
          <p:nvPr/>
        </p:nvGrpSpPr>
        <p:grpSpPr bwMode="auto">
          <a:xfrm>
            <a:off x="4473655" y="1553766"/>
            <a:ext cx="2324100" cy="4448249"/>
            <a:chOff x="2785" y="795"/>
            <a:chExt cx="1924" cy="3517"/>
          </a:xfrm>
        </p:grpSpPr>
        <p:sp>
          <p:nvSpPr>
            <p:cNvPr id="747532" name="Rectangle 14"/>
            <p:cNvSpPr>
              <a:spLocks noChangeArrowheads="1"/>
            </p:cNvSpPr>
            <p:nvPr/>
          </p:nvSpPr>
          <p:spPr bwMode="auto">
            <a:xfrm>
              <a:off x="2952" y="795"/>
              <a:ext cx="1757" cy="307"/>
            </a:xfrm>
            <a:prstGeom prst="rect">
              <a:avLst/>
            </a:prstGeom>
            <a:solidFill>
              <a:srgbClr val="F1C7C7"/>
            </a:solidFill>
            <a:ln w="324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Kernel virtual memory</a:t>
              </a:r>
            </a:p>
          </p:txBody>
        </p:sp>
        <p:sp>
          <p:nvSpPr>
            <p:cNvPr id="747533" name="Rectangle 15"/>
            <p:cNvSpPr>
              <a:spLocks noChangeArrowheads="1"/>
            </p:cNvSpPr>
            <p:nvPr/>
          </p:nvSpPr>
          <p:spPr bwMode="auto">
            <a:xfrm>
              <a:off x="2952" y="1867"/>
              <a:ext cx="1757" cy="422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Memory-mapped region</a:t>
              </a:r>
            </a:p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 for shared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 </a:t>
              </a:r>
              <a:r>
                <a:rPr lang="en-GB" altLang="zh-CN" sz="1350">
                  <a:cs typeface="msgothic"/>
                </a:rPr>
                <a:t>libraries</a:t>
              </a:r>
            </a:p>
          </p:txBody>
        </p:sp>
        <p:sp>
          <p:nvSpPr>
            <p:cNvPr id="33808" name="Rectangle 16"/>
            <p:cNvSpPr>
              <a:spLocks noChangeArrowheads="1"/>
            </p:cNvSpPr>
            <p:nvPr/>
          </p:nvSpPr>
          <p:spPr bwMode="auto">
            <a:xfrm>
              <a:off x="2952" y="2286"/>
              <a:ext cx="1757" cy="4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 Narrow" panose="020B0606020202030204" pitchFamily="34" charset="0"/>
                <a:ea typeface="+mn-ea"/>
              </a:endParaRPr>
            </a:p>
          </p:txBody>
        </p:sp>
        <p:sp>
          <p:nvSpPr>
            <p:cNvPr id="747535" name="Rectangle 17"/>
            <p:cNvSpPr>
              <a:spLocks noChangeArrowheads="1"/>
            </p:cNvSpPr>
            <p:nvPr/>
          </p:nvSpPr>
          <p:spPr bwMode="auto">
            <a:xfrm>
              <a:off x="2952" y="2741"/>
              <a:ext cx="1757" cy="422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Run-time heap</a:t>
              </a:r>
            </a:p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(created by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 </a:t>
              </a:r>
              <a:r>
                <a:rPr lang="en-GB" altLang="zh-CN" sz="1350">
                  <a:cs typeface="msgothic"/>
                </a:rPr>
                <a:t>malloc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)</a:t>
              </a:r>
            </a:p>
          </p:txBody>
        </p:sp>
        <p:sp>
          <p:nvSpPr>
            <p:cNvPr id="33810" name="Rectangle 18"/>
            <p:cNvSpPr>
              <a:spLocks noChangeArrowheads="1"/>
            </p:cNvSpPr>
            <p:nvPr/>
          </p:nvSpPr>
          <p:spPr bwMode="auto">
            <a:xfrm>
              <a:off x="2952" y="1294"/>
              <a:ext cx="1757" cy="5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 Narrow" panose="020B0606020202030204" pitchFamily="34" charset="0"/>
                <a:ea typeface="+mn-ea"/>
              </a:endParaRPr>
            </a:p>
          </p:txBody>
        </p:sp>
        <p:sp>
          <p:nvSpPr>
            <p:cNvPr id="747537" name="Line 19"/>
            <p:cNvSpPr>
              <a:spLocks noChangeShapeType="1"/>
            </p:cNvSpPr>
            <p:nvPr/>
          </p:nvSpPr>
          <p:spPr bwMode="auto">
            <a:xfrm flipV="1">
              <a:off x="3828" y="2493"/>
              <a:ext cx="1" cy="242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7538" name="Rectangle 20"/>
            <p:cNvSpPr>
              <a:spLocks noChangeArrowheads="1"/>
            </p:cNvSpPr>
            <p:nvPr/>
          </p:nvSpPr>
          <p:spPr bwMode="auto">
            <a:xfrm>
              <a:off x="2952" y="1083"/>
              <a:ext cx="1757" cy="355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Use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r </a:t>
              </a:r>
              <a:r>
                <a:rPr lang="en-GB" altLang="zh-CN" sz="1350">
                  <a:cs typeface="msgothic"/>
                </a:rPr>
                <a:t>stack</a:t>
              </a:r>
            </a:p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200">
                  <a:latin typeface="Calibri" panose="020F0502020204030204" charset="0"/>
                  <a:cs typeface="msgothic"/>
                </a:rPr>
                <a:t>(</a:t>
              </a:r>
              <a:r>
                <a:rPr lang="en-GB" altLang="zh-CN" sz="1350">
                  <a:cs typeface="msgothic"/>
                </a:rPr>
                <a:t>created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 </a:t>
              </a:r>
              <a:r>
                <a:rPr lang="en-GB" altLang="zh-CN" sz="1350">
                  <a:cs typeface="msgothic"/>
                </a:rPr>
                <a:t>at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 </a:t>
              </a:r>
              <a:r>
                <a:rPr lang="en-GB" altLang="zh-CN" sz="1350">
                  <a:cs typeface="msgothic"/>
                </a:rPr>
                <a:t>runtime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)</a:t>
              </a:r>
            </a:p>
          </p:txBody>
        </p:sp>
        <p:sp>
          <p:nvSpPr>
            <p:cNvPr id="747539" name="Line 21"/>
            <p:cNvSpPr>
              <a:spLocks noChangeShapeType="1"/>
            </p:cNvSpPr>
            <p:nvPr/>
          </p:nvSpPr>
          <p:spPr bwMode="auto">
            <a:xfrm flipV="1">
              <a:off x="3828" y="1725"/>
              <a:ext cx="1" cy="146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47540" name="Line 22"/>
            <p:cNvSpPr>
              <a:spLocks noChangeShapeType="1"/>
            </p:cNvSpPr>
            <p:nvPr/>
          </p:nvSpPr>
          <p:spPr bwMode="auto">
            <a:xfrm>
              <a:off x="3828" y="1438"/>
              <a:ext cx="1" cy="144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3815" name="Rectangle 23"/>
            <p:cNvSpPr>
              <a:spLocks noChangeArrowheads="1"/>
            </p:cNvSpPr>
            <p:nvPr/>
          </p:nvSpPr>
          <p:spPr bwMode="auto">
            <a:xfrm>
              <a:off x="2952" y="3977"/>
              <a:ext cx="1757" cy="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Unused</a:t>
              </a:r>
            </a:p>
          </p:txBody>
        </p:sp>
        <p:sp>
          <p:nvSpPr>
            <p:cNvPr id="747542" name="Text Box 24"/>
            <p:cNvSpPr txBox="1">
              <a:spLocks noChangeArrowheads="1"/>
            </p:cNvSpPr>
            <p:nvPr/>
          </p:nvSpPr>
          <p:spPr bwMode="auto">
            <a:xfrm>
              <a:off x="2785" y="4114"/>
              <a:ext cx="196" cy="198"/>
            </a:xfrm>
            <a:prstGeom prst="rect">
              <a:avLst/>
            </a:prstGeom>
            <a:noFill/>
            <a:ln w="9525">
              <a:noFill/>
              <a:round/>
            </a:ln>
          </p:spPr>
          <p:txBody>
            <a:bodyPr wrap="none" lIns="67500" tIns="35100" rIns="67500" bIns="35100">
              <a:spAutoFit/>
            </a:bodyPr>
            <a:lstStyle/>
            <a:p>
              <a:pPr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200">
                  <a:latin typeface="Arial Black" panose="020B0A04020102020204" pitchFamily="34" charset="0"/>
                  <a:ea typeface="msgothic"/>
                  <a:cs typeface="msgothic"/>
                </a:rPr>
                <a:t>0</a:t>
              </a:r>
            </a:p>
          </p:txBody>
        </p:sp>
        <p:sp>
          <p:nvSpPr>
            <p:cNvPr id="33826" name="Rectangle 34"/>
            <p:cNvSpPr>
              <a:spLocks noChangeArrowheads="1"/>
            </p:cNvSpPr>
            <p:nvPr/>
          </p:nvSpPr>
          <p:spPr bwMode="auto">
            <a:xfrm>
              <a:off x="2952" y="3161"/>
              <a:ext cx="1757" cy="4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24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Read/write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 </a:t>
              </a:r>
              <a:r>
                <a:rPr lang="en-GB" altLang="zh-CN" sz="1350">
                  <a:cs typeface="msgothic"/>
                </a:rPr>
                <a:t>segment</a:t>
              </a:r>
            </a:p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(.data, .bss)</a:t>
              </a:r>
            </a:p>
          </p:txBody>
        </p:sp>
        <p:sp>
          <p:nvSpPr>
            <p:cNvPr id="747544" name="Rectangle 35"/>
            <p:cNvSpPr>
              <a:spLocks noChangeArrowheads="1"/>
            </p:cNvSpPr>
            <p:nvPr/>
          </p:nvSpPr>
          <p:spPr bwMode="auto">
            <a:xfrm>
              <a:off x="2952" y="3555"/>
              <a:ext cx="1757" cy="422"/>
            </a:xfrm>
            <a:prstGeom prst="rect">
              <a:avLst/>
            </a:prstGeom>
            <a:solidFill>
              <a:srgbClr val="F6F5BD"/>
            </a:solidFill>
            <a:ln w="324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Read-only segment</a:t>
              </a:r>
            </a:p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(.init, .text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, </a:t>
              </a:r>
              <a:r>
                <a:rPr lang="en-GB" altLang="zh-CN" sz="1350">
                  <a:cs typeface="msgothic"/>
                </a:rPr>
                <a:t>.rodata</a:t>
              </a:r>
              <a:r>
                <a:rPr lang="en-GB" altLang="zh-CN" sz="1200">
                  <a:latin typeface="Calibri" panose="020F0502020204030204" charset="0"/>
                  <a:cs typeface="msgothic"/>
                </a:rPr>
                <a:t>)</a:t>
              </a:r>
            </a:p>
          </p:txBody>
        </p:sp>
      </p:grpSp>
      <p:sp>
        <p:nvSpPr>
          <p:cNvPr id="747545" name="AutoShape 36"/>
          <p:cNvSpPr/>
          <p:nvPr/>
        </p:nvSpPr>
        <p:spPr bwMode="auto">
          <a:xfrm>
            <a:off x="6822758" y="4626769"/>
            <a:ext cx="166688" cy="971550"/>
          </a:xfrm>
          <a:prstGeom prst="rightBrace">
            <a:avLst>
              <a:gd name="adj1" fmla="val 48571"/>
              <a:gd name="adj2" fmla="val 50000"/>
            </a:avLst>
          </a:prstGeom>
          <a:noFill/>
          <a:ln w="38100">
            <a:solidFill>
              <a:srgbClr val="F49D4A"/>
            </a:solidFill>
            <a:miter lim="800000"/>
          </a:ln>
        </p:spPr>
        <p:txBody>
          <a:bodyPr wrap="none" anchor="ctr"/>
          <a:lstStyle/>
          <a:p>
            <a:endParaRPr lang="en-US" altLang="zh-CN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47546" name="Text Box 37"/>
          <p:cNvSpPr txBox="1">
            <a:spLocks noChangeArrowheads="1"/>
          </p:cNvSpPr>
          <p:nvPr/>
        </p:nvSpPr>
        <p:spPr bwMode="auto">
          <a:xfrm>
            <a:off x="7078742" y="4602956"/>
            <a:ext cx="559594" cy="931545"/>
          </a:xfrm>
          <a:prstGeom prst="rect">
            <a:avLst/>
          </a:prstGeom>
          <a:noFill/>
          <a:ln w="9525">
            <a:noFill/>
            <a:round/>
          </a:ln>
        </p:spPr>
        <p:txBody>
          <a:bodyPr lIns="67500" tIns="35100" rIns="67500" bIns="351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GB" sz="1425">
                <a:solidFill>
                  <a:srgbClr val="F49D4A"/>
                </a:solidFill>
                <a:latin typeface="Calibri" panose="020F0502020204030204" charset="0"/>
                <a:cs typeface="msgothic"/>
              </a:rPr>
              <a:t>从可执行文件装入</a:t>
            </a:r>
          </a:p>
        </p:txBody>
      </p:sp>
      <p:sp>
        <p:nvSpPr>
          <p:cNvPr id="747547" name="Line 27"/>
          <p:cNvSpPr>
            <a:spLocks noChangeShapeType="1"/>
          </p:cNvSpPr>
          <p:nvPr/>
        </p:nvSpPr>
        <p:spPr bwMode="auto">
          <a:xfrm>
            <a:off x="3609261" y="3357563"/>
            <a:ext cx="1066800" cy="1951435"/>
          </a:xfrm>
          <a:prstGeom prst="line">
            <a:avLst/>
          </a:prstGeom>
          <a:noFill/>
          <a:ln w="38100">
            <a:solidFill>
              <a:srgbClr val="F49D4A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sp>
        <p:nvSpPr>
          <p:cNvPr id="747548" name="Line 28"/>
          <p:cNvSpPr>
            <a:spLocks noChangeShapeType="1"/>
          </p:cNvSpPr>
          <p:nvPr/>
        </p:nvSpPr>
        <p:spPr bwMode="auto">
          <a:xfrm>
            <a:off x="3610451" y="4119563"/>
            <a:ext cx="1065610" cy="727472"/>
          </a:xfrm>
          <a:prstGeom prst="line">
            <a:avLst/>
          </a:prstGeom>
          <a:noFill/>
          <a:ln w="38100">
            <a:solidFill>
              <a:srgbClr val="F49D4A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 sz="1350"/>
          </a:p>
        </p:txBody>
      </p:sp>
      <p:sp>
        <p:nvSpPr>
          <p:cNvPr id="747549" name="Text Box 29"/>
          <p:cNvSpPr txBox="1">
            <a:spLocks noChangeArrowheads="1"/>
          </p:cNvSpPr>
          <p:nvPr/>
        </p:nvSpPr>
        <p:spPr bwMode="auto">
          <a:xfrm>
            <a:off x="1398270" y="1477566"/>
            <a:ext cx="2451497" cy="311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425">
                <a:solidFill>
                  <a:srgbClr val="F49D4A"/>
                </a:solidFill>
              </a:rPr>
              <a:t>程序</a:t>
            </a:r>
            <a:r>
              <a:rPr lang="en-US" altLang="zh-CN" sz="1425">
                <a:solidFill>
                  <a:srgbClr val="F49D4A"/>
                </a:solidFill>
              </a:rPr>
              <a:t>(</a:t>
            </a:r>
            <a:r>
              <a:rPr lang="zh-CN" altLang="en-US" sz="1425">
                <a:solidFill>
                  <a:srgbClr val="F49D4A"/>
                </a:solidFill>
              </a:rPr>
              <a:t>段</a:t>
            </a:r>
            <a:r>
              <a:rPr lang="en-US" altLang="zh-CN" sz="1425">
                <a:solidFill>
                  <a:srgbClr val="F49D4A"/>
                </a:solidFill>
              </a:rPr>
              <a:t>)</a:t>
            </a:r>
            <a:r>
              <a:rPr lang="zh-CN" altLang="en-US" sz="1425">
                <a:solidFill>
                  <a:srgbClr val="F49D4A"/>
                </a:solidFill>
              </a:rPr>
              <a:t>头表描述如何映射</a:t>
            </a:r>
          </a:p>
        </p:txBody>
      </p:sp>
      <p:grpSp>
        <p:nvGrpSpPr>
          <p:cNvPr id="747550" name="Group 30"/>
          <p:cNvGrpSpPr/>
          <p:nvPr/>
        </p:nvGrpSpPr>
        <p:grpSpPr bwMode="auto">
          <a:xfrm>
            <a:off x="1343501" y="2022872"/>
            <a:ext cx="2228850" cy="3782615"/>
            <a:chOff x="201" y="943"/>
            <a:chExt cx="1872" cy="3177"/>
          </a:xfrm>
        </p:grpSpPr>
        <p:sp>
          <p:nvSpPr>
            <p:cNvPr id="33794" name="Rectangle 2"/>
            <p:cNvSpPr>
              <a:spLocks noChangeArrowheads="1"/>
            </p:cNvSpPr>
            <p:nvPr/>
          </p:nvSpPr>
          <p:spPr bwMode="auto">
            <a:xfrm>
              <a:off x="201" y="943"/>
              <a:ext cx="1872" cy="2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ELF header</a:t>
              </a:r>
            </a:p>
          </p:txBody>
        </p:sp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201" y="1217"/>
              <a:ext cx="1872" cy="438"/>
            </a:xfrm>
            <a:prstGeom prst="rect">
              <a:avLst/>
            </a:prstGeom>
            <a:solidFill>
              <a:srgbClr val="FF0000">
                <a:alpha val="24001"/>
              </a:srgbClr>
            </a:solidFill>
            <a:ln w="25527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Segment header table</a:t>
              </a:r>
            </a:p>
          </p:txBody>
        </p:sp>
        <p:sp>
          <p:nvSpPr>
            <p:cNvPr id="747553" name="Rectangle 4"/>
            <p:cNvSpPr>
              <a:spLocks noChangeArrowheads="1"/>
            </p:cNvSpPr>
            <p:nvPr/>
          </p:nvSpPr>
          <p:spPr bwMode="auto">
            <a:xfrm>
              <a:off x="201" y="1929"/>
              <a:ext cx="1872" cy="274"/>
            </a:xfrm>
            <a:prstGeom prst="rect">
              <a:avLst/>
            </a:prstGeom>
            <a:solidFill>
              <a:srgbClr val="F6F5BD"/>
            </a:solidFill>
            <a:ln w="2556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.text section</a:t>
              </a:r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201" y="2477"/>
              <a:ext cx="1872" cy="2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.data section</a:t>
              </a: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201" y="2751"/>
              <a:ext cx="1872" cy="2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.bss section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201" y="3024"/>
              <a:ext cx="1872" cy="2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.symtab</a:t>
              </a:r>
            </a:p>
          </p:txBody>
        </p:sp>
        <p:sp>
          <p:nvSpPr>
            <p:cNvPr id="33802" name="Rectangle 10"/>
            <p:cNvSpPr>
              <a:spLocks noChangeArrowheads="1"/>
            </p:cNvSpPr>
            <p:nvPr/>
          </p:nvSpPr>
          <p:spPr bwMode="auto">
            <a:xfrm>
              <a:off x="201" y="3298"/>
              <a:ext cx="1872" cy="2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.debug</a:t>
              </a:r>
            </a:p>
          </p:txBody>
        </p:sp>
        <p:sp>
          <p:nvSpPr>
            <p:cNvPr id="747558" name="Rectangle 5"/>
            <p:cNvSpPr>
              <a:spLocks noChangeArrowheads="1"/>
            </p:cNvSpPr>
            <p:nvPr/>
          </p:nvSpPr>
          <p:spPr bwMode="auto">
            <a:xfrm>
              <a:off x="201" y="2203"/>
              <a:ext cx="1872" cy="274"/>
            </a:xfrm>
            <a:prstGeom prst="rect">
              <a:avLst/>
            </a:prstGeom>
            <a:solidFill>
              <a:srgbClr val="F6F5BD"/>
            </a:solidFill>
            <a:ln w="2556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.rodata section</a:t>
              </a:r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201" y="3572"/>
              <a:ext cx="1872" cy="2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.line</a:t>
              </a:r>
            </a:p>
          </p:txBody>
        </p:sp>
        <p:sp>
          <p:nvSpPr>
            <p:cNvPr id="747560" name="Rectangle 4"/>
            <p:cNvSpPr>
              <a:spLocks noChangeArrowheads="1"/>
            </p:cNvSpPr>
            <p:nvPr/>
          </p:nvSpPr>
          <p:spPr bwMode="auto">
            <a:xfrm>
              <a:off x="201" y="1655"/>
              <a:ext cx="1872" cy="274"/>
            </a:xfrm>
            <a:prstGeom prst="rect">
              <a:avLst/>
            </a:prstGeom>
            <a:solidFill>
              <a:srgbClr val="F6F5BD"/>
            </a:solidFill>
            <a:ln w="25560">
              <a:solidFill>
                <a:schemeClr val="tx1"/>
              </a:solidFill>
              <a:miter lim="800000"/>
            </a:ln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.init section</a:t>
              </a: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201" y="3846"/>
              <a:ext cx="1872" cy="2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560">
              <a:solidFill>
                <a:schemeClr val="tx1"/>
              </a:solidFill>
              <a:miter lim="800000"/>
            </a:ln>
            <a:effectLst/>
          </p:spPr>
          <p:txBody>
            <a:bodyPr wrap="none" lIns="67500" tIns="35100" rIns="67500" bIns="351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CN" sz="1350">
                  <a:cs typeface="msgothic"/>
                </a:rPr>
                <a:t>.strtab</a:t>
              </a:r>
            </a:p>
          </p:txBody>
        </p:sp>
      </p:grpSp>
      <p:sp>
        <p:nvSpPr>
          <p:cNvPr id="747562" name="Text Box 42"/>
          <p:cNvSpPr txBox="1">
            <a:spLocks noChangeArrowheads="1"/>
          </p:cNvSpPr>
          <p:nvPr/>
        </p:nvSpPr>
        <p:spPr bwMode="auto">
          <a:xfrm>
            <a:off x="6798945" y="1988344"/>
            <a:ext cx="609600" cy="321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>
                <a:solidFill>
                  <a:srgbClr val="F49D4A"/>
                </a:solidFill>
                <a:latin typeface="Arial" panose="020B0604020202020204" pitchFamily="34" charset="0"/>
              </a:rPr>
              <a:t>栈区</a:t>
            </a:r>
          </a:p>
        </p:txBody>
      </p:sp>
      <p:sp>
        <p:nvSpPr>
          <p:cNvPr id="747563" name="Text Box 43"/>
          <p:cNvSpPr txBox="1">
            <a:spLocks noChangeArrowheads="1"/>
          </p:cNvSpPr>
          <p:nvPr/>
        </p:nvSpPr>
        <p:spPr bwMode="auto">
          <a:xfrm>
            <a:off x="6812042" y="4169569"/>
            <a:ext cx="609600" cy="321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>
                <a:solidFill>
                  <a:srgbClr val="F49D4A"/>
                </a:solidFill>
                <a:latin typeface="Arial" panose="020B0604020202020204" pitchFamily="34" charset="0"/>
              </a:rPr>
              <a:t>堆区</a:t>
            </a:r>
          </a:p>
        </p:txBody>
      </p:sp>
      <p:sp>
        <p:nvSpPr>
          <p:cNvPr id="747564" name="Text Box 44"/>
          <p:cNvSpPr txBox="1">
            <a:spLocks noChangeArrowheads="1"/>
          </p:cNvSpPr>
          <p:nvPr/>
        </p:nvSpPr>
        <p:spPr bwMode="auto">
          <a:xfrm>
            <a:off x="6850142" y="2949178"/>
            <a:ext cx="838200" cy="5530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>
                <a:solidFill>
                  <a:srgbClr val="F49D4A"/>
                </a:solidFill>
                <a:latin typeface="Arial" panose="020B0604020202020204" pitchFamily="34" charset="0"/>
              </a:rPr>
              <a:t>共享库的代码</a:t>
            </a:r>
          </a:p>
        </p:txBody>
      </p:sp>
      <p:sp>
        <p:nvSpPr>
          <p:cNvPr id="747565" name="Text Box 45"/>
          <p:cNvSpPr txBox="1">
            <a:spLocks noChangeArrowheads="1"/>
          </p:cNvSpPr>
          <p:nvPr/>
        </p:nvSpPr>
        <p:spPr bwMode="auto">
          <a:xfrm>
            <a:off x="6922770" y="1589485"/>
            <a:ext cx="794147" cy="321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>
                <a:solidFill>
                  <a:srgbClr val="F49D4A"/>
                </a:solidFill>
                <a:latin typeface="Arial" panose="020B0604020202020204" pitchFamily="34" charset="0"/>
              </a:rPr>
              <a:t>内核区</a:t>
            </a:r>
          </a:p>
        </p:txBody>
      </p:sp>
      <p:sp>
        <p:nvSpPr>
          <p:cNvPr id="747522" name="Rectangle 1"/>
          <p:cNvSpPr>
            <a:spLocks noGrp="1" noChangeArrowheads="1"/>
          </p:cNvSpPr>
          <p:nvPr/>
        </p:nvSpPr>
        <p:spPr>
          <a:xfrm>
            <a:off x="1325643" y="900855"/>
            <a:ext cx="6206966" cy="4633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9380" indent="-11938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GB" sz="2100" b="0" dirty="0">
                <a:solidFill>
                  <a:srgbClr val="FFC2C2"/>
                </a:solidFill>
              </a:rPr>
              <a:t>可执行文件的存储器映像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7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4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47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47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4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47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5" grpId="0" bldLvl="0" animBg="1"/>
      <p:bldP spid="747546" grpId="0"/>
      <p:bldP spid="747547" grpId="0" bldLvl="0" animBg="1"/>
      <p:bldP spid="747548" grpId="0" bldLvl="0" animBg="1"/>
      <p:bldP spid="747562" grpId="0" bldLvl="0" animBg="1"/>
      <p:bldP spid="747563" grpId="0" bldLvl="0" animBg="1"/>
      <p:bldP spid="747564" grpId="0" bldLvl="0" animBg="1"/>
      <p:bldP spid="747565" grpId="0" bldLvl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309372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/>
              <a:t>结构数组</a:t>
            </a:r>
          </a:p>
        </p:txBody>
      </p:sp>
      <p:sp>
        <p:nvSpPr>
          <p:cNvPr id="28678" name="Rectangle 6"/>
          <p:cNvSpPr/>
          <p:nvPr/>
        </p:nvSpPr>
        <p:spPr bwMode="auto">
          <a:xfrm>
            <a:off x="3325495" y="779213"/>
            <a:ext cx="2222500" cy="1529647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S2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a[10];</a:t>
            </a:r>
          </a:p>
        </p:txBody>
      </p:sp>
      <p:sp>
        <p:nvSpPr>
          <p:cNvPr id="28673" name="Freeform 1"/>
          <p:cNvSpPr/>
          <p:nvPr/>
        </p:nvSpPr>
        <p:spPr bwMode="auto">
          <a:xfrm>
            <a:off x="711200" y="2971800"/>
            <a:ext cx="7670800" cy="2032000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28679" name="Group 7"/>
          <p:cNvGraphicFramePr>
            <a:graphicFrameLocks noGrp="1"/>
          </p:cNvGraphicFramePr>
          <p:nvPr/>
        </p:nvGraphicFramePr>
        <p:xfrm>
          <a:off x="381000" y="4978400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791" name="Group 119"/>
          <p:cNvGraphicFramePr>
            <a:graphicFrameLocks noGrp="1"/>
          </p:cNvGraphicFramePr>
          <p:nvPr/>
        </p:nvGraphicFramePr>
        <p:xfrm>
          <a:off x="1181100" y="2578100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2805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309372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/>
              <a:t>访问数组元素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/>
        </p:nvSpPr>
        <p:spPr>
          <a:xfrm>
            <a:off x="381000" y="1209675"/>
            <a:ext cx="8382000" cy="2070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计算数组偏移 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12*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idx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lvl="1">
              <a:buClr>
                <a:srgbClr val="0D0D0D"/>
              </a:buClr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sizeof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(S3)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包括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对齐间隔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元素j在结构内的偏移量为8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汇编程序给出偏移量a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+8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lvl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链接时解决</a:t>
            </a:r>
          </a:p>
        </p:txBody>
      </p:sp>
      <p:sp>
        <p:nvSpPr>
          <p:cNvPr id="29702" name="Rectangle 6"/>
          <p:cNvSpPr/>
          <p:nvPr/>
        </p:nvSpPr>
        <p:spPr bwMode="auto">
          <a:xfrm>
            <a:off x="6396038" y="609600"/>
            <a:ext cx="2222500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S3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short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float v;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short j;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a[10];</a:t>
            </a:r>
          </a:p>
        </p:txBody>
      </p:sp>
      <p:sp>
        <p:nvSpPr>
          <p:cNvPr id="29697" name="Freeform 1"/>
          <p:cNvSpPr/>
          <p:nvPr/>
        </p:nvSpPr>
        <p:spPr bwMode="auto">
          <a:xfrm>
            <a:off x="3111500" y="3860800"/>
            <a:ext cx="4445000" cy="812800"/>
          </a:xfrm>
          <a:custGeom>
            <a:avLst/>
            <a:gdLst/>
            <a:ahLst/>
            <a:cxnLst>
              <a:cxn ang="0">
                <a:pos x="6171" y="338"/>
              </a:cxn>
              <a:cxn ang="0">
                <a:pos x="0" y="21600"/>
              </a:cxn>
              <a:cxn ang="0">
                <a:pos x="21600" y="21600"/>
              </a:cxn>
              <a:cxn ang="0">
                <a:pos x="15552" y="0"/>
              </a:cxn>
              <a:cxn ang="0">
                <a:pos x="6171" y="338"/>
              </a:cxn>
              <a:cxn ang="0">
                <a:pos x="6171" y="338"/>
              </a:cxn>
            </a:cxnLst>
            <a:rect l="0" t="0" r="r" b="b"/>
            <a:pathLst>
              <a:path w="21600" h="21600">
                <a:moveTo>
                  <a:pt x="6171" y="338"/>
                </a:moveTo>
                <a:lnTo>
                  <a:pt x="0" y="21600"/>
                </a:lnTo>
                <a:lnTo>
                  <a:pt x="21600" y="21600"/>
                </a:lnTo>
                <a:lnTo>
                  <a:pt x="15552" y="0"/>
                </a:lnTo>
                <a:lnTo>
                  <a:pt x="6171" y="338"/>
                </a:lnTo>
                <a:close/>
                <a:moveTo>
                  <a:pt x="6171" y="338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3" name="Rectangle 7"/>
          <p:cNvSpPr/>
          <p:nvPr/>
        </p:nvSpPr>
        <p:spPr bwMode="auto">
          <a:xfrm>
            <a:off x="457200" y="5410200"/>
            <a:ext cx="3289300" cy="11176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short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get_j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idx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a[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idx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].j;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9704" name="Rectangle 8"/>
          <p:cNvSpPr/>
          <p:nvPr/>
        </p:nvSpPr>
        <p:spPr bwMode="auto">
          <a:xfrm>
            <a:off x="3886200" y="5537200"/>
            <a:ext cx="4660900" cy="863600"/>
          </a:xfrm>
          <a:prstGeom prst="rect">
            <a:avLst/>
          </a:prstGeom>
          <a:solidFill>
            <a:srgbClr val="9CE0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114300" algn="l"/>
                <a:tab pos="114300" algn="l"/>
                <a:tab pos="114300" algn="l"/>
              </a:tabLst>
            </a:pP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#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edi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=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idx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>
              <a:tabLst>
                <a:tab pos="114300" algn="l"/>
                <a:tab pos="114300" algn="l"/>
                <a:tab pos="114300" algn="l"/>
              </a:tabLst>
            </a:pP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leal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(%edi,%edi,2),%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edi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# 3*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idx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>
              <a:tabLst>
                <a:tab pos="114300" algn="l"/>
                <a:tab pos="114300" algn="l"/>
                <a:tab pos="114300" algn="l"/>
              </a:tabLst>
            </a:pP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movzwl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a+8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(,%edi,4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)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,%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/>
        </p:nvGraphicFramePr>
        <p:xfrm>
          <a:off x="241300" y="3479800"/>
          <a:ext cx="83296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35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idx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9798" name="Group 102"/>
          <p:cNvGraphicFramePr>
            <a:graphicFrameLocks noGrp="1"/>
          </p:cNvGraphicFramePr>
          <p:nvPr/>
        </p:nvGraphicFramePr>
        <p:xfrm>
          <a:off x="1370013" y="4648200"/>
          <a:ext cx="6429375" cy="596900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a+12*idx+8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319665"/>
              </p:ext>
            </p:extLst>
          </p:nvPr>
        </p:nvGraphicFramePr>
        <p:xfrm>
          <a:off x="7565232" y="4645025"/>
          <a:ext cx="1482725" cy="298450"/>
        </p:xfrm>
        <a:graphic>
          <a:graphicData uri="http://schemas.openxmlformats.org/drawingml/2006/table">
            <a:tbl>
              <a:tblPr/>
              <a:tblGrid>
                <a:gridCol w="741363"/>
                <a:gridCol w="247650"/>
                <a:gridCol w="493712"/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20"/>
          <p:cNvSpPr/>
          <p:nvPr/>
        </p:nvSpPr>
        <p:spPr bwMode="auto">
          <a:xfrm>
            <a:off x="7239000" y="5246007"/>
            <a:ext cx="1030793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4的倍数</a:t>
            </a:r>
            <a:endParaRPr lang="en-US" sz="1800" dirty="0">
              <a:solidFill>
                <a:srgbClr val="FF0000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 rot="10800000" flipH="1">
            <a:off x="7556500" y="4943475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6"/>
          <p:cNvSpPr/>
          <p:nvPr/>
        </p:nvSpPr>
        <p:spPr bwMode="auto">
          <a:xfrm>
            <a:off x="4029076" y="238078"/>
            <a:ext cx="2222500" cy="1718398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S3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short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float v;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short j;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r>
              <a:rPr lang="en-US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_attribute</a:t>
            </a:r>
          </a:p>
          <a:p>
            <a:r>
              <a:rPr lang="en-US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((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aligned 8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)));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rot="10800000" flipH="1">
            <a:off x="9040005" y="4943476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20"/>
          <p:cNvSpPr/>
          <p:nvPr/>
        </p:nvSpPr>
        <p:spPr bwMode="auto">
          <a:xfrm>
            <a:off x="8331438" y="5246719"/>
            <a:ext cx="1030793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4的倍数</a:t>
            </a:r>
            <a:endParaRPr lang="en-US" sz="1800" dirty="0">
              <a:solidFill>
                <a:srgbClr val="FF0000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 rot="10800000" flipH="1">
            <a:off x="4574804" y="4943477"/>
            <a:ext cx="0" cy="3810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20"/>
          <p:cNvSpPr/>
          <p:nvPr/>
        </p:nvSpPr>
        <p:spPr bwMode="auto">
          <a:xfrm>
            <a:off x="4176758" y="5232400"/>
            <a:ext cx="1030793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4的倍数</a:t>
            </a:r>
            <a:endParaRPr lang="en-US" sz="1800" dirty="0">
              <a:solidFill>
                <a:srgbClr val="FF0000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animBg="1"/>
      <p:bldP spid="29704" grpId="0" animBg="1"/>
      <p:bldP spid="14" grpId="0"/>
      <p:bldP spid="17" grpId="0" animBg="1"/>
      <p:bldP spid="18" grpId="0"/>
      <p:bldP spid="20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0" y="266065"/>
            <a:ext cx="309372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/>
              <a:t>节省空间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/>
        </p:nvSpPr>
        <p:spPr>
          <a:xfrm>
            <a:off x="212725" y="132270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先把大数据类型放进去</a:t>
            </a: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ED7D31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(K=4)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53" name="Rectangle 5"/>
          <p:cNvSpPr/>
          <p:nvPr/>
        </p:nvSpPr>
        <p:spPr bwMode="auto">
          <a:xfrm>
            <a:off x="1549400" y="1860550"/>
            <a:ext cx="2222500" cy="15621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S4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char d;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*p;</a:t>
            </a:r>
          </a:p>
        </p:txBody>
      </p:sp>
      <p:sp>
        <p:nvSpPr>
          <p:cNvPr id="27654" name="Rectangle 6"/>
          <p:cNvSpPr/>
          <p:nvPr/>
        </p:nvSpPr>
        <p:spPr bwMode="auto">
          <a:xfrm>
            <a:off x="5353050" y="2017712"/>
            <a:ext cx="2224088" cy="1563688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S5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 char d;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*p;</a:t>
            </a:r>
          </a:p>
        </p:txBody>
      </p:sp>
      <p:sp>
        <p:nvSpPr>
          <p:cNvPr id="27655" name="AutoShape 7"/>
          <p:cNvSpPr/>
          <p:nvPr/>
        </p:nvSpPr>
        <p:spPr bwMode="auto">
          <a:xfrm>
            <a:off x="4140200" y="2298700"/>
            <a:ext cx="9144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7"/>
          <p:cNvSpPr/>
          <p:nvPr/>
        </p:nvSpPr>
        <p:spPr bwMode="auto">
          <a:xfrm>
            <a:off x="633413" y="43942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13" name="Rectangle 8"/>
          <p:cNvSpPr/>
          <p:nvPr/>
        </p:nvSpPr>
        <p:spPr bwMode="auto">
          <a:xfrm>
            <a:off x="1904683" y="43942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endParaRPr lang="en-US" sz="20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5" name="Rectangle 11"/>
          <p:cNvSpPr/>
          <p:nvPr/>
        </p:nvSpPr>
        <p:spPr bwMode="auto">
          <a:xfrm>
            <a:off x="950913" y="43942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6" name="Rectangle 7"/>
          <p:cNvSpPr/>
          <p:nvPr/>
        </p:nvSpPr>
        <p:spPr bwMode="auto">
          <a:xfrm>
            <a:off x="3149600" y="43942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endParaRPr lang="en-US" sz="20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7" name="Rectangle 11"/>
          <p:cNvSpPr/>
          <p:nvPr/>
        </p:nvSpPr>
        <p:spPr bwMode="auto">
          <a:xfrm>
            <a:off x="3467100" y="43942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8" name="Rectangle 7"/>
          <p:cNvSpPr/>
          <p:nvPr/>
        </p:nvSpPr>
        <p:spPr bwMode="auto">
          <a:xfrm>
            <a:off x="1892300" y="5080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19" name="Rectangle 8"/>
          <p:cNvSpPr/>
          <p:nvPr/>
        </p:nvSpPr>
        <p:spPr bwMode="auto">
          <a:xfrm>
            <a:off x="635000" y="5080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endParaRPr lang="en-US" sz="20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1" name="Rectangle 7"/>
          <p:cNvSpPr/>
          <p:nvPr/>
        </p:nvSpPr>
        <p:spPr bwMode="auto">
          <a:xfrm>
            <a:off x="2159000" y="5080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endParaRPr lang="en-US" sz="20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2" name="Rectangle 11"/>
          <p:cNvSpPr/>
          <p:nvPr/>
        </p:nvSpPr>
        <p:spPr bwMode="auto">
          <a:xfrm>
            <a:off x="2476500" y="5080000"/>
            <a:ext cx="696913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30378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联合分配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/>
        </p:nvSpPr>
        <p:spPr>
          <a:xfrm>
            <a:off x="381000" y="1143000"/>
            <a:ext cx="8382000" cy="825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b="0" dirty="0">
                <a:latin typeface="微软雅黑" panose="020B0503020204020204" charset="-122"/>
                <a:ea typeface="微软雅黑" panose="020B0503020204020204" charset="-122"/>
              </a:rPr>
              <a:t>按最大元素分配</a:t>
            </a:r>
          </a:p>
          <a:p>
            <a:pPr>
              <a:buClr>
                <a:srgbClr val="0D0D0D"/>
              </a:buClr>
            </a:pPr>
            <a:r>
              <a:rPr lang="en-US" b="0" dirty="0">
                <a:latin typeface="微软雅黑" panose="020B0503020204020204" charset="-122"/>
                <a:ea typeface="微软雅黑" panose="020B0503020204020204" charset="-122"/>
              </a:rPr>
              <a:t>一次只能使用一个字段</a:t>
            </a:r>
          </a:p>
        </p:txBody>
      </p:sp>
      <p:sp>
        <p:nvSpPr>
          <p:cNvPr id="31749" name="Rectangle 5"/>
          <p:cNvSpPr/>
          <p:nvPr/>
        </p:nvSpPr>
        <p:spPr bwMode="auto">
          <a:xfrm>
            <a:off x="609600" y="2232024"/>
            <a:ext cx="2222500" cy="150177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union U1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*up;</a:t>
            </a:r>
          </a:p>
        </p:txBody>
      </p:sp>
      <p:sp>
        <p:nvSpPr>
          <p:cNvPr id="31750" name="Rectangle 6"/>
          <p:cNvSpPr/>
          <p:nvPr/>
        </p:nvSpPr>
        <p:spPr bwMode="auto">
          <a:xfrm>
            <a:off x="609600" y="3886200"/>
            <a:ext cx="2222500" cy="152400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S1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*sp;</a:t>
            </a:r>
          </a:p>
        </p:txBody>
      </p:sp>
      <p:graphicFrame>
        <p:nvGraphicFramePr>
          <p:cNvPr id="31751" name="Group 7"/>
          <p:cNvGraphicFramePr>
            <a:graphicFrameLocks noGrp="1"/>
          </p:cNvGraphicFramePr>
          <p:nvPr/>
        </p:nvGraphicFramePr>
        <p:xfrm>
          <a:off x="342900" y="5715000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855" name="Group 111"/>
          <p:cNvGraphicFramePr>
            <a:graphicFrameLocks noGrp="1"/>
          </p:cNvGraphicFramePr>
          <p:nvPr/>
        </p:nvGraphicFramePr>
        <p:xfrm>
          <a:off x="4025900" y="2654300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i[0]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animBg="1"/>
      <p:bldP spid="31750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4856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使用联合访问位模式</a:t>
            </a:r>
          </a:p>
        </p:txBody>
      </p:sp>
      <p:sp>
        <p:nvSpPr>
          <p:cNvPr id="32771" name="Rectangle 3"/>
          <p:cNvSpPr/>
          <p:nvPr/>
        </p:nvSpPr>
        <p:spPr bwMode="auto">
          <a:xfrm>
            <a:off x="528638" y="1495424"/>
            <a:ext cx="2527300" cy="132397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typedef union {</a:t>
            </a:r>
            <a:endParaRPr lang="en-US" sz="2400" b="1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float f;</a:t>
            </a:r>
            <a:endParaRPr lang="en-US" sz="2400" b="1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unsigned u;</a:t>
            </a:r>
            <a:endParaRPr lang="en-US" sz="2400" b="1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bit_float_t;</a:t>
            </a:r>
          </a:p>
        </p:txBody>
      </p:sp>
      <p:sp>
        <p:nvSpPr>
          <p:cNvPr id="32772" name="Rectangle 4"/>
          <p:cNvSpPr/>
          <p:nvPr/>
        </p:nvSpPr>
        <p:spPr bwMode="auto">
          <a:xfrm>
            <a:off x="604838" y="3289300"/>
            <a:ext cx="3898900" cy="181610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float bit2float(unsigned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bit_float_t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arg.u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arg.f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32773" name="Rectangle 5"/>
          <p:cNvSpPr/>
          <p:nvPr/>
        </p:nvSpPr>
        <p:spPr bwMode="auto">
          <a:xfrm>
            <a:off x="4724400" y="3292474"/>
            <a:ext cx="3898900" cy="181292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float2bit(float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bit_float_t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arg.f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arg.u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32775" name="Rectangle 7"/>
          <p:cNvSpPr/>
          <p:nvPr/>
        </p:nvSpPr>
        <p:spPr bwMode="auto">
          <a:xfrm>
            <a:off x="593725" y="5257800"/>
            <a:ext cx="3149600" cy="457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zh-CN" altLang="en-US" sz="24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等同于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(float</a:t>
            </a:r>
            <a:r>
              <a:rPr lang="en-US" sz="2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) </a:t>
            </a:r>
            <a:r>
              <a:rPr lang="en-US" sz="24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u</a:t>
            </a:r>
            <a:r>
              <a:rPr lang="en-US" sz="24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? </a:t>
            </a:r>
          </a:p>
        </p:txBody>
      </p:sp>
      <p:sp>
        <p:nvSpPr>
          <p:cNvPr id="32776" name="Rectangle 8"/>
          <p:cNvSpPr/>
          <p:nvPr/>
        </p:nvSpPr>
        <p:spPr bwMode="auto">
          <a:xfrm>
            <a:off x="4722813" y="5257800"/>
            <a:ext cx="3886200" cy="457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等同于</a:t>
            </a:r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(unsigned) 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? </a:t>
            </a:r>
          </a:p>
        </p:txBody>
      </p:sp>
      <p:graphicFrame>
        <p:nvGraphicFramePr>
          <p:cNvPr id="32777" name="Group 9"/>
          <p:cNvGraphicFramePr>
            <a:graphicFrameLocks noGrp="1"/>
          </p:cNvGraphicFramePr>
          <p:nvPr/>
        </p:nvGraphicFramePr>
        <p:xfrm>
          <a:off x="4622800" y="1498600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5" grpId="0"/>
      <p:bldP spid="32776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310388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字节顺序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/>
        </p:nvSpPr>
        <p:spPr>
          <a:xfrm>
            <a:off x="290513" y="1160781"/>
            <a:ext cx="8307387" cy="5486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5900" indent="-215900">
              <a:spcBef>
                <a:spcPct val="0"/>
              </a:spcBef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Idea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存储在内存中的short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/long/quad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2/4/8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个连续字节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哪个字节最重要？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不同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机器之间交换二进制数据时会导致问题</a:t>
            </a:r>
          </a:p>
          <a:p>
            <a:pPr marL="215900" indent="-215900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大端模式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数据的高字节保存在内存的低地址中</a:t>
            </a:r>
          </a:p>
          <a:p>
            <a:pPr lvl="1">
              <a:buClr>
                <a:srgbClr val="0D0D0D"/>
              </a:buClr>
            </a:pP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Sparc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Internet</a:t>
            </a:r>
            <a:endParaRPr lang="en-US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15900" indent="-215900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小端模式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指数据的高字节保存在内存的高地址中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Intel 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x86, ARM Android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IOS</a:t>
            </a:r>
          </a:p>
          <a:p>
            <a:pPr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双端模式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可以任意配置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ARM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7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7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7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7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367030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字节顺序的例子</a:t>
            </a:r>
          </a:p>
        </p:txBody>
      </p:sp>
      <p:sp>
        <p:nvSpPr>
          <p:cNvPr id="34820" name="Rectangle 4"/>
          <p:cNvSpPr/>
          <p:nvPr/>
        </p:nvSpPr>
        <p:spPr bwMode="auto">
          <a:xfrm>
            <a:off x="533400" y="1150938"/>
            <a:ext cx="4051300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union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char c[8];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short s[4];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long l[1];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dw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676400" y="3393440"/>
          <a:ext cx="6096000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38323" y="339344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Calibri" panose="020F0502020204030204" charset="0"/>
              </a:rPr>
              <a:t>32-bit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676400" y="5146040"/>
          <a:ext cx="6096000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738323" y="5146040"/>
            <a:ext cx="938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Calibri" panose="020F0502020204030204" charset="0"/>
              </a:rPr>
              <a:t>64-bit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84700" y="1313180"/>
            <a:ext cx="46062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anose="020F0502020204030204" charset="0"/>
              </a:rPr>
              <a:t> </a:t>
            </a:r>
            <a:br>
              <a:rPr lang="en-US" sz="2000" dirty="0" smtClean="0">
                <a:solidFill>
                  <a:srgbClr val="C00000"/>
                </a:solidFill>
                <a:latin typeface="Calibri" panose="020F0502020204030204" charset="0"/>
              </a:rPr>
            </a:br>
            <a:r>
              <a:rPr lang="zh-CN" altLang="en-US" sz="2000" dirty="0" smtClean="0">
                <a:solidFill>
                  <a:srgbClr val="C00000"/>
                </a:solidFill>
                <a:latin typeface="Calibri" panose="020F0502020204030204" charset="0"/>
              </a:rPr>
              <a:t>在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charset="0"/>
              </a:rPr>
              <a:t>short/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charset="0"/>
              </a:rPr>
              <a:t>int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charset="0"/>
              </a:rPr>
              <a:t>/long </a:t>
            </a:r>
            <a:r>
              <a:rPr lang="zh-CN" altLang="en-US" sz="2000" dirty="0" smtClean="0">
                <a:solidFill>
                  <a:srgbClr val="C00000"/>
                </a:solidFill>
                <a:latin typeface="Calibri" panose="020F0502020204030204" charset="0"/>
              </a:rPr>
              <a:t>中，字节是如何存储的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charset="0"/>
              </a:rPr>
              <a:t>?</a:t>
            </a:r>
          </a:p>
        </p:txBody>
      </p:sp>
      <p:cxnSp>
        <p:nvCxnSpPr>
          <p:cNvPr id="6" name="Straight Arrow Connector 3"/>
          <p:cNvCxnSpPr/>
          <p:nvPr/>
        </p:nvCxnSpPr>
        <p:spPr bwMode="auto">
          <a:xfrm>
            <a:off x="3783691" y="3241039"/>
            <a:ext cx="1219200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4"/>
          <p:cNvSpPr txBox="1"/>
          <p:nvPr/>
        </p:nvSpPr>
        <p:spPr>
          <a:xfrm>
            <a:off x="1600200" y="3079527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</a:rPr>
              <a:t>内存地址增大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5" grpId="0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367030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IA32</a:t>
            </a:r>
            <a:r>
              <a:rPr lang="zh-CN" altLang="en-US" sz="3200">
                <a:sym typeface="+mn-ea"/>
              </a:rPr>
              <a:t>的</a:t>
            </a:r>
            <a:r>
              <a:rPr lang="zh-CN" altLang="en-US" sz="3200"/>
              <a:t>字节顺序</a:t>
            </a:r>
          </a:p>
        </p:txBody>
      </p:sp>
      <p:sp>
        <p:nvSpPr>
          <p:cNvPr id="36868" name="Rectangle 4"/>
          <p:cNvSpPr/>
          <p:nvPr/>
        </p:nvSpPr>
        <p:spPr bwMode="auto">
          <a:xfrm>
            <a:off x="457200" y="1143000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zh-CN" altLang="en-US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  <a:sym typeface="Calibri" panose="020F0502020204030204" charset="0"/>
              </a:rPr>
              <a:t>小端模式</a:t>
            </a:r>
          </a:p>
        </p:txBody>
      </p:sp>
      <p:sp>
        <p:nvSpPr>
          <p:cNvPr id="36869" name="Rectangle 5"/>
          <p:cNvSpPr/>
          <p:nvPr/>
        </p:nvSpPr>
        <p:spPr bwMode="auto">
          <a:xfrm>
            <a:off x="228601" y="4876800"/>
            <a:ext cx="8458199" cy="144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Characters 0-7 == [0xf0,0xf1,0xf2,0xf3,0xf4,0xf5,0xf6,0xf7]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Shorts     0-3 == [0xf1f0,0xf3f2,0xf5f4,0xf7f6]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Ints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      0-1 == [0xf3f2f1f0,0xf7f6f5f4]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Long       0   == [0x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f3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f2f1f0]</a:t>
            </a:r>
          </a:p>
        </p:txBody>
      </p:sp>
      <p:sp>
        <p:nvSpPr>
          <p:cNvPr id="36870" name="Rectangle 6"/>
          <p:cNvSpPr/>
          <p:nvPr/>
        </p:nvSpPr>
        <p:spPr bwMode="auto">
          <a:xfrm>
            <a:off x="284163" y="4432300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Output:</a:t>
            </a:r>
            <a:endParaRPr lang="en-US" sz="2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1966913" y="187390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f0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f1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f2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f3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f4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f5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f6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f7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2" name="Rectangle 12"/>
          <p:cNvSpPr/>
          <p:nvPr/>
        </p:nvSpPr>
        <p:spPr bwMode="auto">
          <a:xfrm>
            <a:off x="2047914" y="372810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LSB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3" name="Rectangle 12"/>
          <p:cNvSpPr/>
          <p:nvPr/>
        </p:nvSpPr>
        <p:spPr bwMode="auto">
          <a:xfrm>
            <a:off x="4571249" y="373445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MSB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4" name="Rectangle 12"/>
          <p:cNvSpPr/>
          <p:nvPr/>
        </p:nvSpPr>
        <p:spPr bwMode="auto">
          <a:xfrm>
            <a:off x="5105400" y="3746500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LSB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5" name="Rectangle 12"/>
          <p:cNvSpPr/>
          <p:nvPr/>
        </p:nvSpPr>
        <p:spPr bwMode="auto">
          <a:xfrm>
            <a:off x="7642927" y="372810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MSB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489426" y="4038888"/>
            <a:ext cx="2134288" cy="0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" name="Rectangle 43"/>
          <p:cNvSpPr/>
          <p:nvPr/>
        </p:nvSpPr>
        <p:spPr bwMode="auto">
          <a:xfrm>
            <a:off x="3224676" y="4050000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Print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  <p:bldP spid="36870" grpId="0"/>
      <p:bldP spid="5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367030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Sun</a:t>
            </a:r>
            <a:r>
              <a:rPr lang="zh-CN" altLang="en-US" sz="3200">
                <a:sym typeface="+mn-ea"/>
              </a:rPr>
              <a:t>的</a:t>
            </a:r>
            <a:r>
              <a:rPr lang="zh-CN" altLang="en-US" sz="3200"/>
              <a:t>字节顺序</a:t>
            </a:r>
          </a:p>
        </p:txBody>
      </p:sp>
      <p:sp>
        <p:nvSpPr>
          <p:cNvPr id="37892" name="Rectangle 4"/>
          <p:cNvSpPr/>
          <p:nvPr/>
        </p:nvSpPr>
        <p:spPr bwMode="auto">
          <a:xfrm>
            <a:off x="457200" y="1143000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zh-CN" altLang="en-US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  <a:sym typeface="Calibri" panose="020F0502020204030204" charset="0"/>
              </a:rPr>
              <a:t>大端模式</a:t>
            </a:r>
          </a:p>
        </p:txBody>
      </p:sp>
      <p:sp>
        <p:nvSpPr>
          <p:cNvPr id="37893" name="Rectangle 5"/>
          <p:cNvSpPr/>
          <p:nvPr/>
        </p:nvSpPr>
        <p:spPr bwMode="auto">
          <a:xfrm>
            <a:off x="228600" y="5029200"/>
            <a:ext cx="8686800" cy="12954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Characters 0-7 == [0xf0,0xf1,0xf2,0xf3,0xf4,0xf5,0xf6,0xf7]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Shorts     0-3 == [0xf0f1,0xf2f3,0xf4f5,0xf6f7]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Ints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      0-1 == [0xf0f1f2f3,0xf4f5f6f7]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Long       0   == [0xf0f1f2f3]</a:t>
            </a:r>
          </a:p>
        </p:txBody>
      </p:sp>
      <p:sp>
        <p:nvSpPr>
          <p:cNvPr id="37894" name="Rectangle 6"/>
          <p:cNvSpPr/>
          <p:nvPr/>
        </p:nvSpPr>
        <p:spPr bwMode="auto">
          <a:xfrm>
            <a:off x="304800" y="4495800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Output on Sun: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1966913" y="187390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f0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f1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f2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f3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f4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f5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f6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f7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/>
          <p:nvPr/>
        </p:nvSpPr>
        <p:spPr bwMode="auto">
          <a:xfrm>
            <a:off x="1966162" y="372810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MSB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0" name="Rectangle 12"/>
          <p:cNvSpPr/>
          <p:nvPr/>
        </p:nvSpPr>
        <p:spPr bwMode="auto">
          <a:xfrm>
            <a:off x="4653002" y="373445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LSB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1" name="Rectangle 12"/>
          <p:cNvSpPr/>
          <p:nvPr/>
        </p:nvSpPr>
        <p:spPr bwMode="auto">
          <a:xfrm>
            <a:off x="5023648" y="3746500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MSB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2" name="Rectangle 12"/>
          <p:cNvSpPr/>
          <p:nvPr/>
        </p:nvSpPr>
        <p:spPr bwMode="auto">
          <a:xfrm>
            <a:off x="7724680" y="372810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LSB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>
            <a:off x="2489426" y="4038888"/>
            <a:ext cx="2134288" cy="0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" name="Rectangle 43"/>
          <p:cNvSpPr/>
          <p:nvPr/>
        </p:nvSpPr>
        <p:spPr bwMode="auto">
          <a:xfrm>
            <a:off x="3224676" y="4050000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Print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x86-64</a:t>
            </a:r>
            <a:r>
              <a:rPr lang="zh-CN" altLang="en-US" sz="3200">
                <a:sym typeface="+mn-ea"/>
              </a:rPr>
              <a:t>的</a:t>
            </a:r>
            <a:r>
              <a:rPr lang="zh-CN" altLang="en-US" sz="3200"/>
              <a:t>字节顺序</a:t>
            </a:r>
          </a:p>
        </p:txBody>
      </p:sp>
      <p:sp>
        <p:nvSpPr>
          <p:cNvPr id="38916" name="Rectangle 4"/>
          <p:cNvSpPr/>
          <p:nvPr/>
        </p:nvSpPr>
        <p:spPr bwMode="auto">
          <a:xfrm>
            <a:off x="457200" y="1066800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zh-CN" altLang="en-US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  <a:sym typeface="Calibri" panose="020F0502020204030204" charset="0"/>
              </a:rPr>
              <a:t>小端模式</a:t>
            </a:r>
          </a:p>
        </p:txBody>
      </p:sp>
      <p:sp>
        <p:nvSpPr>
          <p:cNvPr id="38917" name="Rectangle 5"/>
          <p:cNvSpPr/>
          <p:nvPr/>
        </p:nvSpPr>
        <p:spPr bwMode="auto">
          <a:xfrm>
            <a:off x="190500" y="4953000"/>
            <a:ext cx="8763000" cy="12319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Characters 0-7 == [0xf0,0xf1,0xf2,0xf3,0xf4,0xf5,0xf6,0xf7]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Shorts     0-3 == [0xf1f0,0xf3f2,0xf5f4,0xf7f6]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Ints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      0-1 == [0xf3f2f1f0,0xf7f6f5f4]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Long       0   ==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[0xf7f6f5f4f3f2f1f0]</a:t>
            </a:r>
          </a:p>
        </p:txBody>
      </p:sp>
      <p:sp>
        <p:nvSpPr>
          <p:cNvPr id="38918" name="Rectangle 6"/>
          <p:cNvSpPr/>
          <p:nvPr/>
        </p:nvSpPr>
        <p:spPr bwMode="auto">
          <a:xfrm>
            <a:off x="381000" y="4330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Output on x86-64: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1966913" y="187390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f0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f1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f2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f3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f4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f5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f6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f7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/>
          <p:nvPr/>
        </p:nvSpPr>
        <p:spPr bwMode="auto">
          <a:xfrm>
            <a:off x="2047914" y="372810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LSB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0" name="Rectangle 12"/>
          <p:cNvSpPr/>
          <p:nvPr/>
        </p:nvSpPr>
        <p:spPr bwMode="auto">
          <a:xfrm>
            <a:off x="7642926" y="3757612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MSB</a:t>
            </a:r>
            <a:endParaRPr lang="en-US" sz="1400" dirty="0">
              <a:solidFill>
                <a:srgbClr val="C0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>
            <a:off x="2489426" y="4038887"/>
            <a:ext cx="4901974" cy="0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" name="Rectangle 43"/>
          <p:cNvSpPr/>
          <p:nvPr/>
        </p:nvSpPr>
        <p:spPr bwMode="auto">
          <a:xfrm>
            <a:off x="4800600" y="4038887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Print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TextBox 1"/>
          <p:cNvSpPr txBox="1"/>
          <p:nvPr/>
        </p:nvSpPr>
        <p:spPr>
          <a:xfrm>
            <a:off x="5264537" y="412857"/>
            <a:ext cx="2087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zh-CN" sz="3000" dirty="0"/>
              <a:t>另一个例子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537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738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1055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1055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/>
        </p:nvSpPr>
        <p:spPr>
          <a:xfrm>
            <a:off x="189230" y="1269365"/>
            <a:ext cx="2438400" cy="363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487" tIns="44450" rIns="90487" bIns="4445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dirty="0"/>
              <a:t>C </a:t>
            </a:r>
            <a:r>
              <a:rPr lang="en-US" dirty="0" smtClean="0"/>
              <a:t>Code (</a:t>
            </a:r>
            <a:r>
              <a:rPr lang="en-US" dirty="0" err="1" smtClean="0"/>
              <a:t>sum.c</a:t>
            </a:r>
            <a:r>
              <a:rPr lang="en-US" dirty="0" smtClean="0"/>
              <a:t>)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103505" y="1785620"/>
            <a:ext cx="4343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long plus(long x, long y</a:t>
            </a:r>
            <a:r>
              <a:rPr lang="en-US" sz="1800" dirty="0" smtClean="0">
                <a:latin typeface="Courier New" panose="02070309020205020404" charset="0"/>
              </a:rPr>
              <a:t>); </a:t>
            </a:r>
          </a:p>
          <a:p>
            <a:pPr>
              <a:tabLst>
                <a:tab pos="457200" algn="l"/>
                <a:tab pos="1485900" algn="l"/>
              </a:tabLst>
            </a:pP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err="1" smtClean="0">
                <a:latin typeface="Courier New" panose="02070309020205020404" charset="0"/>
              </a:rPr>
              <a:t>sumstore</a:t>
            </a:r>
            <a:r>
              <a:rPr lang="en-US" sz="1800" dirty="0" smtClean="0">
                <a:latin typeface="Courier New" panose="02070309020205020404" charset="0"/>
              </a:rPr>
              <a:t>(</a:t>
            </a:r>
            <a:r>
              <a:rPr lang="en-US" sz="1800" dirty="0">
                <a:latin typeface="Courier New" panose="02070309020205020404" charset="0"/>
              </a:rPr>
              <a:t>long x, long y, 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           long 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 err="1">
                <a:latin typeface="Courier New" panose="02070309020205020404" charset="0"/>
              </a:rPr>
              <a:t>dest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long t = plus(x, y);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  *</a:t>
            </a:r>
            <a:r>
              <a:rPr lang="en-US" sz="1800" dirty="0" err="1">
                <a:latin typeface="Courier New" panose="02070309020205020404" charset="0"/>
              </a:rPr>
              <a:t>dest</a:t>
            </a:r>
            <a:r>
              <a:rPr lang="en-US" sz="1800" dirty="0">
                <a:latin typeface="Courier New" panose="02070309020205020404" charset="0"/>
              </a:rPr>
              <a:t> = t;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5114925" y="3785235"/>
            <a:ext cx="326009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en-US" sz="2400" dirty="0">
                <a:solidFill>
                  <a:schemeClr val="tx2"/>
                </a:solidFill>
                <a:latin typeface="Calibri" panose="020F0502020204030204" charset="0"/>
              </a:rPr>
              <a:t>生成的x86-64汇编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charset="0"/>
              </a:rPr>
              <a:t>语言</a:t>
            </a:r>
          </a:p>
          <a:p>
            <a:pPr marL="224155" indent="-224155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Calibri" panose="020F0502020204030204" charset="0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4744085" y="4509453"/>
            <a:ext cx="4195763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sz="1800" dirty="0" err="1">
                <a:latin typeface="Courier New" panose="02070309020205020404" charset="0"/>
              </a:rPr>
              <a:t>sumstore</a:t>
            </a:r>
            <a:r>
              <a:rPr lang="en-US" sz="1800" dirty="0">
                <a:latin typeface="Courier New" panose="02070309020205020404" charset="0"/>
              </a:rPr>
              <a:t>: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 err="1" smtClean="0">
                <a:latin typeface="Courier New" panose="02070309020205020404" charset="0"/>
              </a:rPr>
              <a:t>pushq</a:t>
            </a: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 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rdx</a:t>
            </a:r>
            <a:r>
              <a:rPr lang="en-US" sz="1800" dirty="0">
                <a:latin typeface="Courier New" panose="02070309020205020404" charset="0"/>
              </a:rPr>
              <a:t>, 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call    </a:t>
            </a:r>
            <a:r>
              <a:rPr lang="en-US" sz="1800" dirty="0">
                <a:latin typeface="Courier New" panose="02070309020205020404" charset="0"/>
              </a:rPr>
              <a:t>plus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 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, (%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 err="1" smtClean="0">
                <a:latin typeface="Courier New" panose="02070309020205020404" charset="0"/>
              </a:rPr>
              <a:t>popq</a:t>
            </a:r>
            <a:r>
              <a:rPr lang="en-US" sz="1800" dirty="0" smtClean="0">
                <a:latin typeface="Courier New" panose="02070309020205020404" charset="0"/>
              </a:rPr>
              <a:t> 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" name="直角双向箭头 2"/>
          <p:cNvSpPr/>
          <p:nvPr/>
        </p:nvSpPr>
        <p:spPr>
          <a:xfrm rot="5400000">
            <a:off x="1477010" y="3146425"/>
            <a:ext cx="1917700" cy="4023360"/>
          </a:xfrm>
          <a:prstGeom prst="leftUpArrow">
            <a:avLst>
              <a:gd name="adj1" fmla="val 24966"/>
              <a:gd name="adj2" fmla="val 25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36040" y="4890135"/>
            <a:ext cx="26212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 err="1" smtClean="0">
                <a:latin typeface="Courier New" panose="02070309020205020404" charset="0"/>
                <a:sym typeface="+mn-ea"/>
              </a:rPr>
              <a:t>gcc</a:t>
            </a:r>
            <a:r>
              <a:rPr lang="en-US" sz="2000" dirty="0" smtClean="0">
                <a:latin typeface="Courier New" panose="02070309020205020404" charset="0"/>
                <a:sym typeface="+mn-ea"/>
              </a:rPr>
              <a:t> –</a:t>
            </a:r>
            <a:r>
              <a:rPr lang="en-US" sz="2000" dirty="0" err="1" smtClean="0">
                <a:latin typeface="Courier New" panose="02070309020205020404" charset="0"/>
                <a:sym typeface="+mn-ea"/>
              </a:rPr>
              <a:t>Og</a:t>
            </a:r>
            <a:r>
              <a:rPr lang="en-US" sz="2000" dirty="0" smtClean="0">
                <a:latin typeface="Courier New" panose="02070309020205020404" charset="0"/>
                <a:sym typeface="+mn-ea"/>
              </a:rPr>
              <a:t> –S </a:t>
            </a:r>
            <a:r>
              <a:rPr lang="en-US" sz="2000" dirty="0" err="1" smtClean="0">
                <a:latin typeface="Courier New" panose="02070309020205020404" charset="0"/>
                <a:sym typeface="+mn-ea"/>
              </a:rPr>
              <a:t>sum.c</a:t>
            </a:r>
            <a:endParaRPr lang="en-US" altLang="en-US" sz="2000" dirty="0" err="1" smtClean="0">
              <a:latin typeface="Courier New" panose="020703090202050204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149509" grpId="0" animBg="1"/>
      <p:bldP spid="149510" grpId="0" animBg="1"/>
      <p:bldP spid="3" grpId="0" animBg="1"/>
      <p:bldP spid="4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/>
              <a:t>c复合类型概述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/>
        </p:nvSpPr>
        <p:spPr>
          <a:xfrm>
            <a:off x="291465" y="1138555"/>
            <a:ext cx="82899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/>
              <a:t>数组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连续分配内存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满足每个元素的对齐要求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指向第一个元素的指针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没有边界检查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结构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按顺序分配字节</a:t>
            </a:r>
          </a:p>
          <a:p>
            <a:pPr marL="552450" lvl="1">
              <a:buClr>
                <a:srgbClr val="0D0D0D"/>
              </a:buClr>
            </a:pPr>
            <a:r>
              <a:rPr lang="zh-CN" altLang="en-US" dirty="0"/>
              <a:t>按照数据类型满足字节整除（满足对齐要求）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联合</a:t>
            </a:r>
          </a:p>
          <a:p>
            <a:pPr marL="609600" lvl="1" indent="-342900"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zh-CN" altLang="en-US" dirty="0"/>
              <a:t>一个联合总的大小等于它最大字段的大小</a:t>
            </a:r>
          </a:p>
          <a:p>
            <a:pPr marL="609600" lvl="1" indent="-342900"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zh-CN" altLang="en-US" dirty="0"/>
              <a:t>可以用来访问不同数据类型的位模式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/>
              <a:t>理解指针和数组</a:t>
            </a:r>
            <a:r>
              <a:rPr lang="en-US" sz="3200" dirty="0" smtClean="0">
                <a:sym typeface="+mn-ea"/>
              </a:rPr>
              <a:t>#1</a:t>
            </a:r>
            <a:endParaRPr sz="3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396875" y="4118141"/>
            <a:ext cx="7896225" cy="15369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844DAD"/>
              </a:buClr>
            </a:pP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Size: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通过sizeof返回的值</a:t>
            </a:r>
            <a:endParaRPr 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Content Placeholder 4"/>
          <p:cNvGraphicFramePr/>
          <p:nvPr>
            <p:extLst>
              <p:ext uri="{D42A27DB-BD31-4B8C-83A1-F6EECF244321}">
                <p14:modId xmlns:p14="http://schemas.microsoft.com/office/powerpoint/2010/main" val="2258169155"/>
              </p:ext>
            </p:extLst>
          </p:nvPr>
        </p:nvGraphicFramePr>
        <p:xfrm>
          <a:off x="691952" y="1421160"/>
          <a:ext cx="4445677" cy="14977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28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4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14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 (An)</a:t>
                      </a:r>
                      <a:endParaRPr lang="en-US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Size(*An)</a:t>
                      </a:r>
                      <a:endParaRPr lang="en-US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 dirty="0"/>
              <a:t>理解指针和数组</a:t>
            </a:r>
            <a:r>
              <a:rPr lang="en-US" sz="3200" dirty="0" smtClean="0">
                <a:sym typeface="+mn-ea"/>
              </a:rPr>
              <a:t>#1</a:t>
            </a:r>
            <a:endParaRPr sz="3200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396875" y="4797151"/>
            <a:ext cx="7896225" cy="15369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844DAD"/>
              </a:buClr>
            </a:pP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Size: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通过sizeof返回的值</a:t>
            </a:r>
            <a:endParaRPr 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Content Placeholder 4"/>
          <p:cNvGraphicFramePr/>
          <p:nvPr>
            <p:extLst>
              <p:ext uri="{D42A27DB-BD31-4B8C-83A1-F6EECF244321}">
                <p14:modId xmlns:p14="http://schemas.microsoft.com/office/powerpoint/2010/main" val="2219798905"/>
              </p:ext>
            </p:extLst>
          </p:nvPr>
        </p:nvGraphicFramePr>
        <p:xfrm>
          <a:off x="467544" y="1340768"/>
          <a:ext cx="4589247" cy="14977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946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73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73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 (An)</a:t>
                      </a:r>
                      <a:endParaRPr lang="en-US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 (*An)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467544" y="3140968"/>
            <a:ext cx="4002918" cy="770602"/>
            <a:chOff x="1979712" y="3140968"/>
            <a:chExt cx="4002918" cy="770602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076056" y="364502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2555776" y="321297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2555776" y="364502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1979712" y="3140968"/>
              <a:ext cx="486544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A1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45" name="Text Box 33"/>
            <p:cNvSpPr txBox="1">
              <a:spLocks noChangeArrowheads="1"/>
            </p:cNvSpPr>
            <p:nvPr/>
          </p:nvSpPr>
          <p:spPr bwMode="auto">
            <a:xfrm>
              <a:off x="1979712" y="3573016"/>
              <a:ext cx="486544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A2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3441576" y="321297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4355976" y="321297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/>
            <p:cNvCxnSpPr>
              <a:endCxn id="29" idx="1"/>
            </p:cNvCxnSpPr>
            <p:nvPr/>
          </p:nvCxnSpPr>
          <p:spPr bwMode="auto">
            <a:xfrm>
              <a:off x="3419872" y="3759506"/>
              <a:ext cx="1656184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5220072" y="3140968"/>
            <a:ext cx="3701008" cy="1201281"/>
            <a:chOff x="5364088" y="5610726"/>
            <a:chExt cx="3701008" cy="1201281"/>
          </a:xfrm>
        </p:grpSpPr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7236296" y="6258798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7236296" y="5970766"/>
              <a:ext cx="1828800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2" name="Text Box 33"/>
            <p:cNvSpPr txBox="1">
              <a:spLocks noChangeArrowheads="1"/>
            </p:cNvSpPr>
            <p:nvPr/>
          </p:nvSpPr>
          <p:spPr bwMode="auto">
            <a:xfrm>
              <a:off x="5364088" y="6186790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分配的整数</a:t>
              </a: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7236296" y="568273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8" name="Text Box 33"/>
            <p:cNvSpPr txBox="1">
              <a:spLocks noChangeArrowheads="1"/>
            </p:cNvSpPr>
            <p:nvPr/>
          </p:nvSpPr>
          <p:spPr bwMode="auto">
            <a:xfrm>
              <a:off x="5364088" y="5898758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未分配的指针</a:t>
              </a: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5364088" y="5610726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分配的指针</a:t>
              </a:r>
            </a:p>
          </p:txBody>
        </p:sp>
        <p:sp>
          <p:nvSpPr>
            <p:cNvPr id="51" name="Text Box 33"/>
            <p:cNvSpPr txBox="1">
              <a:spLocks noChangeArrowheads="1"/>
            </p:cNvSpPr>
            <p:nvPr/>
          </p:nvSpPr>
          <p:spPr bwMode="auto">
            <a:xfrm>
              <a:off x="5364088" y="6474822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未分配的整数</a:t>
              </a:r>
            </a:p>
          </p:txBody>
        </p:sp>
        <p:sp>
          <p:nvSpPr>
            <p:cNvPr id="52" name="Rectangle 27"/>
            <p:cNvSpPr>
              <a:spLocks noChangeArrowheads="1"/>
            </p:cNvSpPr>
            <p:nvPr/>
          </p:nvSpPr>
          <p:spPr bwMode="auto">
            <a:xfrm>
              <a:off x="7236296" y="652534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/>
              <a:t>理解指针和数组</a:t>
            </a:r>
            <a:r>
              <a:rPr lang="en-US" sz="3200" dirty="0" smtClean="0">
                <a:sym typeface="+mn-ea"/>
              </a:rPr>
              <a:t>#2</a:t>
            </a:r>
            <a:endParaRPr sz="320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96875" y="4797151"/>
            <a:ext cx="7896225" cy="15369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844DAD"/>
              </a:buClr>
            </a:pP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Size: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通过sizeof返回的值</a:t>
            </a:r>
            <a:endParaRPr lang="en-US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Content Placeholder 4"/>
          <p:cNvGraphicFramePr/>
          <p:nvPr>
            <p:extLst>
              <p:ext uri="{D42A27DB-BD31-4B8C-83A1-F6EECF244321}">
                <p14:modId xmlns:p14="http://schemas.microsoft.com/office/powerpoint/2010/main" val="3653154492"/>
              </p:ext>
            </p:extLst>
          </p:nvPr>
        </p:nvGraphicFramePr>
        <p:xfrm>
          <a:off x="396875" y="1543457"/>
          <a:ext cx="5447948" cy="22466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173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86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86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316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Size(An)</a:t>
                      </a:r>
                      <a:endParaRPr lang="en-US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Size(*An)</a:t>
                      </a:r>
                      <a:endParaRPr lang="en-US" altLang="zh-CN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Size(**An)</a:t>
                      </a:r>
                      <a:endParaRPr lang="en-US" altLang="zh-CN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(*A4[3])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 dirty="0"/>
              <a:t>理解指针和数组</a:t>
            </a:r>
            <a:r>
              <a:rPr lang="en-US" sz="3200" dirty="0" smtClean="0">
                <a:sym typeface="+mn-ea"/>
              </a:rPr>
              <a:t>#2</a:t>
            </a:r>
            <a:endParaRPr sz="3200" dirty="0"/>
          </a:p>
        </p:txBody>
      </p:sp>
      <p:graphicFrame>
        <p:nvGraphicFramePr>
          <p:cNvPr id="5" name="Content Placeholder 4"/>
          <p:cNvGraphicFramePr/>
          <p:nvPr>
            <p:extLst>
              <p:ext uri="{D42A27DB-BD31-4B8C-83A1-F6EECF244321}">
                <p14:modId xmlns:p14="http://schemas.microsoft.com/office/powerpoint/2010/main" val="593119002"/>
              </p:ext>
            </p:extLst>
          </p:nvPr>
        </p:nvGraphicFramePr>
        <p:xfrm>
          <a:off x="539552" y="1124744"/>
          <a:ext cx="5221610" cy="22466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69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19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291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56726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(*A4[3])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467544" y="3861048"/>
            <a:ext cx="3290664" cy="338554"/>
            <a:chOff x="467544" y="3861048"/>
            <a:chExt cx="3290664" cy="338554"/>
          </a:xfrm>
        </p:grpSpPr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043608" y="393305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467544" y="3861048"/>
              <a:ext cx="486544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A1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1929408" y="393305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2843808" y="393305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0" y="4293096"/>
            <a:ext cx="6472808" cy="733020"/>
            <a:chOff x="0" y="4293096"/>
            <a:chExt cx="6472808" cy="733020"/>
          </a:xfrm>
        </p:grpSpPr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1433178" y="4797152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1043608" y="436510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0" y="4293096"/>
              <a:ext cx="954088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A2/A4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1907704" y="4509120"/>
              <a:ext cx="0" cy="288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2843808" y="436510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4644008" y="436510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3275856" y="4797152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3750382" y="4509120"/>
              <a:ext cx="0" cy="288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5118534" y="4797152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>
              <a:off x="5593060" y="4509120"/>
              <a:ext cx="0" cy="288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</p:grpSp>
      <p:grpSp>
        <p:nvGrpSpPr>
          <p:cNvPr id="26" name="Group 5"/>
          <p:cNvGrpSpPr/>
          <p:nvPr/>
        </p:nvGrpSpPr>
        <p:grpSpPr>
          <a:xfrm>
            <a:off x="467544" y="5157192"/>
            <a:ext cx="5803118" cy="338554"/>
            <a:chOff x="467544" y="5157192"/>
            <a:chExt cx="5803118" cy="338554"/>
          </a:xfrm>
        </p:grpSpPr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1043608" y="5229200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467544" y="5157192"/>
              <a:ext cx="486544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A3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  <p:cxnSp>
          <p:nvCxnSpPr>
            <p:cNvPr id="52" name="Straight Arrow Connector 51"/>
            <p:cNvCxnSpPr>
              <a:endCxn id="45" idx="1"/>
            </p:cNvCxnSpPr>
            <p:nvPr/>
          </p:nvCxnSpPr>
          <p:spPr bwMode="auto">
            <a:xfrm>
              <a:off x="1907704" y="5343682"/>
              <a:ext cx="1656184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  <p:grpSp>
          <p:nvGrpSpPr>
            <p:cNvPr id="27" name="Group 3"/>
            <p:cNvGrpSpPr/>
            <p:nvPr/>
          </p:nvGrpSpPr>
          <p:grpSpPr>
            <a:xfrm>
              <a:off x="3563888" y="5229200"/>
              <a:ext cx="2706774" cy="228964"/>
              <a:chOff x="3563888" y="5229200"/>
              <a:chExt cx="2706774" cy="228964"/>
            </a:xfrm>
          </p:grpSpPr>
          <p:sp>
            <p:nvSpPr>
              <p:cNvPr id="42" name="Rectangle 27"/>
              <p:cNvSpPr>
                <a:spLocks noChangeArrowheads="1"/>
              </p:cNvSpPr>
              <p:nvPr/>
            </p:nvSpPr>
            <p:spPr bwMode="auto">
              <a:xfrm>
                <a:off x="4457514" y="5229200"/>
                <a:ext cx="906574" cy="228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5" name="Rectangle 27"/>
              <p:cNvSpPr>
                <a:spLocks noChangeArrowheads="1"/>
              </p:cNvSpPr>
              <p:nvPr/>
            </p:nvSpPr>
            <p:spPr bwMode="auto">
              <a:xfrm>
                <a:off x="3563888" y="5229200"/>
                <a:ext cx="906574" cy="228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27"/>
              <p:cNvSpPr>
                <a:spLocks noChangeArrowheads="1"/>
              </p:cNvSpPr>
              <p:nvPr/>
            </p:nvSpPr>
            <p:spPr bwMode="auto">
              <a:xfrm>
                <a:off x="5364088" y="5229200"/>
                <a:ext cx="906574" cy="228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3563888" y="5229200"/>
                <a:ext cx="2706774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" name="Group 37"/>
          <p:cNvGrpSpPr/>
          <p:nvPr/>
        </p:nvGrpSpPr>
        <p:grpSpPr>
          <a:xfrm>
            <a:off x="5296272" y="5528568"/>
            <a:ext cx="3701008" cy="1201281"/>
            <a:chOff x="5364088" y="5610726"/>
            <a:chExt cx="3701008" cy="1201281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7236296" y="6258798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7236296" y="5970766"/>
              <a:ext cx="1828800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5364088" y="6186790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分配的整数</a:t>
              </a: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7236296" y="568273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48" name="Text Box 33"/>
            <p:cNvSpPr txBox="1">
              <a:spLocks noChangeArrowheads="1"/>
            </p:cNvSpPr>
            <p:nvPr/>
          </p:nvSpPr>
          <p:spPr bwMode="auto">
            <a:xfrm>
              <a:off x="5364088" y="5898758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未分配的指针</a:t>
              </a: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5364088" y="5610726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分配的指针</a:t>
              </a:r>
            </a:p>
          </p:txBody>
        </p:sp>
        <p:sp>
          <p:nvSpPr>
            <p:cNvPr id="51" name="Text Box 33"/>
            <p:cNvSpPr txBox="1">
              <a:spLocks noChangeArrowheads="1"/>
            </p:cNvSpPr>
            <p:nvPr/>
          </p:nvSpPr>
          <p:spPr bwMode="auto">
            <a:xfrm>
              <a:off x="5364088" y="6474822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未分配的整数</a:t>
              </a: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7236296" y="652534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/>
              <a:t>理解指针和数组</a:t>
            </a:r>
            <a:r>
              <a:rPr lang="en-US" sz="3200" dirty="0" smtClean="0">
                <a:sym typeface="+mn-ea"/>
              </a:rPr>
              <a:t>#3</a:t>
            </a:r>
            <a:endParaRPr sz="3200"/>
          </a:p>
        </p:txBody>
      </p:sp>
      <p:graphicFrame>
        <p:nvGraphicFramePr>
          <p:cNvPr id="7" name="Content Placeholder 4"/>
          <p:cNvGraphicFramePr/>
          <p:nvPr>
            <p:extLst>
              <p:ext uri="{D42A27DB-BD31-4B8C-83A1-F6EECF244321}">
                <p14:modId xmlns:p14="http://schemas.microsoft.com/office/powerpoint/2010/main" val="446309529"/>
              </p:ext>
            </p:extLst>
          </p:nvPr>
        </p:nvGraphicFramePr>
        <p:xfrm>
          <a:off x="464749" y="1197678"/>
          <a:ext cx="5682556" cy="2621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1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9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670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/>
          <p:nvPr>
            <p:extLst>
              <p:ext uri="{D42A27DB-BD31-4B8C-83A1-F6EECF244321}">
                <p14:modId xmlns:p14="http://schemas.microsoft.com/office/powerpoint/2010/main" val="3280513929"/>
              </p:ext>
            </p:extLst>
          </p:nvPr>
        </p:nvGraphicFramePr>
        <p:xfrm>
          <a:off x="3485585" y="4084908"/>
          <a:ext cx="4028792" cy="2621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0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85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***A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Size(***An)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652120" y="606284"/>
          <a:ext cx="2429610" cy="22466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296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Calibri" panose="020F0502020204030204"/>
                          <a:cs typeface="Calibri" panose="020F0502020204030204"/>
                        </a:rPr>
                        <a:t>描述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Text Box 33"/>
          <p:cNvSpPr txBox="1">
            <a:spLocks noChangeArrowheads="1"/>
          </p:cNvSpPr>
          <p:nvPr/>
        </p:nvSpPr>
        <p:spPr bwMode="auto">
          <a:xfrm>
            <a:off x="107504" y="3068960"/>
            <a:ext cx="1080120" cy="338554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 smtClean="0">
                <a:latin typeface="Courier New" panose="02070309020205020404"/>
                <a:cs typeface="Courier New" panose="02070309020205020404"/>
              </a:rPr>
              <a:t>A2/A4</a:t>
            </a:r>
            <a:endParaRPr lang="en-US"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789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9430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18791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27432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44" name="Rectangle 27"/>
          <p:cNvSpPr>
            <a:spLocks noChangeArrowheads="1"/>
          </p:cNvSpPr>
          <p:nvPr/>
        </p:nvSpPr>
        <p:spPr bwMode="auto">
          <a:xfrm>
            <a:off x="36793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45434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47" name="Rectangle 27"/>
          <p:cNvSpPr>
            <a:spLocks noChangeArrowheads="1"/>
          </p:cNvSpPr>
          <p:nvPr/>
        </p:nvSpPr>
        <p:spPr bwMode="auto">
          <a:xfrm>
            <a:off x="54795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63436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0" name="Rectangle 27"/>
          <p:cNvSpPr>
            <a:spLocks noChangeArrowheads="1"/>
          </p:cNvSpPr>
          <p:nvPr/>
        </p:nvSpPr>
        <p:spPr bwMode="auto">
          <a:xfrm>
            <a:off x="72797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81438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789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9430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6" name="Rectangle 27"/>
          <p:cNvSpPr>
            <a:spLocks noChangeArrowheads="1"/>
          </p:cNvSpPr>
          <p:nvPr/>
        </p:nvSpPr>
        <p:spPr bwMode="auto">
          <a:xfrm>
            <a:off x="18791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7432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36793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45434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62" name="Rectangle 27"/>
          <p:cNvSpPr>
            <a:spLocks noChangeArrowheads="1"/>
          </p:cNvSpPr>
          <p:nvPr/>
        </p:nvSpPr>
        <p:spPr bwMode="auto">
          <a:xfrm>
            <a:off x="54795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63436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65" name="Rectangle 27"/>
          <p:cNvSpPr>
            <a:spLocks noChangeArrowheads="1"/>
          </p:cNvSpPr>
          <p:nvPr/>
        </p:nvSpPr>
        <p:spPr bwMode="auto">
          <a:xfrm>
            <a:off x="72797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81438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68" name="Rectangle 27"/>
          <p:cNvSpPr>
            <a:spLocks noChangeArrowheads="1"/>
          </p:cNvSpPr>
          <p:nvPr/>
        </p:nvSpPr>
        <p:spPr bwMode="auto">
          <a:xfrm>
            <a:off x="789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 bwMode="auto">
          <a:xfrm>
            <a:off x="9430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71" name="Rectangle 27"/>
          <p:cNvSpPr>
            <a:spLocks noChangeArrowheads="1"/>
          </p:cNvSpPr>
          <p:nvPr/>
        </p:nvSpPr>
        <p:spPr bwMode="auto">
          <a:xfrm>
            <a:off x="18791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27432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74" name="Rectangle 27"/>
          <p:cNvSpPr>
            <a:spLocks noChangeArrowheads="1"/>
          </p:cNvSpPr>
          <p:nvPr/>
        </p:nvSpPr>
        <p:spPr bwMode="auto">
          <a:xfrm>
            <a:off x="36793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75" name="Straight Arrow Connector 74"/>
          <p:cNvCxnSpPr/>
          <p:nvPr/>
        </p:nvCxnSpPr>
        <p:spPr bwMode="auto">
          <a:xfrm>
            <a:off x="45434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77" name="Rectangle 27"/>
          <p:cNvSpPr>
            <a:spLocks noChangeArrowheads="1"/>
          </p:cNvSpPr>
          <p:nvPr/>
        </p:nvSpPr>
        <p:spPr bwMode="auto">
          <a:xfrm>
            <a:off x="54795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63436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80" name="Rectangle 27"/>
          <p:cNvSpPr>
            <a:spLocks noChangeArrowheads="1"/>
          </p:cNvSpPr>
          <p:nvPr/>
        </p:nvSpPr>
        <p:spPr bwMode="auto">
          <a:xfrm>
            <a:off x="72797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cxnSp>
        <p:nvCxnSpPr>
          <p:cNvPr id="81" name="Straight Arrow Connector 80"/>
          <p:cNvCxnSpPr/>
          <p:nvPr/>
        </p:nvCxnSpPr>
        <p:spPr bwMode="auto">
          <a:xfrm>
            <a:off x="81438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grpSp>
        <p:nvGrpSpPr>
          <p:cNvPr id="180" name="Group 179"/>
          <p:cNvGrpSpPr/>
          <p:nvPr/>
        </p:nvGrpSpPr>
        <p:grpSpPr>
          <a:xfrm>
            <a:off x="107504" y="5021722"/>
            <a:ext cx="8945574" cy="1503622"/>
            <a:chOff x="107504" y="4098558"/>
            <a:chExt cx="8945574" cy="1503622"/>
          </a:xfrm>
        </p:grpSpPr>
        <p:grpSp>
          <p:nvGrpSpPr>
            <p:cNvPr id="177" name="Group 176"/>
            <p:cNvGrpSpPr/>
            <p:nvPr/>
          </p:nvGrpSpPr>
          <p:grpSpPr>
            <a:xfrm>
              <a:off x="107504" y="4437112"/>
              <a:ext cx="8945574" cy="1165068"/>
              <a:chOff x="107504" y="4437112"/>
              <a:chExt cx="8945574" cy="1165068"/>
            </a:xfrm>
          </p:grpSpPr>
          <p:sp>
            <p:nvSpPr>
              <p:cNvPr id="141" name="Rectangle 27"/>
              <p:cNvSpPr>
                <a:spLocks noChangeArrowheads="1"/>
              </p:cNvSpPr>
              <p:nvPr/>
            </p:nvSpPr>
            <p:spPr bwMode="auto">
              <a:xfrm>
                <a:off x="107504" y="4437112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Arrow Connector 141"/>
              <p:cNvCxnSpPr/>
              <p:nvPr/>
            </p:nvCxnSpPr>
            <p:spPr bwMode="auto">
              <a:xfrm>
                <a:off x="971600" y="4551594"/>
                <a:ext cx="0" cy="8216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  <p:sp>
            <p:nvSpPr>
              <p:cNvPr id="139" name="Rectangle 27"/>
              <p:cNvSpPr>
                <a:spLocks noChangeArrowheads="1"/>
              </p:cNvSpPr>
              <p:nvPr/>
            </p:nvSpPr>
            <p:spPr bwMode="auto">
              <a:xfrm>
                <a:off x="1907704" y="4437112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cxnSp>
            <p:nvCxnSpPr>
              <p:cNvPr id="140" name="Straight Arrow Connector 139"/>
              <p:cNvCxnSpPr/>
              <p:nvPr/>
            </p:nvCxnSpPr>
            <p:spPr bwMode="auto">
              <a:xfrm>
                <a:off x="2771800" y="4551594"/>
                <a:ext cx="0" cy="53359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3707904" y="4437112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Arrow Connector 137"/>
              <p:cNvCxnSpPr/>
              <p:nvPr/>
            </p:nvCxnSpPr>
            <p:spPr bwMode="auto">
              <a:xfrm>
                <a:off x="4572000" y="4551594"/>
                <a:ext cx="0" cy="245558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  <p:grpSp>
            <p:nvGrpSpPr>
              <p:cNvPr id="167" name="Group 166"/>
              <p:cNvGrpSpPr/>
              <p:nvPr/>
            </p:nvGrpSpPr>
            <p:grpSpPr>
              <a:xfrm>
                <a:off x="4572000" y="4797152"/>
                <a:ext cx="4481078" cy="228964"/>
                <a:chOff x="2267744" y="5013176"/>
                <a:chExt cx="4481078" cy="228964"/>
              </a:xfrm>
            </p:grpSpPr>
            <p:sp>
              <p:nvSpPr>
                <p:cNvPr id="150" name="Rectangle 27"/>
                <p:cNvSpPr>
                  <a:spLocks noChangeArrowheads="1"/>
                </p:cNvSpPr>
                <p:nvPr/>
              </p:nvSpPr>
              <p:spPr bwMode="auto">
                <a:xfrm>
                  <a:off x="2267744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27"/>
                <p:cNvSpPr>
                  <a:spLocks noChangeArrowheads="1"/>
                </p:cNvSpPr>
                <p:nvPr/>
              </p:nvSpPr>
              <p:spPr bwMode="auto">
                <a:xfrm>
                  <a:off x="3161370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27"/>
                <p:cNvSpPr>
                  <a:spLocks noChangeArrowheads="1"/>
                </p:cNvSpPr>
                <p:nvPr/>
              </p:nvSpPr>
              <p:spPr bwMode="auto">
                <a:xfrm>
                  <a:off x="4054996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 27"/>
                <p:cNvSpPr>
                  <a:spLocks noChangeArrowheads="1"/>
                </p:cNvSpPr>
                <p:nvPr/>
              </p:nvSpPr>
              <p:spPr bwMode="auto">
                <a:xfrm>
                  <a:off x="4948622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27"/>
                <p:cNvSpPr>
                  <a:spLocks noChangeArrowheads="1"/>
                </p:cNvSpPr>
                <p:nvPr/>
              </p:nvSpPr>
              <p:spPr bwMode="auto">
                <a:xfrm>
                  <a:off x="5842248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2771800" y="5085184"/>
                <a:ext cx="4481078" cy="228964"/>
                <a:chOff x="2267744" y="5229200"/>
                <a:chExt cx="4481078" cy="228964"/>
              </a:xfrm>
            </p:grpSpPr>
            <p:sp>
              <p:nvSpPr>
                <p:cNvPr id="155" name="Rectangle 27"/>
                <p:cNvSpPr>
                  <a:spLocks noChangeArrowheads="1"/>
                </p:cNvSpPr>
                <p:nvPr/>
              </p:nvSpPr>
              <p:spPr bwMode="auto">
                <a:xfrm>
                  <a:off x="2267744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ectangle 27"/>
                <p:cNvSpPr>
                  <a:spLocks noChangeArrowheads="1"/>
                </p:cNvSpPr>
                <p:nvPr/>
              </p:nvSpPr>
              <p:spPr bwMode="auto">
                <a:xfrm>
                  <a:off x="3161370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27"/>
                <p:cNvSpPr>
                  <a:spLocks noChangeArrowheads="1"/>
                </p:cNvSpPr>
                <p:nvPr/>
              </p:nvSpPr>
              <p:spPr bwMode="auto">
                <a:xfrm>
                  <a:off x="4054996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27"/>
                <p:cNvSpPr>
                  <a:spLocks noChangeArrowheads="1"/>
                </p:cNvSpPr>
                <p:nvPr/>
              </p:nvSpPr>
              <p:spPr bwMode="auto">
                <a:xfrm>
                  <a:off x="4948622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27"/>
                <p:cNvSpPr>
                  <a:spLocks noChangeArrowheads="1"/>
                </p:cNvSpPr>
                <p:nvPr/>
              </p:nvSpPr>
              <p:spPr bwMode="auto">
                <a:xfrm>
                  <a:off x="5842248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971600" y="5373216"/>
                <a:ext cx="4481078" cy="228964"/>
                <a:chOff x="2267744" y="5445224"/>
                <a:chExt cx="4481078" cy="228964"/>
              </a:xfrm>
            </p:grpSpPr>
            <p:sp>
              <p:nvSpPr>
                <p:cNvPr id="1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267744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27"/>
                <p:cNvSpPr>
                  <a:spLocks noChangeArrowheads="1"/>
                </p:cNvSpPr>
                <p:nvPr/>
              </p:nvSpPr>
              <p:spPr bwMode="auto">
                <a:xfrm>
                  <a:off x="3161370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Rectangle 27"/>
                <p:cNvSpPr>
                  <a:spLocks noChangeArrowheads="1"/>
                </p:cNvSpPr>
                <p:nvPr/>
              </p:nvSpPr>
              <p:spPr bwMode="auto">
                <a:xfrm>
                  <a:off x="4054996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Rectangle 27"/>
                <p:cNvSpPr>
                  <a:spLocks noChangeArrowheads="1"/>
                </p:cNvSpPr>
                <p:nvPr/>
              </p:nvSpPr>
              <p:spPr bwMode="auto">
                <a:xfrm>
                  <a:off x="4948622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 27"/>
                <p:cNvSpPr>
                  <a:spLocks noChangeArrowheads="1"/>
                </p:cNvSpPr>
                <p:nvPr/>
              </p:nvSpPr>
              <p:spPr bwMode="auto">
                <a:xfrm>
                  <a:off x="5842248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78" name="Text Box 33"/>
            <p:cNvSpPr txBox="1">
              <a:spLocks noChangeArrowheads="1"/>
            </p:cNvSpPr>
            <p:nvPr/>
          </p:nvSpPr>
          <p:spPr bwMode="auto">
            <a:xfrm>
              <a:off x="107504" y="4098558"/>
              <a:ext cx="1080120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A5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8904" y="548680"/>
            <a:ext cx="5069160" cy="1489313"/>
            <a:chOff x="-684584" y="764704"/>
            <a:chExt cx="5069160" cy="1489313"/>
          </a:xfrm>
        </p:grpSpPr>
        <p:sp>
          <p:nvSpPr>
            <p:cNvPr id="14" name="Rectangle 26"/>
            <p:cNvSpPr>
              <a:spLocks noChangeArrowheads="1"/>
            </p:cNvSpPr>
            <p:nvPr/>
          </p:nvSpPr>
          <p:spPr bwMode="auto">
            <a:xfrm>
              <a:off x="2555776" y="1700808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2555776" y="1412776"/>
              <a:ext cx="1828800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6" name="Text Box 33"/>
            <p:cNvSpPr txBox="1">
              <a:spLocks noChangeArrowheads="1"/>
            </p:cNvSpPr>
            <p:nvPr/>
          </p:nvSpPr>
          <p:spPr bwMode="auto">
            <a:xfrm>
              <a:off x="683568" y="1628800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dirty="0">
                  <a:latin typeface="Calibri" panose="020F0502020204030204" charset="0"/>
                  <a:sym typeface="+mn-ea"/>
                </a:rPr>
                <a:t>分配的整数</a:t>
              </a:r>
              <a:endParaRPr lang="en-US" sz="1600" b="0" dirty="0">
                <a:latin typeface="Calibri" panose="020F0502020204030204" charset="0"/>
              </a:endParaRP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555776" y="836712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683568" y="1340768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未分配的指针</a:t>
              </a: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683568" y="764704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分配的指针</a:t>
              </a:r>
            </a:p>
          </p:txBody>
        </p:sp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683568" y="1916832"/>
              <a:ext cx="1854696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dirty="0">
                  <a:latin typeface="Calibri" panose="020F0502020204030204" charset="0"/>
                  <a:sym typeface="+mn-ea"/>
                </a:rPr>
                <a:t>未分配的整数</a:t>
              </a:r>
              <a:endParaRPr lang="en-US" sz="1600" b="0" dirty="0">
                <a:latin typeface="Calibri" panose="020F0502020204030204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2555776" y="196735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555776" y="1124744"/>
              <a:ext cx="1828800" cy="228964"/>
              <a:chOff x="1259632" y="5661248"/>
              <a:chExt cx="1828800" cy="228964"/>
            </a:xfrm>
          </p:grpSpPr>
          <p:sp>
            <p:nvSpPr>
              <p:cNvPr id="131" name="Rectangle 27"/>
              <p:cNvSpPr>
                <a:spLocks noChangeArrowheads="1"/>
              </p:cNvSpPr>
              <p:nvPr/>
            </p:nvSpPr>
            <p:spPr bwMode="auto">
              <a:xfrm>
                <a:off x="1259632" y="5661248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Arrow Connector 131"/>
              <p:cNvCxnSpPr/>
              <p:nvPr/>
            </p:nvCxnSpPr>
            <p:spPr bwMode="auto">
              <a:xfrm>
                <a:off x="2123728" y="5775730"/>
                <a:ext cx="5760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</p:grpSp>
        <p:sp>
          <p:nvSpPr>
            <p:cNvPr id="181" name="Text Box 33"/>
            <p:cNvSpPr txBox="1">
              <a:spLocks noChangeArrowheads="1"/>
            </p:cNvSpPr>
            <p:nvPr/>
          </p:nvSpPr>
          <p:spPr bwMode="auto">
            <a:xfrm>
              <a:off x="-684584" y="1052736"/>
              <a:ext cx="3222848" cy="33718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1600" b="0" dirty="0">
                  <a:latin typeface="Calibri" panose="020F0502020204030204" charset="0"/>
                </a:rPr>
                <a:t>分配的指针指向未分配的整数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7504" y="2335940"/>
            <a:ext cx="5090864" cy="673952"/>
            <a:chOff x="107504" y="2335940"/>
            <a:chExt cx="5090864" cy="673952"/>
          </a:xfrm>
        </p:grpSpPr>
        <p:sp>
          <p:nvSpPr>
            <p:cNvPr id="6" name="Text Box 33"/>
            <p:cNvSpPr txBox="1">
              <a:spLocks noChangeArrowheads="1"/>
            </p:cNvSpPr>
            <p:nvPr/>
          </p:nvSpPr>
          <p:spPr bwMode="auto">
            <a:xfrm>
              <a:off x="107504" y="2492896"/>
              <a:ext cx="486544" cy="33855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1600" dirty="0" smtClean="0">
                  <a:latin typeface="Courier New" panose="02070309020205020404"/>
                  <a:cs typeface="Courier New" panose="02070309020205020404"/>
                </a:rPr>
                <a:t>A1</a:t>
              </a:r>
              <a:endParaRPr lang="en-US" sz="1600" dirty="0">
                <a:latin typeface="Courier New" panose="02070309020205020404"/>
                <a:cs typeface="Courier New" panose="02070309020205020404"/>
              </a:endParaRPr>
            </a:p>
          </p:txBody>
        </p:sp>
        <p:grpSp>
          <p:nvGrpSpPr>
            <p:cNvPr id="10" name="Group 3"/>
            <p:cNvGrpSpPr/>
            <p:nvPr/>
          </p:nvGrpSpPr>
          <p:grpSpPr>
            <a:xfrm>
              <a:off x="683568" y="2335940"/>
              <a:ext cx="4514800" cy="673952"/>
              <a:chOff x="683568" y="2335940"/>
              <a:chExt cx="4514800" cy="673952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83568" y="2348880"/>
                <a:ext cx="4514800" cy="661012"/>
                <a:chOff x="4572000" y="1556792"/>
                <a:chExt cx="4514800" cy="661012"/>
              </a:xfrm>
            </p:grpSpPr>
            <p:sp>
              <p:nvSpPr>
                <p:cNvPr id="11" name="Rectangle 26"/>
                <p:cNvSpPr>
                  <a:spLocks noChangeArrowheads="1"/>
                </p:cNvSpPr>
                <p:nvPr/>
              </p:nvSpPr>
              <p:spPr bwMode="auto">
                <a:xfrm>
                  <a:off x="45720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6"/>
                <p:cNvSpPr>
                  <a:spLocks noChangeArrowheads="1"/>
                </p:cNvSpPr>
                <p:nvPr/>
              </p:nvSpPr>
              <p:spPr bwMode="auto">
                <a:xfrm>
                  <a:off x="54578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6"/>
                <p:cNvSpPr>
                  <a:spLocks noChangeArrowheads="1"/>
                </p:cNvSpPr>
                <p:nvPr/>
              </p:nvSpPr>
              <p:spPr bwMode="auto">
                <a:xfrm>
                  <a:off x="63722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80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6"/>
                <p:cNvSpPr>
                  <a:spLocks noChangeArrowheads="1"/>
                </p:cNvSpPr>
                <p:nvPr/>
              </p:nvSpPr>
              <p:spPr bwMode="auto">
                <a:xfrm>
                  <a:off x="81724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45720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6"/>
                <p:cNvSpPr>
                  <a:spLocks noChangeArrowheads="1"/>
                </p:cNvSpPr>
                <p:nvPr/>
              </p:nvSpPr>
              <p:spPr bwMode="auto">
                <a:xfrm>
                  <a:off x="54578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63722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80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26"/>
                <p:cNvSpPr>
                  <a:spLocks noChangeArrowheads="1"/>
                </p:cNvSpPr>
                <p:nvPr/>
              </p:nvSpPr>
              <p:spPr bwMode="auto">
                <a:xfrm>
                  <a:off x="81724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ectangle 26"/>
                <p:cNvSpPr>
                  <a:spLocks noChangeArrowheads="1"/>
                </p:cNvSpPr>
                <p:nvPr/>
              </p:nvSpPr>
              <p:spPr bwMode="auto">
                <a:xfrm>
                  <a:off x="45720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ctangle 31"/>
                <p:cNvSpPr>
                  <a:spLocks noChangeArrowheads="1"/>
                </p:cNvSpPr>
                <p:nvPr/>
              </p:nvSpPr>
              <p:spPr bwMode="auto">
                <a:xfrm>
                  <a:off x="54578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 26"/>
                <p:cNvSpPr>
                  <a:spLocks noChangeArrowheads="1"/>
                </p:cNvSpPr>
                <p:nvPr/>
              </p:nvSpPr>
              <p:spPr bwMode="auto">
                <a:xfrm>
                  <a:off x="63722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80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724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9" name="Rectangle 27"/>
              <p:cNvSpPr>
                <a:spLocks noChangeArrowheads="1"/>
              </p:cNvSpPr>
              <p:nvPr/>
            </p:nvSpPr>
            <p:spPr bwMode="auto">
              <a:xfrm>
                <a:off x="683568" y="2335940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130" name="Rectangle 27"/>
              <p:cNvSpPr>
                <a:spLocks noChangeArrowheads="1"/>
              </p:cNvSpPr>
              <p:nvPr/>
            </p:nvSpPr>
            <p:spPr bwMode="auto">
              <a:xfrm>
                <a:off x="683568" y="2564904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133" name="Rectangle 27"/>
              <p:cNvSpPr>
                <a:spLocks noChangeArrowheads="1"/>
              </p:cNvSpPr>
              <p:nvPr/>
            </p:nvSpPr>
            <p:spPr bwMode="auto">
              <a:xfrm>
                <a:off x="683568" y="2780928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107504" y="4273686"/>
            <a:ext cx="7649430" cy="673952"/>
            <a:chOff x="107504" y="4273686"/>
            <a:chExt cx="7649430" cy="673952"/>
          </a:xfrm>
        </p:grpSpPr>
        <p:grpSp>
          <p:nvGrpSpPr>
            <p:cNvPr id="166" name="Group 165"/>
            <p:cNvGrpSpPr/>
            <p:nvPr/>
          </p:nvGrpSpPr>
          <p:grpSpPr>
            <a:xfrm>
              <a:off x="107504" y="4280156"/>
              <a:ext cx="7649430" cy="661012"/>
              <a:chOff x="107504" y="3573016"/>
              <a:chExt cx="7649430" cy="661012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1187624" y="3573016"/>
                <a:ext cx="6569310" cy="661012"/>
                <a:chOff x="1187624" y="3573016"/>
                <a:chExt cx="6569310" cy="661012"/>
              </a:xfrm>
            </p:grpSpPr>
            <p:sp>
              <p:nvSpPr>
                <p:cNvPr id="38" name="Rectangle 27"/>
                <p:cNvSpPr>
                  <a:spLocks noChangeArrowheads="1"/>
                </p:cNvSpPr>
                <p:nvPr/>
              </p:nvSpPr>
              <p:spPr bwMode="auto">
                <a:xfrm>
                  <a:off x="3275856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9482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27"/>
                <p:cNvSpPr>
                  <a:spLocks noChangeArrowheads="1"/>
                </p:cNvSpPr>
                <p:nvPr/>
              </p:nvSpPr>
              <p:spPr bwMode="auto">
                <a:xfrm>
                  <a:off x="5063108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27"/>
                <p:cNvSpPr>
                  <a:spLocks noChangeArrowheads="1"/>
                </p:cNvSpPr>
                <p:nvPr/>
              </p:nvSpPr>
              <p:spPr bwMode="auto">
                <a:xfrm>
                  <a:off x="5956734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Rectangle 27"/>
                <p:cNvSpPr>
                  <a:spLocks noChangeArrowheads="1"/>
                </p:cNvSpPr>
                <p:nvPr/>
              </p:nvSpPr>
              <p:spPr bwMode="auto">
                <a:xfrm>
                  <a:off x="6850360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Rectangle 27"/>
                <p:cNvSpPr>
                  <a:spLocks noChangeArrowheads="1"/>
                </p:cNvSpPr>
                <p:nvPr/>
              </p:nvSpPr>
              <p:spPr bwMode="auto">
                <a:xfrm>
                  <a:off x="3275856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9482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27"/>
                <p:cNvSpPr>
                  <a:spLocks noChangeArrowheads="1"/>
                </p:cNvSpPr>
                <p:nvPr/>
              </p:nvSpPr>
              <p:spPr bwMode="auto">
                <a:xfrm>
                  <a:off x="5063108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27"/>
                <p:cNvSpPr>
                  <a:spLocks noChangeArrowheads="1"/>
                </p:cNvSpPr>
                <p:nvPr/>
              </p:nvSpPr>
              <p:spPr bwMode="auto">
                <a:xfrm>
                  <a:off x="5956734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27"/>
                <p:cNvSpPr>
                  <a:spLocks noChangeArrowheads="1"/>
                </p:cNvSpPr>
                <p:nvPr/>
              </p:nvSpPr>
              <p:spPr bwMode="auto">
                <a:xfrm>
                  <a:off x="6850360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27"/>
                <p:cNvSpPr>
                  <a:spLocks noChangeArrowheads="1"/>
                </p:cNvSpPr>
                <p:nvPr/>
              </p:nvSpPr>
              <p:spPr bwMode="auto">
                <a:xfrm>
                  <a:off x="3275856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9482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27"/>
                <p:cNvSpPr>
                  <a:spLocks noChangeArrowheads="1"/>
                </p:cNvSpPr>
                <p:nvPr/>
              </p:nvSpPr>
              <p:spPr bwMode="auto">
                <a:xfrm>
                  <a:off x="5063108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27"/>
                <p:cNvSpPr>
                  <a:spLocks noChangeArrowheads="1"/>
                </p:cNvSpPr>
                <p:nvPr/>
              </p:nvSpPr>
              <p:spPr bwMode="auto">
                <a:xfrm>
                  <a:off x="5956734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27"/>
                <p:cNvSpPr>
                  <a:spLocks noChangeArrowheads="1"/>
                </p:cNvSpPr>
                <p:nvPr/>
              </p:nvSpPr>
              <p:spPr bwMode="auto">
                <a:xfrm>
                  <a:off x="6850360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 27"/>
                <p:cNvSpPr>
                  <a:spLocks noChangeArrowheads="1"/>
                </p:cNvSpPr>
                <p:nvPr/>
              </p:nvSpPr>
              <p:spPr bwMode="auto">
                <a:xfrm>
                  <a:off x="1187624" y="3789040"/>
                  <a:ext cx="1828800" cy="228964"/>
                </a:xfrm>
                <a:prstGeom prst="rect">
                  <a:avLst/>
                </a:prstGeom>
                <a:solidFill>
                  <a:srgbClr val="F6F5BD"/>
                </a:solidFill>
                <a:ln w="25400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600" dirty="0">
                    <a:latin typeface="Calibri" panose="020F050202020403020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6" name="Straight Arrow Connector 145"/>
                <p:cNvCxnSpPr>
                  <a:endCxn id="87" idx="1"/>
                </p:cNvCxnSpPr>
                <p:nvPr/>
              </p:nvCxnSpPr>
              <p:spPr bwMode="auto">
                <a:xfrm>
                  <a:off x="2051720" y="3903522"/>
                  <a:ext cx="1224136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oval" w="lg" len="lg"/>
                  <a:tailEnd type="arrow"/>
                </a:ln>
                <a:effectLst/>
              </p:spPr>
            </p:cxnSp>
          </p:grpSp>
          <p:sp>
            <p:nvSpPr>
              <p:cNvPr id="148" name="Text Box 33"/>
              <p:cNvSpPr txBox="1">
                <a:spLocks noChangeArrowheads="1"/>
              </p:cNvSpPr>
              <p:nvPr/>
            </p:nvSpPr>
            <p:spPr bwMode="auto">
              <a:xfrm>
                <a:off x="107504" y="3717032"/>
                <a:ext cx="1080120" cy="338554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 eaLnBrk="0" hangingPunct="0"/>
                <a:r>
                  <a:rPr lang="en-US" sz="1600" dirty="0" smtClean="0">
                    <a:latin typeface="Courier New" panose="02070309020205020404"/>
                    <a:cs typeface="Courier New" panose="02070309020205020404"/>
                  </a:rPr>
                  <a:t>A3</a:t>
                </a:r>
                <a:endParaRPr lang="en-US" sz="1600" dirty="0">
                  <a:latin typeface="Courier New" panose="02070309020205020404"/>
                  <a:cs typeface="Courier New" panose="02070309020205020404"/>
                </a:endParaRPr>
              </a:p>
            </p:txBody>
          </p:sp>
        </p:grpSp>
        <p:grpSp>
          <p:nvGrpSpPr>
            <p:cNvPr id="39" name="Group 21"/>
            <p:cNvGrpSpPr/>
            <p:nvPr/>
          </p:nvGrpSpPr>
          <p:grpSpPr>
            <a:xfrm>
              <a:off x="3279304" y="4273686"/>
              <a:ext cx="4477630" cy="673952"/>
              <a:chOff x="3279304" y="4267216"/>
              <a:chExt cx="4514800" cy="673952"/>
            </a:xfrm>
          </p:grpSpPr>
          <p:sp>
            <p:nvSpPr>
              <p:cNvPr id="136" name="Rectangle 27"/>
              <p:cNvSpPr>
                <a:spLocks noChangeArrowheads="1"/>
              </p:cNvSpPr>
              <p:nvPr/>
            </p:nvSpPr>
            <p:spPr bwMode="auto">
              <a:xfrm>
                <a:off x="3279304" y="4267216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143" name="Rectangle 27"/>
              <p:cNvSpPr>
                <a:spLocks noChangeArrowheads="1"/>
              </p:cNvSpPr>
              <p:nvPr/>
            </p:nvSpPr>
            <p:spPr bwMode="auto">
              <a:xfrm>
                <a:off x="3279304" y="4496180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144" name="Rectangle 27"/>
              <p:cNvSpPr>
                <a:spLocks noChangeArrowheads="1"/>
              </p:cNvSpPr>
              <p:nvPr/>
            </p:nvSpPr>
            <p:spPr bwMode="auto">
              <a:xfrm>
                <a:off x="3279304" y="4712204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0" name="Rectangle 27"/>
          <p:cNvSpPr>
            <a:spLocks noChangeArrowheads="1"/>
          </p:cNvSpPr>
          <p:nvPr/>
        </p:nvSpPr>
        <p:spPr bwMode="auto">
          <a:xfrm>
            <a:off x="987707" y="6296380"/>
            <a:ext cx="4477919" cy="2289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sp>
        <p:nvSpPr>
          <p:cNvPr id="171" name="Rectangle 27"/>
          <p:cNvSpPr>
            <a:spLocks noChangeArrowheads="1"/>
          </p:cNvSpPr>
          <p:nvPr/>
        </p:nvSpPr>
        <p:spPr bwMode="auto">
          <a:xfrm>
            <a:off x="2769177" y="6008348"/>
            <a:ext cx="4477919" cy="2289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4550647" y="5720316"/>
            <a:ext cx="4477919" cy="2289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dirty="0">
              <a:latin typeface="Calibri" panose="020F0502020204030204" charset="0"/>
              <a:ea typeface="+mn-ea"/>
              <a:cs typeface="+mn-cs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8904" y="3407514"/>
            <a:ext cx="9029600" cy="673952"/>
            <a:chOff x="78904" y="3407514"/>
            <a:chExt cx="9029600" cy="673952"/>
          </a:xfrm>
        </p:grpSpPr>
        <p:sp>
          <p:nvSpPr>
            <p:cNvPr id="173" name="Rectangle 27"/>
            <p:cNvSpPr>
              <a:spLocks noChangeArrowheads="1"/>
            </p:cNvSpPr>
            <p:nvPr/>
          </p:nvSpPr>
          <p:spPr bwMode="auto">
            <a:xfrm>
              <a:off x="78904" y="3407514"/>
              <a:ext cx="9029600" cy="2289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74" name="Rectangle 27"/>
            <p:cNvSpPr>
              <a:spLocks noChangeArrowheads="1"/>
            </p:cNvSpPr>
            <p:nvPr/>
          </p:nvSpPr>
          <p:spPr bwMode="auto">
            <a:xfrm>
              <a:off x="78904" y="3636478"/>
              <a:ext cx="9029600" cy="2289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175" name="Rectangle 27"/>
            <p:cNvSpPr>
              <a:spLocks noChangeArrowheads="1"/>
            </p:cNvSpPr>
            <p:nvPr/>
          </p:nvSpPr>
          <p:spPr bwMode="auto">
            <a:xfrm>
              <a:off x="78904" y="3852502"/>
              <a:ext cx="9029600" cy="2289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642"/>
            <a:ext cx="25514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FOUR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复杂数据类型的分配和访问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468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0" y="358140"/>
            <a:ext cx="4130040" cy="596900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200"/>
              <a:t>理解指针和数组</a:t>
            </a:r>
            <a:r>
              <a:rPr lang="en-US" sz="3200" dirty="0" smtClean="0">
                <a:sym typeface="+mn-ea"/>
              </a:rPr>
              <a:t>#3</a:t>
            </a:r>
            <a:endParaRPr sz="3200"/>
          </a:p>
        </p:txBody>
      </p:sp>
      <p:graphicFrame>
        <p:nvGraphicFramePr>
          <p:cNvPr id="6" name="Content Placeholder 4"/>
          <p:cNvGraphicFramePr/>
          <p:nvPr>
            <p:extLst>
              <p:ext uri="{D42A27DB-BD31-4B8C-83A1-F6EECF244321}">
                <p14:modId xmlns:p14="http://schemas.microsoft.com/office/powerpoint/2010/main" val="545939793"/>
              </p:ext>
            </p:extLst>
          </p:nvPr>
        </p:nvGraphicFramePr>
        <p:xfrm>
          <a:off x="271608" y="1088458"/>
          <a:ext cx="5852063" cy="26213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9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78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8600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5884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60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60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20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/>
          <p:nvPr>
            <p:extLst>
              <p:ext uri="{D42A27DB-BD31-4B8C-83A1-F6EECF244321}">
                <p14:modId xmlns:p14="http://schemas.microsoft.com/office/powerpoint/2010/main" val="3888809274"/>
              </p:ext>
            </p:extLst>
          </p:nvPr>
        </p:nvGraphicFramePr>
        <p:xfrm>
          <a:off x="2688878" y="3974969"/>
          <a:ext cx="4517680" cy="2621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76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00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 smtClean="0">
                          <a:latin typeface="Calibri" panose="020F0502020204030204"/>
                          <a:cs typeface="Calibri" panose="020F0502020204030204"/>
                        </a:rPr>
                        <a:t>Decl</a:t>
                      </a:r>
                      <a:endParaRPr lang="en-US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***A</a:t>
                      </a:r>
                      <a:r>
                        <a:rPr lang="en-US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Size(***An)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16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16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1195" y="3317593"/>
            <a:ext cx="2701610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300" b="1" dirty="0">
                <a:latin typeface="+mj-lt"/>
                <a:ea typeface="微软雅黑" panose="020B0503020204020204" charset="-122"/>
              </a:rPr>
              <a:t>PART FIVE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4640" y="2670175"/>
            <a:ext cx="86607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500" dirty="0" smtClean="0">
                <a:latin typeface="+mn-ea"/>
                <a:cs typeface="+mn-ea"/>
                <a:sym typeface="+mn-ea"/>
              </a:rPr>
              <a:t>第五讲：越界访问和缓冲区溢出</a:t>
            </a:r>
            <a:endParaRPr lang="zh-CN" altLang="en-US" sz="45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55168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x86-64 Linux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的内存布局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/>
        </p:nvSpPr>
        <p:spPr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D966"/>
              </a:buClr>
            </a:pPr>
            <a:r>
              <a:rPr lang="en-US" dirty="0" smtClean="0">
                <a:sym typeface="+mn-ea"/>
              </a:rPr>
              <a:t>栈</a:t>
            </a:r>
            <a:endParaRPr lang="en-US" dirty="0" smtClean="0"/>
          </a:p>
          <a:p>
            <a:pPr lvl="1">
              <a:buClr>
                <a:srgbClr val="7F7F7F"/>
              </a:buClr>
            </a:pPr>
            <a:r>
              <a:rPr lang="en-US" dirty="0" smtClean="0"/>
              <a:t>运行时栈（8MB的限制）</a:t>
            </a:r>
          </a:p>
          <a:p>
            <a:pPr lvl="1">
              <a:buClr>
                <a:srgbClr val="7F7F7F"/>
              </a:buClr>
            </a:pPr>
            <a:r>
              <a:rPr lang="en-US" smtClean="0"/>
              <a:t>例如，局部变量</a:t>
            </a:r>
          </a:p>
          <a:p>
            <a:pPr>
              <a:buClr>
                <a:srgbClr val="FFD966"/>
              </a:buClr>
            </a:pPr>
            <a:r>
              <a:rPr lang="en-US" dirty="0" smtClean="0"/>
              <a:t>堆</a:t>
            </a:r>
          </a:p>
          <a:p>
            <a:pPr lvl="1">
              <a:buClr>
                <a:srgbClr val="7F7F7F"/>
              </a:buClr>
            </a:pPr>
            <a:r>
              <a:rPr lang="en-US" dirty="0" smtClean="0"/>
              <a:t>根据需要动态分配</a:t>
            </a:r>
          </a:p>
          <a:p>
            <a:pPr lvl="1">
              <a:buClr>
                <a:srgbClr val="7F7F7F"/>
              </a:buClr>
            </a:pPr>
            <a:r>
              <a:rPr lang="zh-CN" altLang="en-US" dirty="0" smtClean="0"/>
              <a:t>调用</a:t>
            </a:r>
            <a:r>
              <a:rPr lang="en-US" dirty="0" smtClean="0"/>
              <a:t> 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</a:rPr>
              <a:t>malloc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</a:rPr>
              <a:t>()</a:t>
            </a:r>
            <a:r>
              <a:rPr lang="en-US" dirty="0" smtClean="0"/>
              <a:t>, </a:t>
            </a:r>
            <a:r>
              <a:rPr lang="en-US" sz="1800" b="1" dirty="0" err="1" smtClean="0">
                <a:latin typeface="Courier New" panose="02070309020205020404" charset="0"/>
                <a:cs typeface="Courier New" panose="02070309020205020404" charset="0"/>
              </a:rPr>
              <a:t>calloc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</a:rPr>
              <a:t>()</a:t>
            </a:r>
            <a:r>
              <a:rPr lang="en-US" dirty="0" smtClean="0"/>
              <a:t>, </a:t>
            </a:r>
            <a:r>
              <a:rPr lang="en-US" sz="1800" b="1" dirty="0" smtClean="0">
                <a:latin typeface="Courier New" panose="02070309020205020404" charset="0"/>
                <a:cs typeface="Courier New" panose="02070309020205020404" charset="0"/>
              </a:rPr>
              <a:t>new()</a:t>
            </a:r>
          </a:p>
          <a:p>
            <a:pPr>
              <a:buClr>
                <a:srgbClr val="FFD966"/>
              </a:buClr>
            </a:pPr>
            <a:r>
              <a:rPr lang="en-US" dirty="0" smtClean="0">
                <a:sym typeface="+mn-ea"/>
              </a:rPr>
              <a:t>数据</a:t>
            </a:r>
            <a:endParaRPr lang="en-US" dirty="0" smtClean="0"/>
          </a:p>
          <a:p>
            <a:pPr lvl="1">
              <a:buClr>
                <a:srgbClr val="7F7F7F"/>
              </a:buClr>
            </a:pPr>
            <a:r>
              <a:rPr lang="en-US" dirty="0" smtClean="0"/>
              <a:t>静态分配的数据</a:t>
            </a:r>
          </a:p>
          <a:p>
            <a:pPr lvl="1">
              <a:buClr>
                <a:srgbClr val="7F7F7F"/>
              </a:buClr>
            </a:pPr>
            <a:r>
              <a:rPr lang="en-US" smtClean="0"/>
              <a:t>例如，全局变量，静态变量，字符串常量</a:t>
            </a:r>
          </a:p>
          <a:p>
            <a:pPr>
              <a:buClr>
                <a:srgbClr val="FFD966"/>
              </a:buClr>
            </a:pPr>
            <a:r>
              <a:rPr lang="en-US" dirty="0" smtClean="0"/>
              <a:t>文本/共享库</a:t>
            </a:r>
          </a:p>
          <a:p>
            <a:pPr lvl="1">
              <a:buClr>
                <a:srgbClr val="7F7F7F"/>
              </a:buClr>
            </a:pPr>
            <a:r>
              <a:rPr lang="en-US" dirty="0" smtClean="0"/>
              <a:t>可执行的机器指令</a:t>
            </a:r>
          </a:p>
          <a:p>
            <a:pPr lvl="1">
              <a:buClr>
                <a:srgbClr val="7F7F7F"/>
              </a:buClr>
            </a:pPr>
            <a:r>
              <a:rPr lang="en-US" dirty="0" smtClean="0"/>
              <a:t>Read-only</a:t>
            </a: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2950402" y="6169580"/>
            <a:ext cx="213360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800" b="0" dirty="0" smtClean="0">
                <a:latin typeface="Calibri" panose="020F0502020204030204" charset="0"/>
              </a:rPr>
              <a:t>十六进制地址</a:t>
            </a:r>
          </a:p>
        </p:txBody>
      </p:sp>
      <p:sp>
        <p:nvSpPr>
          <p:cNvPr id="10245" name="Text Box 12"/>
          <p:cNvSpPr txBox="1">
            <a:spLocks noChangeArrowheads="1"/>
          </p:cNvSpPr>
          <p:nvPr/>
        </p:nvSpPr>
        <p:spPr bwMode="auto">
          <a:xfrm>
            <a:off x="4456982" y="914400"/>
            <a:ext cx="2401018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800" dirty="0" smtClean="0">
                <a:latin typeface="Courier New" panose="02070309020205020404" charset="0"/>
              </a:rPr>
              <a:t>00007FFFFFFFFFFF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48180" name="Rectangle 20"/>
          <p:cNvSpPr>
            <a:spLocks noChangeArrowheads="1"/>
          </p:cNvSpPr>
          <p:nvPr/>
        </p:nvSpPr>
        <p:spPr bwMode="auto">
          <a:xfrm>
            <a:off x="6858000" y="1041955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  <a:cs typeface="+mn-cs"/>
            </a:endParaRPr>
          </a:p>
        </p:txBody>
      </p:sp>
      <p:sp>
        <p:nvSpPr>
          <p:cNvPr id="348181" name="Rectangle 21"/>
          <p:cNvSpPr>
            <a:spLocks noChangeArrowheads="1"/>
          </p:cNvSpPr>
          <p:nvPr/>
        </p:nvSpPr>
        <p:spPr bwMode="auto">
          <a:xfrm>
            <a:off x="6858000" y="1047750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altLang="zh-CN" sz="1800" dirty="0">
                <a:latin typeface="Calibri" panose="020F0502020204030204" charset="0"/>
                <a:cs typeface="+mn-cs"/>
              </a:rPr>
              <a:t>         </a:t>
            </a:r>
            <a:r>
              <a:rPr lang="zh-CN" altLang="en-US" sz="1800" dirty="0">
                <a:latin typeface="Calibri" panose="020F0502020204030204" charset="0"/>
                <a:cs typeface="+mn-cs"/>
              </a:rPr>
              <a:t>栈</a:t>
            </a:r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6858000" y="601718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>
                <a:latin typeface="Calibri" panose="020F0502020204030204" charset="0"/>
              </a:rPr>
              <a:t>        </a:t>
            </a:r>
            <a:r>
              <a:rPr lang="zh-CN" altLang="en-US" sz="1800">
                <a:latin typeface="Calibri" panose="020F0502020204030204" charset="0"/>
              </a:rPr>
              <a:t>文本</a:t>
            </a:r>
          </a:p>
        </p:txBody>
      </p:sp>
      <p:sp>
        <p:nvSpPr>
          <p:cNvPr id="10250" name="Rectangle 24"/>
          <p:cNvSpPr>
            <a:spLocks noChangeArrowheads="1"/>
          </p:cNvSpPr>
          <p:nvPr/>
        </p:nvSpPr>
        <p:spPr bwMode="auto">
          <a:xfrm>
            <a:off x="6858000" y="571238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>
                <a:latin typeface="Calibri" panose="020F0502020204030204" charset="0"/>
              </a:rPr>
              <a:t>        </a:t>
            </a:r>
            <a:r>
              <a:rPr lang="zh-CN" altLang="en-US" sz="1800">
                <a:latin typeface="Calibri" panose="020F0502020204030204" charset="0"/>
              </a:rPr>
              <a:t>数据</a:t>
            </a:r>
          </a:p>
        </p:txBody>
      </p:sp>
      <p:sp>
        <p:nvSpPr>
          <p:cNvPr id="10251" name="Rectangle 25"/>
          <p:cNvSpPr>
            <a:spLocks noChangeArrowheads="1"/>
          </p:cNvSpPr>
          <p:nvPr/>
        </p:nvSpPr>
        <p:spPr bwMode="auto">
          <a:xfrm>
            <a:off x="6858000" y="5105400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 dirty="0">
                <a:latin typeface="Calibri" panose="020F0502020204030204" charset="0"/>
              </a:rPr>
              <a:t>         </a:t>
            </a:r>
            <a:r>
              <a:rPr lang="zh-CN" altLang="en-US" sz="1800" dirty="0">
                <a:latin typeface="Calibri" panose="020F0502020204030204" charset="0"/>
              </a:rPr>
              <a:t>堆</a:t>
            </a:r>
            <a:r>
              <a:rPr lang="en-US" altLang="zh-CN" sz="1800" dirty="0">
                <a:latin typeface="Calibri" panose="020F0502020204030204" charset="0"/>
              </a:rPr>
              <a:t>	</a:t>
            </a:r>
          </a:p>
        </p:txBody>
      </p:sp>
      <p:sp>
        <p:nvSpPr>
          <p:cNvPr id="10252" name="Text Box 27"/>
          <p:cNvSpPr txBox="1">
            <a:spLocks noChangeArrowheads="1"/>
          </p:cNvSpPr>
          <p:nvPr/>
        </p:nvSpPr>
        <p:spPr bwMode="auto">
          <a:xfrm>
            <a:off x="5842202" y="6169580"/>
            <a:ext cx="1015798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800" dirty="0" smtClean="0">
                <a:latin typeface="Courier New" panose="02070309020205020404" charset="0"/>
              </a:rPr>
              <a:t>400000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0253" name="Line 34"/>
          <p:cNvSpPr>
            <a:spLocks noChangeShapeType="1"/>
          </p:cNvSpPr>
          <p:nvPr/>
        </p:nvSpPr>
        <p:spPr bwMode="auto">
          <a:xfrm>
            <a:off x="7581900" y="1428750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0254" name="Line 35"/>
          <p:cNvSpPr>
            <a:spLocks noChangeShapeType="1"/>
          </p:cNvSpPr>
          <p:nvPr/>
        </p:nvSpPr>
        <p:spPr bwMode="auto">
          <a:xfrm flipV="1">
            <a:off x="7581900" y="4876800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6" name="Right Arrow 15"/>
          <p:cNvSpPr/>
          <p:nvPr/>
        </p:nvSpPr>
        <p:spPr bwMode="auto">
          <a:xfrm>
            <a:off x="5181600" y="6115605"/>
            <a:ext cx="609600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dirty="0">
              <a:latin typeface="Calibri" panose="020F0502020204030204" charset="0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858000" y="2189163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57" name="AutoShape 16"/>
          <p:cNvSpPr/>
          <p:nvPr/>
        </p:nvSpPr>
        <p:spPr bwMode="auto">
          <a:xfrm rot="10800000">
            <a:off x="8364538" y="1047750"/>
            <a:ext cx="228600" cy="1141413"/>
          </a:xfrm>
          <a:prstGeom prst="leftBrace">
            <a:avLst>
              <a:gd name="adj1" fmla="val 75011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64563" y="1435100"/>
            <a:ext cx="6334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charset="0"/>
                <a:cs typeface="+mn-cs"/>
              </a:rPr>
              <a:t>8MB</a:t>
            </a:r>
            <a:endParaRPr lang="en-US" dirty="0">
              <a:latin typeface="Calibri" panose="020F0502020204030204" charset="0"/>
              <a:cs typeface="+mn-cs"/>
            </a:endParaRP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6858000" y="373380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sz="1800" dirty="0">
                <a:latin typeface="Calibri" panose="020F0502020204030204" charset="0"/>
              </a:rPr>
              <a:t>共享库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3605" name="Rectangle 5"/>
          <p:cNvSpPr>
            <a:spLocks noGrp="1" noChangeArrowheads="1"/>
          </p:cNvSpPr>
          <p:nvPr/>
        </p:nvSpPr>
        <p:spPr>
          <a:xfrm>
            <a:off x="146050" y="843280"/>
            <a:ext cx="8140700" cy="2249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7F7F7F"/>
              </a:buClr>
            </a:pPr>
            <a:r>
              <a:rPr lang="zh-CN" altLang="en-US" dirty="0"/>
              <a:t>反汇编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b="1" dirty="0" err="1">
                <a:latin typeface="Courier New" panose="02070309020205020404" charset="0"/>
              </a:rPr>
              <a:t>objdump</a:t>
            </a:r>
            <a:r>
              <a:rPr lang="en-US" b="1" dirty="0">
                <a:latin typeface="Courier New" panose="02070309020205020404" charset="0"/>
              </a:rPr>
              <a:t> </a:t>
            </a:r>
            <a:r>
              <a:rPr lang="en-US" b="1" dirty="0" smtClean="0">
                <a:latin typeface="Courier New" panose="02070309020205020404" charset="0"/>
              </a:rPr>
              <a:t>–d sum</a:t>
            </a:r>
            <a:endParaRPr lang="en-US" b="1" dirty="0">
              <a:latin typeface="Courier New" panose="02070309020205020404" charset="0"/>
            </a:endParaRPr>
          </a:p>
          <a:p>
            <a:pPr lvl="1">
              <a:buClr>
                <a:srgbClr val="7F7F7F"/>
              </a:buClr>
            </a:pPr>
            <a:r>
              <a:rPr lang="en-US" dirty="0"/>
              <a:t>检查目标代码的有用工具</a:t>
            </a:r>
          </a:p>
          <a:p>
            <a:pPr lvl="1">
              <a:buClr>
                <a:srgbClr val="7F7F7F"/>
              </a:buClr>
            </a:pPr>
            <a:r>
              <a:rPr lang="en-US" dirty="0"/>
              <a:t>分析一系列指令的位模式</a:t>
            </a:r>
          </a:p>
          <a:p>
            <a:pPr lvl="1">
              <a:buClr>
                <a:srgbClr val="7F7F7F"/>
              </a:buClr>
            </a:pPr>
            <a:r>
              <a:rPr lang="en-US" dirty="0"/>
              <a:t>生成汇编代码的近似表达式</a:t>
            </a:r>
          </a:p>
          <a:p>
            <a:pPr lvl="1">
              <a:buClr>
                <a:srgbClr val="7F7F7F"/>
              </a:buClr>
            </a:pPr>
            <a:r>
              <a:rPr lang="en-US"/>
              <a:t>可以运行在任何a.out（完整的可执行文件</a:t>
            </a:r>
            <a:r>
              <a:rPr lang="zh-CN" altLang="en-US"/>
              <a:t>）</a:t>
            </a:r>
            <a:r>
              <a:rPr lang="en-US"/>
              <a:t>或.o文件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65785" y="3695129"/>
            <a:ext cx="7493000" cy="202876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55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0000000000400595 &lt;</a:t>
            </a:r>
            <a:r>
              <a:rPr lang="en-US" sz="1800" dirty="0" err="1">
                <a:latin typeface="Courier New" panose="02070309020205020404" charset="0"/>
              </a:rPr>
              <a:t>sumstore</a:t>
            </a:r>
            <a:r>
              <a:rPr lang="en-US" sz="1800" dirty="0">
                <a:latin typeface="Courier New" panose="02070309020205020404" charset="0"/>
              </a:rPr>
              <a:t>&gt;: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400595:  </a:t>
            </a:r>
            <a:r>
              <a:rPr lang="en-US" sz="1800" dirty="0" smtClean="0">
                <a:latin typeface="Courier New" panose="02070309020205020404" charset="0"/>
              </a:rPr>
              <a:t>53               push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400596:  </a:t>
            </a:r>
            <a:r>
              <a:rPr lang="en-US" sz="1800" dirty="0" smtClean="0">
                <a:latin typeface="Courier New" panose="02070309020205020404" charset="0"/>
              </a:rPr>
              <a:t>48 </a:t>
            </a:r>
            <a:r>
              <a:rPr lang="en-US" sz="1800" dirty="0">
                <a:latin typeface="Courier New" panose="02070309020205020404" charset="0"/>
              </a:rPr>
              <a:t>89 d3         </a:t>
            </a:r>
            <a:r>
              <a:rPr lang="en-US" sz="1800" dirty="0" err="1" smtClean="0">
                <a:latin typeface="Courier New" panose="02070309020205020404" charset="0"/>
              </a:rPr>
              <a:t>mov</a:t>
            </a:r>
            <a:r>
              <a:rPr lang="en-US" sz="1800" dirty="0" smtClean="0">
                <a:latin typeface="Courier New" panose="02070309020205020404" charset="0"/>
              </a:rPr>
              <a:t> 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rdx</a:t>
            </a:r>
            <a:r>
              <a:rPr lang="en-US" sz="1800" dirty="0">
                <a:latin typeface="Courier New" panose="02070309020205020404" charset="0"/>
              </a:rPr>
              <a:t>,%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400599:  </a:t>
            </a:r>
            <a:r>
              <a:rPr lang="en-US" sz="1800" dirty="0" smtClean="0">
                <a:latin typeface="Courier New" panose="02070309020205020404" charset="0"/>
              </a:rPr>
              <a:t>e8 </a:t>
            </a:r>
            <a:r>
              <a:rPr lang="en-US" sz="1800" dirty="0">
                <a:latin typeface="Courier New" panose="02070309020205020404" charset="0"/>
              </a:rPr>
              <a:t>f2 </a:t>
            </a:r>
            <a:r>
              <a:rPr lang="en-US" sz="1800" dirty="0" err="1">
                <a:latin typeface="Courier New" panose="02070309020205020404" charset="0"/>
              </a:rPr>
              <a:t>ff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ff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err="1">
                <a:latin typeface="Courier New" panose="02070309020205020404" charset="0"/>
              </a:rPr>
              <a:t>ff</a:t>
            </a:r>
            <a:r>
              <a:rPr lang="en-US" sz="1800" dirty="0">
                <a:latin typeface="Courier New" panose="02070309020205020404" charset="0"/>
              </a:rPr>
              <a:t>   </a:t>
            </a:r>
            <a:r>
              <a:rPr lang="en-US" sz="1800" dirty="0" err="1" smtClean="0">
                <a:latin typeface="Courier New" panose="02070309020205020404" charset="0"/>
              </a:rPr>
              <a:t>callq</a:t>
            </a: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>
                <a:latin typeface="Courier New" panose="02070309020205020404" charset="0"/>
              </a:rPr>
              <a:t>400590 &lt;plus&gt;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40059e:  </a:t>
            </a:r>
            <a:r>
              <a:rPr lang="en-US" sz="1800" dirty="0" smtClean="0">
                <a:latin typeface="Courier New" panose="02070309020205020404" charset="0"/>
              </a:rPr>
              <a:t>48 </a:t>
            </a:r>
            <a:r>
              <a:rPr lang="en-US" sz="1800" dirty="0">
                <a:latin typeface="Courier New" panose="02070309020205020404" charset="0"/>
              </a:rPr>
              <a:t>89 03         </a:t>
            </a:r>
            <a:r>
              <a:rPr lang="en-US" sz="1800" dirty="0" err="1" smtClean="0">
                <a:latin typeface="Courier New" panose="02070309020205020404" charset="0"/>
              </a:rPr>
              <a:t>mov</a:t>
            </a:r>
            <a:r>
              <a:rPr lang="en-US" sz="1800" dirty="0" smtClean="0">
                <a:latin typeface="Courier New" panose="02070309020205020404" charset="0"/>
              </a:rPr>
              <a:t> 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,(%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r>
              <a:rPr lang="en-US" sz="1800" dirty="0">
                <a:latin typeface="Courier New" panose="02070309020205020404" charset="0"/>
              </a:rPr>
              <a:t>)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4005a1:  </a:t>
            </a:r>
            <a:r>
              <a:rPr lang="en-US" sz="1800" dirty="0" smtClean="0">
                <a:latin typeface="Courier New" panose="02070309020205020404" charset="0"/>
              </a:rPr>
              <a:t>5b               pop    </a:t>
            </a:r>
            <a:r>
              <a:rPr lang="en-US" sz="1800" dirty="0">
                <a:latin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</a:rPr>
              <a:t>rbx</a:t>
            </a:r>
            <a:endParaRPr lang="en-US" sz="1800" dirty="0">
              <a:latin typeface="Courier New" panose="02070309020205020404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4005a2:  </a:t>
            </a:r>
            <a:r>
              <a:rPr lang="en-US" sz="1800" dirty="0" smtClean="0">
                <a:latin typeface="Courier New" panose="02070309020205020404" charset="0"/>
              </a:rPr>
              <a:t>c3               </a:t>
            </a:r>
            <a:r>
              <a:rPr lang="en-US" sz="1800" dirty="0" err="1" smtClean="0">
                <a:latin typeface="Courier New" panose="02070309020205020404" charset="0"/>
              </a:rPr>
              <a:t>retq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2693504" y="-12700"/>
            <a:ext cx="6361044" cy="1933575"/>
          </a:xfrm>
          <a:prstGeom prst="cloudCallout">
            <a:avLst>
              <a:gd name="adj1" fmla="val -82623"/>
              <a:gd name="adj2" fmla="val 637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55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什么类型的文件可以被反汇编？</a:t>
            </a:r>
          </a:p>
          <a:p>
            <a:pPr marL="285750" indent="-285750" algn="ctr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任何可以被解释为可执行代码的文件</a:t>
            </a:r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反汇编字节进行考察的汇编源代码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3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3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3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</a:rPr>
              <a:t>内存分配的例子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09600" y="1498600"/>
            <a:ext cx="5791200" cy="479875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fi-FI" sz="1800" dirty="0" err="1">
                <a:latin typeface="Courier New" panose="02070309020205020404" charset="0"/>
              </a:rPr>
              <a:t>char</a:t>
            </a:r>
            <a:r>
              <a:rPr lang="fi-FI" sz="1800" dirty="0">
                <a:latin typeface="Courier New" panose="02070309020205020404" charset="0"/>
              </a:rPr>
              <a:t> big_array[1L&lt;&lt;24]; </a:t>
            </a:r>
            <a:r>
              <a:rPr lang="fi-FI" sz="1800" dirty="0" smtClean="0">
                <a:latin typeface="Courier New" panose="02070309020205020404" charset="0"/>
              </a:rPr>
              <a:t> /* 16 </a:t>
            </a:r>
            <a:r>
              <a:rPr lang="fi-FI" sz="1800" dirty="0">
                <a:latin typeface="Courier New" panose="02070309020205020404" charset="0"/>
              </a:rPr>
              <a:t>MB */</a:t>
            </a:r>
          </a:p>
          <a:p>
            <a:pPr eaLnBrk="0" hangingPunct="0"/>
            <a:r>
              <a:rPr lang="fi-FI" sz="1800" dirty="0" err="1">
                <a:latin typeface="Courier New" panose="02070309020205020404" charset="0"/>
              </a:rPr>
              <a:t>char</a:t>
            </a:r>
            <a:r>
              <a:rPr lang="fi-FI" sz="1800" dirty="0">
                <a:latin typeface="Courier New" panose="02070309020205020404" charset="0"/>
              </a:rPr>
              <a:t> huge_array[1L&lt;&lt;31]; </a:t>
            </a:r>
            <a:r>
              <a:rPr lang="fi-FI" sz="1800" dirty="0" smtClean="0">
                <a:latin typeface="Courier New" panose="02070309020205020404" charset="0"/>
              </a:rPr>
              <a:t>/</a:t>
            </a:r>
            <a:r>
              <a:rPr lang="fi-FI" sz="1800" dirty="0">
                <a:latin typeface="Courier New" panose="02070309020205020404" charset="0"/>
              </a:rPr>
              <a:t>*  </a:t>
            </a:r>
            <a:r>
              <a:rPr lang="fi-FI" sz="1800" dirty="0" smtClean="0">
                <a:latin typeface="Courier New" panose="02070309020205020404" charset="0"/>
              </a:rPr>
              <a:t>2 </a:t>
            </a:r>
            <a:r>
              <a:rPr lang="fi-FI" sz="1800" dirty="0">
                <a:latin typeface="Courier New" panose="02070309020205020404" charset="0"/>
              </a:rPr>
              <a:t>GB */</a:t>
            </a:r>
          </a:p>
          <a:p>
            <a:pPr eaLnBrk="0" hangingPunct="0"/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fi-FI" sz="1800" dirty="0" err="1">
                <a:latin typeface="Courier New" panose="02070309020205020404" charset="0"/>
              </a:rPr>
              <a:t>int</a:t>
            </a:r>
            <a:r>
              <a:rPr lang="fi-FI" sz="1800" dirty="0">
                <a:latin typeface="Courier New" panose="02070309020205020404" charset="0"/>
              </a:rPr>
              <a:t> </a:t>
            </a:r>
            <a:r>
              <a:rPr lang="fi-FI" sz="1800" dirty="0" err="1">
                <a:latin typeface="Courier New" panose="02070309020205020404" charset="0"/>
              </a:rPr>
              <a:t>global</a:t>
            </a:r>
            <a:r>
              <a:rPr lang="fi-FI" sz="1800" dirty="0">
                <a:latin typeface="Courier New" panose="02070309020205020404" charset="0"/>
              </a:rPr>
              <a:t> = 0;</a:t>
            </a:r>
          </a:p>
          <a:p>
            <a:pPr eaLnBrk="0" hangingPunct="0"/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fi-FI" sz="1800" dirty="0" err="1">
                <a:latin typeface="Courier New" panose="02070309020205020404" charset="0"/>
              </a:rPr>
              <a:t>int</a:t>
            </a:r>
            <a:r>
              <a:rPr lang="fi-FI" sz="1800" dirty="0">
                <a:latin typeface="Courier New" panose="02070309020205020404" charset="0"/>
              </a:rPr>
              <a:t> </a:t>
            </a:r>
            <a:r>
              <a:rPr lang="fi-FI" sz="1800" dirty="0" err="1">
                <a:latin typeface="Courier New" panose="02070309020205020404" charset="0"/>
              </a:rPr>
              <a:t>useless</a:t>
            </a:r>
            <a:r>
              <a:rPr lang="fi-FI" sz="1800" dirty="0">
                <a:latin typeface="Courier New" panose="02070309020205020404" charset="0"/>
              </a:rPr>
              <a:t>() { </a:t>
            </a:r>
            <a:r>
              <a:rPr lang="fi-FI" sz="1800" dirty="0" err="1">
                <a:latin typeface="Courier New" panose="02070309020205020404" charset="0"/>
              </a:rPr>
              <a:t>return</a:t>
            </a:r>
            <a:r>
              <a:rPr lang="fi-FI" sz="1800" dirty="0">
                <a:latin typeface="Courier New" panose="02070309020205020404" charset="0"/>
              </a:rPr>
              <a:t> 0; }</a:t>
            </a:r>
          </a:p>
          <a:p>
            <a:pPr eaLnBrk="0" hangingPunct="0"/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fi-FI" sz="1800" dirty="0" err="1">
                <a:latin typeface="Courier New" panose="02070309020205020404" charset="0"/>
              </a:rPr>
              <a:t>int</a:t>
            </a:r>
            <a:r>
              <a:rPr lang="fi-FI" sz="1800" dirty="0">
                <a:latin typeface="Courier New" panose="02070309020205020404" charset="0"/>
              </a:rPr>
              <a:t> main ()</a:t>
            </a: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    </a:t>
            </a:r>
            <a:r>
              <a:rPr lang="fi-FI" sz="1800" dirty="0" err="1">
                <a:latin typeface="Courier New" panose="02070309020205020404" charset="0"/>
              </a:rPr>
              <a:t>void</a:t>
            </a:r>
            <a:r>
              <a:rPr lang="fi-FI" sz="1800" dirty="0">
                <a:latin typeface="Courier New" panose="02070309020205020404" charset="0"/>
              </a:rPr>
              <a:t> *p1, *p2, *p3, *p4;</a:t>
            </a: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    </a:t>
            </a:r>
            <a:r>
              <a:rPr lang="fi-FI" sz="1800" dirty="0" err="1">
                <a:latin typeface="Courier New" panose="02070309020205020404" charset="0"/>
              </a:rPr>
              <a:t>int</a:t>
            </a:r>
            <a:r>
              <a:rPr lang="fi-FI" sz="1800" dirty="0">
                <a:latin typeface="Courier New" panose="02070309020205020404" charset="0"/>
              </a:rPr>
              <a:t> </a:t>
            </a:r>
            <a:r>
              <a:rPr lang="fi-FI" sz="1800" dirty="0" err="1">
                <a:latin typeface="Courier New" panose="02070309020205020404" charset="0"/>
              </a:rPr>
              <a:t>local</a:t>
            </a:r>
            <a:r>
              <a:rPr lang="fi-FI" sz="1800" dirty="0">
                <a:latin typeface="Courier New" panose="02070309020205020404" charset="0"/>
              </a:rPr>
              <a:t> = 0;</a:t>
            </a: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    p1 = malloc(1L &lt;&lt; 28)</a:t>
            </a:r>
            <a:r>
              <a:rPr lang="fi-FI" sz="1800" dirty="0" smtClean="0">
                <a:latin typeface="Courier New" panose="02070309020205020404" charset="0"/>
              </a:rPr>
              <a:t>; /* 256 MB */</a:t>
            </a:r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    p2 = malloc(1L &lt;&lt; 8)</a:t>
            </a:r>
            <a:r>
              <a:rPr lang="fi-FI" sz="1800" dirty="0" smtClean="0">
                <a:latin typeface="Courier New" panose="02070309020205020404" charset="0"/>
              </a:rPr>
              <a:t>;  /* 256  B */</a:t>
            </a:r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    p3 = malloc(1L &lt;&lt; 32)</a:t>
            </a:r>
            <a:r>
              <a:rPr lang="fi-FI" sz="1800" dirty="0" smtClean="0">
                <a:latin typeface="Courier New" panose="02070309020205020404" charset="0"/>
              </a:rPr>
              <a:t>; /*   4 GB */</a:t>
            </a:r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fi-FI" sz="1800" dirty="0">
                <a:latin typeface="Courier New" panose="02070309020205020404" charset="0"/>
              </a:rPr>
              <a:t>    p4 = malloc(1L &lt;&lt; 8)</a:t>
            </a:r>
            <a:r>
              <a:rPr lang="fi-FI" sz="1800" dirty="0" smtClean="0">
                <a:latin typeface="Courier New" panose="02070309020205020404" charset="0"/>
              </a:rPr>
              <a:t>;  /* 256  B */</a:t>
            </a:r>
            <a:endParaRPr lang="fi-FI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/* Some print statements ... */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6858000" y="1041955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  <a:cs typeface="+mn-cs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6858000" y="1047750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altLang="zh-CN" sz="1800" dirty="0">
                <a:latin typeface="Calibri" panose="020F0502020204030204" charset="0"/>
                <a:cs typeface="+mn-cs"/>
              </a:rPr>
              <a:t>         </a:t>
            </a:r>
            <a:r>
              <a:rPr lang="zh-CN" altLang="en-US" sz="1800" dirty="0">
                <a:latin typeface="Calibri" panose="020F0502020204030204" charset="0"/>
                <a:cs typeface="+mn-cs"/>
              </a:rPr>
              <a:t>栈</a:t>
            </a: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6858000" y="601718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>
                <a:latin typeface="Calibri" panose="020F0502020204030204" charset="0"/>
              </a:rPr>
              <a:t>        </a:t>
            </a:r>
            <a:r>
              <a:rPr lang="zh-CN" altLang="en-US" sz="1800">
                <a:latin typeface="Calibri" panose="020F0502020204030204" charset="0"/>
              </a:rPr>
              <a:t>文本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6858000" y="571238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>
                <a:latin typeface="Calibri" panose="020F0502020204030204" charset="0"/>
              </a:rPr>
              <a:t>        </a:t>
            </a:r>
            <a:r>
              <a:rPr lang="zh-CN" altLang="en-US" sz="1800">
                <a:latin typeface="Calibri" panose="020F0502020204030204" charset="0"/>
              </a:rPr>
              <a:t>数据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6858000" y="5105400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 dirty="0">
                <a:latin typeface="Calibri" panose="020F0502020204030204" charset="0"/>
              </a:rPr>
              <a:t>         </a:t>
            </a:r>
            <a:r>
              <a:rPr lang="zh-CN" altLang="en-US" sz="1800" dirty="0">
                <a:latin typeface="Calibri" panose="020F0502020204030204" charset="0"/>
              </a:rPr>
              <a:t>堆</a:t>
            </a:r>
            <a:r>
              <a:rPr lang="en-US" altLang="zh-CN" sz="1800" dirty="0">
                <a:latin typeface="Calibri" panose="020F0502020204030204" charset="0"/>
              </a:rPr>
              <a:t>	</a:t>
            </a: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7581900" y="1428750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5" name="Line 35"/>
          <p:cNvSpPr>
            <a:spLocks noChangeShapeType="1"/>
          </p:cNvSpPr>
          <p:nvPr/>
        </p:nvSpPr>
        <p:spPr bwMode="auto">
          <a:xfrm flipV="1">
            <a:off x="7581900" y="4876800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cxnSp>
        <p:nvCxnSpPr>
          <p:cNvPr id="26" name="Straight Connector 17"/>
          <p:cNvCxnSpPr/>
          <p:nvPr/>
        </p:nvCxnSpPr>
        <p:spPr bwMode="auto">
          <a:xfrm>
            <a:off x="6858000" y="2189163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6858000" y="373380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sz="1800" dirty="0">
                <a:latin typeface="Calibri" panose="020F0502020204030204" charset="0"/>
              </a:rPr>
              <a:t>共享库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</a:rPr>
              <a:t>内存分配的例子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6858000" y="1041955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  <a:cs typeface="+mn-cs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6858000" y="1047750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altLang="zh-CN" sz="1800" dirty="0">
                <a:latin typeface="Calibri" panose="020F0502020204030204" charset="0"/>
                <a:cs typeface="+mn-cs"/>
              </a:rPr>
              <a:t>         </a:t>
            </a:r>
            <a:r>
              <a:rPr lang="zh-CN" altLang="en-US" sz="1800" dirty="0">
                <a:latin typeface="Calibri" panose="020F0502020204030204" charset="0"/>
                <a:cs typeface="+mn-cs"/>
              </a:rPr>
              <a:t>栈</a:t>
            </a: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6858000" y="601718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>
                <a:latin typeface="Calibri" panose="020F0502020204030204" charset="0"/>
              </a:rPr>
              <a:t>        </a:t>
            </a:r>
            <a:r>
              <a:rPr lang="zh-CN" altLang="en-US" sz="1800">
                <a:latin typeface="Calibri" panose="020F0502020204030204" charset="0"/>
              </a:rPr>
              <a:t>文本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6858000" y="571238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>
                <a:latin typeface="Calibri" panose="020F0502020204030204" charset="0"/>
              </a:rPr>
              <a:t>        </a:t>
            </a:r>
            <a:r>
              <a:rPr lang="zh-CN" altLang="en-US" sz="1800">
                <a:latin typeface="Calibri" panose="020F0502020204030204" charset="0"/>
              </a:rPr>
              <a:t>数据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6858000" y="5105400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sz="1800" dirty="0">
                <a:latin typeface="Calibri" panose="020F0502020204030204" charset="0"/>
              </a:rPr>
              <a:t>         </a:t>
            </a:r>
            <a:r>
              <a:rPr lang="zh-CN" altLang="en-US" sz="1800" dirty="0">
                <a:latin typeface="Calibri" panose="020F0502020204030204" charset="0"/>
              </a:rPr>
              <a:t>堆</a:t>
            </a:r>
            <a:r>
              <a:rPr lang="en-US" altLang="zh-CN" sz="1800" dirty="0">
                <a:latin typeface="Calibri" panose="020F0502020204030204" charset="0"/>
              </a:rPr>
              <a:t>	</a:t>
            </a: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7581900" y="1428750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5" name="Line 35"/>
          <p:cNvSpPr>
            <a:spLocks noChangeShapeType="1"/>
          </p:cNvSpPr>
          <p:nvPr/>
        </p:nvSpPr>
        <p:spPr bwMode="auto">
          <a:xfrm flipV="1">
            <a:off x="7581900" y="4876800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cxnSp>
        <p:nvCxnSpPr>
          <p:cNvPr id="26" name="Straight Connector 17"/>
          <p:cNvCxnSpPr/>
          <p:nvPr/>
        </p:nvCxnSpPr>
        <p:spPr bwMode="auto">
          <a:xfrm>
            <a:off x="6858000" y="2189163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6858000" y="373380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sz="1800" dirty="0">
                <a:latin typeface="Calibri" panose="020F0502020204030204" charset="0"/>
              </a:rPr>
              <a:t>共享库</a:t>
            </a:r>
          </a:p>
        </p:txBody>
      </p:sp>
      <p:sp>
        <p:nvSpPr>
          <p:cNvPr id="13314" name="Rectangle 25"/>
          <p:cNvSpPr>
            <a:spLocks noChangeArrowheads="1"/>
          </p:cNvSpPr>
          <p:nvPr/>
        </p:nvSpPr>
        <p:spPr bwMode="auto">
          <a:xfrm>
            <a:off x="2667000" y="4038600"/>
            <a:ext cx="2667000" cy="533400"/>
          </a:xfrm>
          <a:prstGeom prst="rect">
            <a:avLst/>
          </a:prstGeom>
          <a:solidFill>
            <a:srgbClr val="F6F5BD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13315" name="Rectangle 25"/>
          <p:cNvSpPr>
            <a:spLocks noChangeArrowheads="1"/>
          </p:cNvSpPr>
          <p:nvPr/>
        </p:nvSpPr>
        <p:spPr bwMode="auto">
          <a:xfrm>
            <a:off x="2667000" y="3499005"/>
            <a:ext cx="2667000" cy="539595"/>
          </a:xfrm>
          <a:prstGeom prst="rect">
            <a:avLst/>
          </a:prstGeom>
          <a:solidFill>
            <a:srgbClr val="F1C7C7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2667000" y="2073275"/>
            <a:ext cx="26670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Calibri" panose="020F0502020204030204" charset="0"/>
              <a:cs typeface="+mn-cs"/>
            </a:endParaRPr>
          </a:p>
        </p:txBody>
      </p:sp>
      <p:sp>
        <p:nvSpPr>
          <p:cNvPr id="13317" name="Rectangle 25"/>
          <p:cNvSpPr>
            <a:spLocks noChangeArrowheads="1"/>
          </p:cNvSpPr>
          <p:nvPr/>
        </p:nvSpPr>
        <p:spPr bwMode="auto">
          <a:xfrm>
            <a:off x="2667000" y="2438400"/>
            <a:ext cx="2667000" cy="1066800"/>
          </a:xfrm>
          <a:prstGeom prst="rect">
            <a:avLst/>
          </a:prstGeom>
          <a:solidFill>
            <a:srgbClr val="D5F1CF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13319" name="Rectangle 3"/>
          <p:cNvSpPr>
            <a:spLocks noChangeArrowheads="1"/>
          </p:cNvSpPr>
          <p:nvPr/>
        </p:nvSpPr>
        <p:spPr bwMode="auto">
          <a:xfrm>
            <a:off x="152400" y="2066925"/>
            <a:ext cx="5638800" cy="258275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251142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local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b="1" dirty="0" smtClean="0">
                <a:solidFill>
                  <a:srgbClr val="C00000"/>
                </a:solidFill>
                <a:latin typeface="Courier New" panose="02070309020205020404" charset="0"/>
              </a:rPr>
              <a:t>0x00007ffe4d3be87c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p1 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0x00007f7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2</a:t>
            </a:r>
            <a:r>
              <a:rPr lang="en-US" sz="1800" dirty="0" smtClean="0">
                <a:latin typeface="Courier New" panose="02070309020205020404" charset="0"/>
              </a:rPr>
              <a:t>62a1e010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p3 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0x00007f7162a1d010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p4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0x000000008359d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1</a:t>
            </a:r>
            <a:r>
              <a:rPr lang="en-US" sz="1800" dirty="0" smtClean="0">
                <a:latin typeface="Courier New" panose="02070309020205020404" charset="0"/>
              </a:rPr>
              <a:t>20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>
                <a:latin typeface="Courier New" panose="02070309020205020404" charset="0"/>
              </a:rPr>
              <a:t>p2	</a:t>
            </a:r>
            <a:r>
              <a:rPr lang="en-US" sz="1800" dirty="0" smtClean="0">
                <a:latin typeface="Courier New" panose="02070309020205020404" charset="0"/>
              </a:rPr>
              <a:t>0x000000008359d010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 err="1" smtClean="0">
                <a:latin typeface="Courier New" panose="02070309020205020404" charset="0"/>
              </a:rPr>
              <a:t>big_array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</a:rPr>
              <a:t>0x0000000080601060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 err="1">
                <a:latin typeface="Courier New" panose="02070309020205020404" charset="0"/>
              </a:rPr>
              <a:t>huge_array</a:t>
            </a:r>
            <a:r>
              <a:rPr lang="en-US" sz="1800" dirty="0">
                <a:latin typeface="Courier New" panose="02070309020205020404" charset="0"/>
              </a:rPr>
              <a:t> 	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</a:rPr>
              <a:t>0x0000000000601060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>
                <a:latin typeface="Courier New" panose="02070309020205020404" charset="0"/>
              </a:rPr>
              <a:t>main()	</a:t>
            </a:r>
            <a:r>
              <a:rPr lang="en-US" sz="1800" dirty="0" smtClean="0">
                <a:latin typeface="Courier New" panose="02070309020205020404" charset="0"/>
              </a:rPr>
              <a:t>0x000000000040060c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1800" dirty="0">
                <a:latin typeface="Courier New" panose="02070309020205020404" charset="0"/>
              </a:rPr>
              <a:t>useless() 	</a:t>
            </a:r>
            <a:r>
              <a:rPr lang="en-US" sz="1800" dirty="0" smtClean="0">
                <a:latin typeface="Courier New" panose="02070309020205020404" charset="0"/>
              </a:rPr>
              <a:t>0x0000000000400590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38308" name="Text Box 36"/>
          <p:cNvSpPr txBox="1">
            <a:spLocks noChangeArrowheads="1"/>
          </p:cNvSpPr>
          <p:nvPr/>
        </p:nvSpPr>
        <p:spPr bwMode="auto">
          <a:xfrm>
            <a:off x="457200" y="1214438"/>
            <a:ext cx="1437640" cy="368300"/>
          </a:xfrm>
          <a:prstGeom prst="rect">
            <a:avLst/>
          </a:prstGeom>
          <a:noFill/>
          <a:ln w="19050">
            <a:noFill/>
            <a:miter lim="800000"/>
            <a:tailEnd type="none" w="sm" len="sm"/>
          </a:ln>
          <a:effectLst/>
        </p:spPr>
        <p:txBody>
          <a:bodyPr wrap="none" lIns="45720" rIns="45720">
            <a:spAutoFit/>
          </a:bodyPr>
          <a:lstStyle/>
          <a:p>
            <a:pPr eaLnBrk="0" hangingPunct="0">
              <a:defRPr/>
            </a:pP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cs typeface="+mn-cs"/>
              </a:rPr>
              <a:t>地址范围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cs typeface="+mn-cs"/>
              </a:rPr>
              <a:t> ~2</a:t>
            </a:r>
            <a:r>
              <a:rPr lang="en-US" i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cs typeface="+mn-cs"/>
              </a:rPr>
              <a:t>47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858000" y="892175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  <a:cs typeface="+mn-cs"/>
            </a:endParaRPr>
          </a:p>
        </p:txBody>
      </p:sp>
      <p:sp>
        <p:nvSpPr>
          <p:cNvPr id="13325" name="Rectangle 23"/>
          <p:cNvSpPr>
            <a:spLocks noChangeArrowheads="1"/>
          </p:cNvSpPr>
          <p:nvPr/>
        </p:nvSpPr>
        <p:spPr bwMode="auto">
          <a:xfrm>
            <a:off x="6858000" y="586740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1800">
                <a:latin typeface="Calibri" panose="020F0502020204030204" charset="0"/>
              </a:rPr>
              <a:t>Text</a:t>
            </a:r>
          </a:p>
        </p:txBody>
      </p:sp>
      <p:sp>
        <p:nvSpPr>
          <p:cNvPr id="13326" name="Rectangle 24"/>
          <p:cNvSpPr>
            <a:spLocks noChangeArrowheads="1"/>
          </p:cNvSpPr>
          <p:nvPr/>
        </p:nvSpPr>
        <p:spPr bwMode="auto">
          <a:xfrm>
            <a:off x="6858000" y="556260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1800">
                <a:latin typeface="Calibri" panose="020F0502020204030204" charset="0"/>
              </a:rPr>
              <a:t>Data</a:t>
            </a:r>
          </a:p>
        </p:txBody>
      </p:sp>
      <p:sp>
        <p:nvSpPr>
          <p:cNvPr id="13327" name="Rectangle 25"/>
          <p:cNvSpPr>
            <a:spLocks noChangeArrowheads="1"/>
          </p:cNvSpPr>
          <p:nvPr/>
        </p:nvSpPr>
        <p:spPr bwMode="auto">
          <a:xfrm>
            <a:off x="6858000" y="4267200"/>
            <a:ext cx="1447800" cy="12954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1800" dirty="0" smtClean="0">
                <a:latin typeface="Calibri" panose="020F0502020204030204" charset="0"/>
              </a:rPr>
              <a:t>Heap</a:t>
            </a: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13328" name="Line 34"/>
          <p:cNvSpPr>
            <a:spLocks noChangeShapeType="1"/>
          </p:cNvSpPr>
          <p:nvPr/>
        </p:nvSpPr>
        <p:spPr bwMode="auto">
          <a:xfrm>
            <a:off x="7581900" y="1038225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3329" name="Line 35"/>
          <p:cNvSpPr>
            <a:spLocks noChangeShapeType="1"/>
          </p:cNvSpPr>
          <p:nvPr/>
        </p:nvSpPr>
        <p:spPr bwMode="auto">
          <a:xfrm flipV="1">
            <a:off x="7581900" y="4038600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6858000" y="160020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1800" dirty="0" smtClean="0">
                <a:latin typeface="Calibri" panose="020F0502020204030204" charset="0"/>
              </a:rPr>
              <a:t>Heap</a:t>
            </a: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7581900" y="2209800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6858000" y="885825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1800" dirty="0">
                <a:latin typeface="Calibri" panose="020F0502020204030204" charset="0"/>
                <a:cs typeface="+mn-cs"/>
              </a:rPr>
              <a:t>Stack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34000" y="1752600"/>
            <a:ext cx="1544638" cy="3303759"/>
            <a:chOff x="4841481" y="1752600"/>
            <a:chExt cx="2037157" cy="3303759"/>
          </a:xfrm>
        </p:grpSpPr>
        <p:cxnSp>
          <p:nvCxnSpPr>
            <p:cNvPr id="5" name="Straight Arrow Connector 2"/>
            <p:cNvCxnSpPr/>
            <p:nvPr/>
          </p:nvCxnSpPr>
          <p:spPr bwMode="auto">
            <a:xfrm flipV="1">
              <a:off x="4876800" y="1752600"/>
              <a:ext cx="2001838" cy="7620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4876800" y="2073275"/>
              <a:ext cx="2001838" cy="74612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" name="Straight Arrow Connector 25"/>
            <p:cNvCxnSpPr/>
            <p:nvPr/>
          </p:nvCxnSpPr>
          <p:spPr bwMode="auto">
            <a:xfrm>
              <a:off x="4870380" y="3066106"/>
              <a:ext cx="2008258" cy="165829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28"/>
            <p:cNvCxnSpPr/>
            <p:nvPr/>
          </p:nvCxnSpPr>
          <p:spPr bwMode="auto">
            <a:xfrm>
              <a:off x="4841481" y="3398065"/>
              <a:ext cx="2008258" cy="165829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</a:rPr>
              <a:t>内存引用错误</a:t>
            </a:r>
            <a:r>
              <a:rPr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示范</a:t>
            </a:r>
          </a:p>
        </p:txBody>
      </p:sp>
      <p:sp>
        <p:nvSpPr>
          <p:cNvPr id="18436" name="Rectangle 4"/>
          <p:cNvSpPr/>
          <p:nvPr/>
        </p:nvSpPr>
        <p:spPr bwMode="auto">
          <a:xfrm>
            <a:off x="838200" y="1295400"/>
            <a:ext cx="6553200" cy="2844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/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typedef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 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int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struct_t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double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fun(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) {</a:t>
            </a:r>
            <a:endParaRPr lang="en-US" sz="1600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volatile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struct_t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s;</a:t>
            </a:r>
            <a:endParaRPr lang="en-US" sz="1600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s.d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= 3.14;</a:t>
            </a:r>
            <a:endParaRPr lang="en-US" sz="1600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s.a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return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s.d</a:t>
            </a:r>
            <a:r>
              <a:rPr lang="en-US" sz="1600" b="1" dirty="0" smtClean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  <a:endParaRPr lang="en-US" sz="1600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</a:t>
            </a:r>
          </a:p>
        </p:txBody>
      </p:sp>
      <p:sp>
        <p:nvSpPr>
          <p:cNvPr id="18437" name="Rectangle 5"/>
          <p:cNvSpPr/>
          <p:nvPr/>
        </p:nvSpPr>
        <p:spPr bwMode="auto">
          <a:xfrm>
            <a:off x="825500" y="4267200"/>
            <a:ext cx="7327900" cy="182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fun(0)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fun(1)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fun(2)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fun(3)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fun(4)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(6)  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alibri" panose="020F0502020204030204"/>
                <a:ea typeface="Monaco" charset="0"/>
                <a:cs typeface="Calibri" panose="020F0502020204030204"/>
                <a:sym typeface="Courier New" panose="02070309020205020404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Monaco" charset="0"/>
              <a:sym typeface="Courier New" panose="02070309020205020404" charset="0"/>
            </a:endParaRPr>
          </a:p>
        </p:txBody>
      </p:sp>
      <p:sp>
        <p:nvSpPr>
          <p:cNvPr id="749578" name="Text Box 10"/>
          <p:cNvSpPr txBox="1">
            <a:spLocks noChangeArrowheads="1"/>
          </p:cNvSpPr>
          <p:nvPr/>
        </p:nvSpPr>
        <p:spPr bwMode="auto">
          <a:xfrm>
            <a:off x="5027613" y="4584065"/>
            <a:ext cx="4095750" cy="93726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200">
                <a:solidFill>
                  <a:srgbClr val="008000"/>
                </a:solidFill>
              </a:rPr>
              <a:t>为什么当 </a:t>
            </a:r>
            <a:r>
              <a:rPr lang="en-US" altLang="zh-CN" sz="2200">
                <a:solidFill>
                  <a:srgbClr val="008000"/>
                </a:solidFill>
              </a:rPr>
              <a:t>i&gt;1 </a:t>
            </a:r>
            <a:r>
              <a:rPr lang="zh-CN" altLang="en-US" sz="2200">
                <a:solidFill>
                  <a:srgbClr val="008000"/>
                </a:solidFill>
              </a:rPr>
              <a:t>就有问题？</a:t>
            </a:r>
          </a:p>
          <a:p>
            <a:pPr marL="342900" indent="-342900">
              <a:spcBef>
                <a:spcPct val="50000"/>
              </a:spcBef>
            </a:pPr>
            <a:r>
              <a:rPr lang="zh-CN" altLang="en-US" sz="2200">
                <a:solidFill>
                  <a:srgbClr val="FF3300"/>
                </a:solidFill>
              </a:rPr>
              <a:t>因为数组访问越界！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4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49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</a:rPr>
              <a:t>内存引用错误</a:t>
            </a:r>
            <a:r>
              <a:rPr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示范</a:t>
            </a:r>
          </a:p>
        </p:txBody>
      </p:sp>
      <p:sp>
        <p:nvSpPr>
          <p:cNvPr id="19460" name="Rectangle 4"/>
          <p:cNvSpPr/>
          <p:nvPr/>
        </p:nvSpPr>
        <p:spPr bwMode="auto">
          <a:xfrm>
            <a:off x="1447800" y="1270000"/>
            <a:ext cx="2209800" cy="1320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/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struct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/>
          <p:nvPr/>
        </p:nvSpPr>
        <p:spPr bwMode="auto">
          <a:xfrm>
            <a:off x="4267200" y="1295400"/>
            <a:ext cx="44196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fun(0)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fun(1)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fun(2)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fun(3)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fun(4) 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3.14</a:t>
            </a:r>
          </a:p>
          <a:p>
            <a:pPr algn="l"/>
            <a:endParaRPr lang="en-US" sz="1800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Monaco" charset="0"/>
              <a:sym typeface="Courier New" panose="02070309020205020404" charset="0"/>
            </a:endParaRPr>
          </a:p>
        </p:txBody>
      </p:sp>
      <p:sp>
        <p:nvSpPr>
          <p:cNvPr id="19462" name="AutoShape 6"/>
          <p:cNvSpPr/>
          <p:nvPr/>
        </p:nvSpPr>
        <p:spPr bwMode="auto">
          <a:xfrm>
            <a:off x="6337300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3" name="Rectangle 7"/>
          <p:cNvSpPr/>
          <p:nvPr/>
        </p:nvSpPr>
        <p:spPr bwMode="auto">
          <a:xfrm>
            <a:off x="6794500" y="4800600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位置访问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)</a:t>
            </a:r>
          </a:p>
        </p:txBody>
      </p:sp>
      <p:sp>
        <p:nvSpPr>
          <p:cNvPr id="19464" name="Rectangle 8"/>
          <p:cNvSpPr/>
          <p:nvPr/>
        </p:nvSpPr>
        <p:spPr bwMode="auto">
          <a:xfrm>
            <a:off x="3136900" y="3244215"/>
            <a:ext cx="914400" cy="36893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解释：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/>
        </p:nvGraphicFramePr>
        <p:xfrm>
          <a:off x="4203700" y="3733800"/>
          <a:ext cx="2070100" cy="2667000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Monaco" charset="0"/>
                          <a:cs typeface="Calibri" panose="020F0502020204030204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Monaco" charset="0"/>
                          <a:cs typeface="Courier New" panose="02070309020205020404"/>
                          <a:sym typeface="Monaco" charset="0"/>
                        </a:rPr>
                        <a:t>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Monaco" charset="0"/>
                        <a:cs typeface="Courier New" panose="02070309020205020404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Monaco" charset="0"/>
                          <a:cs typeface="Courier New" panose="02070309020205020404"/>
                          <a:sym typeface="Monaco" charset="0"/>
                        </a:rPr>
                        <a:t>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Monaco" charset="0"/>
                        <a:cs typeface="Courier New" panose="02070309020205020404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1" name="AutoShape 6"/>
          <p:cNvSpPr/>
          <p:nvPr/>
        </p:nvSpPr>
        <p:spPr bwMode="auto">
          <a:xfrm flipH="1">
            <a:off x="37465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1"/>
          <p:cNvSpPr/>
          <p:nvPr/>
        </p:nvSpPr>
        <p:spPr>
          <a:xfrm>
            <a:off x="2298700" y="5486400"/>
            <a:ext cx="12801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struct_t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/>
      <p:bldP spid="19464" grpId="0"/>
      <p:bldP spid="11" grpId="0" animBg="1"/>
      <p:bldP spid="5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29984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/>
        </p:nvSpPr>
        <p:spPr>
          <a:xfrm>
            <a:off x="381000" y="1295400"/>
            <a:ext cx="8307388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上述例子出现的情况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一般称为“缓冲区溢出”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超过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分配给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数组的内存大小时</a:t>
            </a:r>
          </a:p>
          <a:p>
            <a:pPr eaLnBrk="1" hangingPunct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为什么说这个问题很严重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?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技术原因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导致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的安全漏洞</a:t>
            </a:r>
          </a:p>
          <a:p>
            <a:pPr lvl="2" eaLnBrk="1" hangingPunct="1">
              <a:buClr>
                <a:srgbClr val="FFD966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总体原因是社会工程/用户的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粗心</a:t>
            </a:r>
          </a:p>
          <a:p>
            <a:pPr eaLnBrk="1" hangingPunct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最常见的形式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字符串输入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时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未检查长度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特别是栈上的有界字符数组</a:t>
            </a:r>
          </a:p>
          <a:p>
            <a:pPr lvl="2" eaLnBrk="1" hangingPunct="1">
              <a:buClr>
                <a:srgbClr val="FFD966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有时称为栈粉碎</a:t>
            </a:r>
          </a:p>
          <a:p>
            <a:pPr lvl="1" eaLnBrk="1" hangingPunct="1"/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29984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字符串库代码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/>
        </p:nvSpPr>
        <p:spPr>
          <a:xfrm>
            <a:off x="131445" y="1038860"/>
            <a:ext cx="8153400" cy="579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en-US" dirty="0" smtClean="0"/>
              <a:t> Unix </a:t>
            </a:r>
            <a:r>
              <a:rPr lang="zh-CN" dirty="0" smtClean="0"/>
              <a:t>函数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charset="0"/>
              </a:rPr>
              <a:t>gets()</a:t>
            </a:r>
            <a:r>
              <a:rPr lang="zh-CN" altLang="en-US" dirty="0" smtClean="0">
                <a:latin typeface="Courier New" panose="02070309020205020404" charset="0"/>
              </a:rPr>
              <a:t>的功能实现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 smtClean="0"/>
          </a:p>
          <a:p>
            <a:pPr lvl="1" eaLnBrk="1" hangingPunct="1"/>
            <a:r>
              <a:rPr lang="en-US" dirty="0" smtClean="0"/>
              <a:t>无法指定要读取的字符数量的限制</a:t>
            </a:r>
          </a:p>
          <a:p>
            <a:pPr eaLnBrk="1" hangingPunct="1">
              <a:buClr>
                <a:srgbClr val="0D0D0D"/>
              </a:buClr>
            </a:pPr>
            <a:r>
              <a:rPr lang="en-US" dirty="0" smtClean="0"/>
              <a:t>与其他库函数类似的问题</a:t>
            </a:r>
          </a:p>
          <a:p>
            <a:pPr lvl="1" eaLnBrk="1" hangingPunct="1"/>
            <a:r>
              <a:rPr lang="en-US" b="1" dirty="0" err="1" smtClean="0">
                <a:latin typeface="Courier New" panose="02070309020205020404" charset="0"/>
              </a:rPr>
              <a:t>strcpy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 panose="02070309020205020404" charset="0"/>
              </a:rPr>
              <a:t>strcat</a:t>
            </a:r>
            <a:r>
              <a:rPr lang="en-US" dirty="0" smtClean="0"/>
              <a:t>:</a:t>
            </a:r>
            <a:r>
              <a:rPr lang="zh-CN" altLang="en-US" dirty="0" smtClean="0"/>
              <a:t>复制</a:t>
            </a:r>
            <a:r>
              <a:rPr lang="en-US" dirty="0" smtClean="0"/>
              <a:t>任意长度的字符串</a:t>
            </a:r>
          </a:p>
          <a:p>
            <a:pPr lvl="1" eaLnBrk="1" hangingPunct="1"/>
            <a:r>
              <a:rPr lang="en-US" b="1" dirty="0" err="1" smtClean="0">
                <a:latin typeface="Courier New" panose="02070309020205020404" charset="0"/>
              </a:rPr>
              <a:t>scanf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 panose="02070309020205020404" charset="0"/>
              </a:rPr>
              <a:t>fscanf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 panose="02070309020205020404" charset="0"/>
              </a:rPr>
              <a:t>sscanf</a:t>
            </a:r>
            <a:r>
              <a:rPr lang="zh-CN" altLang="en-US" b="1" dirty="0" err="1" smtClean="0">
                <a:latin typeface="Courier New" panose="02070309020205020404" charset="0"/>
              </a:rPr>
              <a:t>：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anose="02070309020205020404" charset="0"/>
              </a:rPr>
              <a:t>%s</a:t>
            </a:r>
            <a:endParaRPr lang="en-US" dirty="0" smtClean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838200" y="1524000"/>
            <a:ext cx="5410200" cy="33972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/* Get string from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stdin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*/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char *gets(char *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dest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)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int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c =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getchar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char *p =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dest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while (c != EOF &amp;&amp; c != '\n')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  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*p++ = c;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    c =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getchar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}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*p = '\0';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return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dest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“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脆弱的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”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缓冲区代码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09600" y="3124200"/>
            <a:ext cx="3657600" cy="82843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</a:rPr>
              <a:t>call_echo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    echo();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09600" y="1219200"/>
            <a:ext cx="5029200" cy="18129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[4];  /* Way too small! */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2800" y="4133850"/>
            <a:ext cx="5257800" cy="828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</a:t>
            </a:r>
            <a:r>
              <a:rPr lang="en-US" sz="1600" i="1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./</a:t>
            </a:r>
            <a:r>
              <a:rPr lang="en-US" sz="1600" i="1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bufdemo-nsp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string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012345678901234567890123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012345678901234567890123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2800" y="5267325"/>
            <a:ext cx="5257800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&gt;./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bufdemo-nsp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string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</a:t>
            </a:r>
            <a:r>
              <a:rPr lang="en-US" sz="1600" i="1" dirty="0" smtClean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0123456789</a:t>
            </a:r>
            <a:r>
              <a:rPr lang="en-US" sz="1600" b="1" i="1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0123456789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</a:rPr>
              <a:t>01234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Segmentation 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缓冲区溢出反汇编程序</a:t>
            </a:r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444500" y="1600200"/>
            <a:ext cx="8578850" cy="230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00000000004006cf &lt;echo&gt;: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4006cf:	48 83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18          	sub  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$0x18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,%rsp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4006d3:	48 89 e7      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,%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8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4006d6:	e8 a5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callq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400680 &lt;gets&gt;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4006db:	48 89 e7      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,%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8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4006de:	e8 3d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fe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callq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400520 &lt;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puts@plt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4006e3:	48 83 c4 18          	add    $0x18,%rsp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4006e7:	c3            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retq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endParaRPr lang="ro-RO" sz="18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565150" y="4826501"/>
            <a:ext cx="8045450" cy="1474763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4006e8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48 83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ec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08      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	sub    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4006ec:	b8 00 00 00 00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mov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$0x0,%eax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4006f1:	e8 d9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48 83 c4 08          	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add    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4006fa:	c3            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444500" y="4419600"/>
            <a:ext cx="14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charset="0"/>
              </a:rPr>
              <a:t>call_echo</a:t>
            </a:r>
            <a:r>
              <a:rPr lang="en-US" dirty="0" smtClean="0">
                <a:latin typeface="Calibri" panose="020F0502020204030204" charset="0"/>
              </a:rPr>
              <a:t>: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444500" y="1138535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charset="0"/>
              </a:rPr>
              <a:t>echo: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6096000" y="5181600"/>
            <a:ext cx="2601912" cy="1320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subq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$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24, %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endParaRPr lang="en-US" sz="16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%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%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6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call  gets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. . .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733800" y="2286000"/>
            <a:ext cx="5105400" cy="18129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char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[4];  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/* Way too small! */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60470" name="Rectangle 22"/>
          <p:cNvSpPr>
            <a:spLocks noChangeArrowheads="1"/>
          </p:cNvSpPr>
          <p:nvPr/>
        </p:nvSpPr>
        <p:spPr bwMode="auto">
          <a:xfrm>
            <a:off x="533400" y="2503486"/>
            <a:ext cx="1797050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360477" name="Line 29"/>
          <p:cNvSpPr>
            <a:spLocks noChangeShapeType="1"/>
          </p:cNvSpPr>
          <p:nvPr/>
        </p:nvSpPr>
        <p:spPr bwMode="auto">
          <a:xfrm flipH="1">
            <a:off x="2952750" y="4814816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0478" name="Rectangle 30"/>
          <p:cNvSpPr>
            <a:spLocks noChangeArrowheads="1"/>
          </p:cNvSpPr>
          <p:nvPr/>
        </p:nvSpPr>
        <p:spPr bwMode="auto">
          <a:xfrm>
            <a:off x="3365500" y="4641778"/>
            <a:ext cx="7387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533400" y="1360487"/>
            <a:ext cx="179705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Stack Frame</a:t>
            </a:r>
          </a:p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for </a:t>
            </a:r>
            <a:r>
              <a:rPr lang="en-US" sz="1800" dirty="0" err="1" smtClean="0">
                <a:latin typeface="Courier New" panose="02070309020205020404" charset="0"/>
                <a:cs typeface="+mn-cs"/>
              </a:rPr>
              <a:t>call_echo</a:t>
            </a:r>
            <a:endParaRPr lang="en-US" sz="1800" dirty="0">
              <a:latin typeface="Courier New" panose="02070309020205020404" charset="0"/>
              <a:cs typeface="+mn-cs"/>
            </a:endParaRPr>
          </a:p>
        </p:txBody>
      </p:sp>
      <p:sp>
        <p:nvSpPr>
          <p:cNvPr id="360472" name="Rectangle 24"/>
          <p:cNvSpPr>
            <a:spLocks noChangeArrowheads="1"/>
          </p:cNvSpPr>
          <p:nvPr/>
        </p:nvSpPr>
        <p:spPr bwMode="auto">
          <a:xfrm>
            <a:off x="533400" y="4648200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rPr>
              <a:t>[3]</a:t>
            </a:r>
          </a:p>
        </p:txBody>
      </p:sp>
      <p:sp>
        <p:nvSpPr>
          <p:cNvPr id="360473" name="Rectangle 25"/>
          <p:cNvSpPr>
            <a:spLocks noChangeArrowheads="1"/>
          </p:cNvSpPr>
          <p:nvPr/>
        </p:nvSpPr>
        <p:spPr bwMode="auto">
          <a:xfrm>
            <a:off x="982663" y="4648200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solidFill>
                  <a:srgbClr val="C00000"/>
                </a:solidFill>
                <a:latin typeface="Courier New" panose="02070309020205020404" charset="0"/>
                <a:cs typeface="+mn-cs"/>
              </a:rPr>
              <a:t>[2]</a:t>
            </a:r>
          </a:p>
        </p:txBody>
      </p:sp>
      <p:sp>
        <p:nvSpPr>
          <p:cNvPr id="360474" name="Rectangle 26"/>
          <p:cNvSpPr>
            <a:spLocks noChangeArrowheads="1"/>
          </p:cNvSpPr>
          <p:nvPr/>
        </p:nvSpPr>
        <p:spPr bwMode="auto">
          <a:xfrm>
            <a:off x="1431925" y="4648200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solidFill>
                  <a:srgbClr val="C00000"/>
                </a:solidFill>
                <a:latin typeface="Courier New" panose="02070309020205020404" charset="0"/>
                <a:cs typeface="+mn-cs"/>
              </a:rPr>
              <a:t>[1]</a:t>
            </a:r>
          </a:p>
        </p:txBody>
      </p:sp>
      <p:sp>
        <p:nvSpPr>
          <p:cNvPr id="360475" name="Rectangle 27"/>
          <p:cNvSpPr>
            <a:spLocks noChangeArrowheads="1"/>
          </p:cNvSpPr>
          <p:nvPr/>
        </p:nvSpPr>
        <p:spPr bwMode="auto">
          <a:xfrm>
            <a:off x="1881188" y="4648200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solidFill>
                  <a:srgbClr val="C00000"/>
                </a:solidFill>
                <a:latin typeface="Courier New" panose="02070309020205020404" charset="0"/>
                <a:cs typeface="+mn-cs"/>
              </a:rPr>
              <a:t>[0]</a:t>
            </a:r>
          </a:p>
        </p:txBody>
      </p: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2330450" y="46482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</a:rPr>
              <a:t>buf</a:t>
            </a:r>
            <a:endParaRPr lang="en-US" sz="18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57200" y="990600"/>
            <a:ext cx="14884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 i="1">
                <a:solidFill>
                  <a:srgbClr val="C00000"/>
                </a:solidFill>
                <a:latin typeface="Calibri" panose="020F0502020204030204" charset="0"/>
              </a:rPr>
              <a:t>在调用</a:t>
            </a:r>
            <a:r>
              <a:rPr lang="en-US" sz="1800" i="1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1800" i="1">
                <a:solidFill>
                  <a:srgbClr val="C00000"/>
                </a:solidFill>
                <a:latin typeface="Calibri" panose="020F0502020204030204" charset="0"/>
              </a:rPr>
              <a:t>前</a:t>
            </a: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533400" y="3113087"/>
            <a:ext cx="1797050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  <a:r>
              <a:rPr 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例子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6400" y="1219200"/>
            <a:ext cx="2601912" cy="1320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subq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$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24, %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call  gets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. . .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48000" y="1219200"/>
            <a:ext cx="2438400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echo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[4]; </a:t>
            </a:r>
            <a:endParaRPr lang="en-US" sz="1600" dirty="0" smtClean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   gets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533400" y="2503486"/>
            <a:ext cx="1797050" cy="6082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8" name="Line 29"/>
          <p:cNvSpPr>
            <a:spLocks noChangeShapeType="1"/>
          </p:cNvSpPr>
          <p:nvPr/>
        </p:nvSpPr>
        <p:spPr bwMode="auto">
          <a:xfrm flipH="1">
            <a:off x="2952750" y="4814816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3365500" y="4641778"/>
            <a:ext cx="7387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533400" y="1360487"/>
            <a:ext cx="179705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Stack Frame</a:t>
            </a:r>
          </a:p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for </a:t>
            </a:r>
            <a:r>
              <a:rPr lang="en-US" sz="1800" dirty="0" err="1" smtClean="0">
                <a:latin typeface="Courier New" panose="02070309020205020404" charset="0"/>
                <a:cs typeface="+mn-cs"/>
              </a:rPr>
              <a:t>call_echo</a:t>
            </a:r>
            <a:endParaRPr lang="en-US" sz="1800" dirty="0">
              <a:latin typeface="Courier New" panose="02070309020205020404" charset="0"/>
              <a:cs typeface="+mn-cs"/>
            </a:endParaRP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533400" y="4648200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latin typeface="Courier New" panose="02070309020205020404" charset="0"/>
                <a:cs typeface="+mn-cs"/>
              </a:rPr>
              <a:t>[3]</a:t>
            </a:r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982663" y="4648200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Courier New" panose="02070309020205020404" charset="0"/>
                <a:cs typeface="+mn-cs"/>
              </a:rPr>
              <a:t>[2]</a:t>
            </a:r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1431925" y="4648200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Courier New" panose="02070309020205020404" charset="0"/>
                <a:cs typeface="+mn-cs"/>
              </a:rPr>
              <a:t>[1]</a:t>
            </a: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1881188" y="4648200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Courier New" panose="02070309020205020404" charset="0"/>
                <a:cs typeface="+mn-cs"/>
              </a:rPr>
              <a:t>[0]</a:t>
            </a: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2330450" y="46482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anose="02070309020205020404" charset="0"/>
              </a:rPr>
              <a:t>buf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457200" y="990600"/>
            <a:ext cx="14884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在调用</a:t>
            </a:r>
            <a:r>
              <a:rPr 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gets</a:t>
            </a:r>
            <a:r>
              <a:rPr lang="zh-CN" alt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前</a:t>
            </a:r>
            <a:endParaRPr lang="en-US" sz="1800" i="1">
              <a:solidFill>
                <a:srgbClr val="C00000"/>
              </a:solidFill>
              <a:latin typeface="Calibri" panose="020F050202020403020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533400" y="3113087"/>
            <a:ext cx="1797050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403600" y="3444014"/>
            <a:ext cx="4718485" cy="1197764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4006f1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err="1" smtClean="0"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4006cf &lt;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echo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add  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endParaRPr lang="en-US" sz="18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2950" y="3037113"/>
            <a:ext cx="14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charset="0"/>
              </a:rPr>
              <a:t>call_echo</a:t>
            </a:r>
            <a:r>
              <a:rPr lang="en-US" dirty="0" smtClean="0">
                <a:latin typeface="Calibri" panose="020F0502020204030204" charset="0"/>
              </a:rPr>
              <a:t>:</a:t>
            </a:r>
          </a:p>
        </p:txBody>
      </p:sp>
      <p:grpSp>
        <p:nvGrpSpPr>
          <p:cNvPr id="20" name="Group 2"/>
          <p:cNvGrpSpPr/>
          <p:nvPr/>
        </p:nvGrpSpPr>
        <p:grpSpPr>
          <a:xfrm>
            <a:off x="533400" y="2811289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40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06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f6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8208" y="2481496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21" name="Arc 4"/>
          <p:cNvSpPr/>
          <p:nvPr/>
        </p:nvSpPr>
        <p:spPr bwMode="auto">
          <a:xfrm>
            <a:off x="2438400" y="1360487"/>
            <a:ext cx="1460500" cy="2513847"/>
          </a:xfrm>
          <a:prstGeom prst="arc">
            <a:avLst>
              <a:gd name="adj1" fmla="val 5393125"/>
              <a:gd name="adj2" fmla="val 15866911"/>
            </a:avLst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2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" name="菱形 5"/>
          <p:cNvSpPr/>
          <p:nvPr/>
        </p:nvSpPr>
        <p:spPr>
          <a:xfrm>
            <a:off x="726440" y="48260"/>
            <a:ext cx="7691120" cy="353822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汇编器：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文件转换为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得到每条指令的二进制编码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几乎完整的可执行代码映像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不同文件中的代码之间缺少联系</a:t>
            </a:r>
          </a:p>
        </p:txBody>
      </p:sp>
      <p:sp>
        <p:nvSpPr>
          <p:cNvPr id="2" name="菱形 1"/>
          <p:cNvSpPr/>
          <p:nvPr/>
        </p:nvSpPr>
        <p:spPr>
          <a:xfrm>
            <a:off x="625475" y="3454400"/>
            <a:ext cx="7893050" cy="3321685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链接器：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解析文件之间的引用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与静态运行库相结合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例如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malloc, printf</a:t>
            </a:r>
          </a:p>
          <a:p>
            <a:pPr marL="285750" indent="-285750" algn="ctr">
              <a:buFont typeface="Wingdings" panose="05000000000000000000" charset="0"/>
              <a:buChar char=""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一些库是动态链接的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当程序开始执行时发生链接。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1033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  <a:r>
              <a:rPr 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例子#1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5486400" y="1219200"/>
            <a:ext cx="2601912" cy="1320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subq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$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24, %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call  gets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. . .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048000" y="1219200"/>
            <a:ext cx="2438400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echo()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[4]; </a:t>
            </a:r>
            <a:endParaRPr lang="en-US" sz="1600" dirty="0" smtClean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   gets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60470" name="Rectangle 22"/>
          <p:cNvSpPr>
            <a:spLocks noChangeArrowheads="1"/>
          </p:cNvSpPr>
          <p:nvPr/>
        </p:nvSpPr>
        <p:spPr bwMode="auto">
          <a:xfrm>
            <a:off x="533400" y="2503486"/>
            <a:ext cx="1797050" cy="6082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360477" name="Line 29"/>
          <p:cNvSpPr>
            <a:spLocks noChangeShapeType="1"/>
          </p:cNvSpPr>
          <p:nvPr/>
        </p:nvSpPr>
        <p:spPr bwMode="auto">
          <a:xfrm flipH="1">
            <a:off x="2952750" y="4814816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0478" name="Rectangle 30"/>
          <p:cNvSpPr>
            <a:spLocks noChangeArrowheads="1"/>
          </p:cNvSpPr>
          <p:nvPr/>
        </p:nvSpPr>
        <p:spPr bwMode="auto">
          <a:xfrm>
            <a:off x="3365500" y="4641778"/>
            <a:ext cx="7387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533400" y="1360487"/>
            <a:ext cx="179705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Stack Frame</a:t>
            </a:r>
          </a:p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for </a:t>
            </a:r>
            <a:r>
              <a:rPr lang="en-US" sz="1800" dirty="0" err="1" smtClean="0">
                <a:latin typeface="Courier New" panose="02070309020205020404" charset="0"/>
                <a:cs typeface="+mn-cs"/>
              </a:rPr>
              <a:t>call_echo</a:t>
            </a:r>
            <a:endParaRPr lang="en-US" sz="1800" dirty="0">
              <a:latin typeface="Courier New" panose="02070309020205020404" charset="0"/>
              <a:cs typeface="+mn-cs"/>
            </a:endParaRPr>
          </a:p>
        </p:txBody>
      </p:sp>
      <p:grpSp>
        <p:nvGrpSpPr>
          <p:cNvPr id="16" name="Group 1"/>
          <p:cNvGrpSpPr/>
          <p:nvPr/>
        </p:nvGrpSpPr>
        <p:grpSpPr>
          <a:xfrm>
            <a:off x="533400" y="4648200"/>
            <a:ext cx="1797050" cy="304800"/>
            <a:chOff x="533400" y="4648200"/>
            <a:chExt cx="1797050" cy="304800"/>
          </a:xfrm>
        </p:grpSpPr>
        <p:sp>
          <p:nvSpPr>
            <p:cNvPr id="360472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0473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0474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0475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2330450" y="46482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anose="02070309020205020404" charset="0"/>
              </a:rPr>
              <a:t>buf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457200" y="990600"/>
            <a:ext cx="12598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18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533400" y="3113087"/>
            <a:ext cx="1797050" cy="15312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3403600" y="3444014"/>
            <a:ext cx="4718485" cy="1197764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4006f1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err="1" smtClean="0"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add  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endParaRPr lang="en-US" sz="18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3282950" y="3037113"/>
            <a:ext cx="14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charset="0"/>
              </a:rPr>
              <a:t>call_echo</a:t>
            </a:r>
            <a:r>
              <a:rPr lang="en-US" dirty="0" smtClean="0">
                <a:latin typeface="Calibri" panose="020F0502020204030204" charset="0"/>
              </a:rPr>
              <a:t>:</a:t>
            </a:r>
          </a:p>
        </p:txBody>
      </p:sp>
      <p:grpSp>
        <p:nvGrpSpPr>
          <p:cNvPr id="31" name="Group 2"/>
          <p:cNvGrpSpPr/>
          <p:nvPr/>
        </p:nvGrpSpPr>
        <p:grpSpPr>
          <a:xfrm>
            <a:off x="533400" y="2811289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40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06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f6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41" name="Group 31"/>
          <p:cNvGrpSpPr/>
          <p:nvPr/>
        </p:nvGrpSpPr>
        <p:grpSpPr>
          <a:xfrm>
            <a:off x="538208" y="2481496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42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3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2390791" y="5029200"/>
            <a:ext cx="5257800" cy="828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</a:t>
            </a:r>
            <a:r>
              <a:rPr lang="en-US" sz="1600" i="1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./</a:t>
            </a:r>
            <a:r>
              <a:rPr lang="en-US" sz="1600" i="1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bufdemo-nsp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string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01234567890123456789012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grpSp>
        <p:nvGrpSpPr>
          <p:cNvPr id="47" name="Group 42"/>
          <p:cNvGrpSpPr/>
          <p:nvPr/>
        </p:nvGrpSpPr>
        <p:grpSpPr>
          <a:xfrm>
            <a:off x="533400" y="4336978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0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1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52" name="Group 47"/>
          <p:cNvGrpSpPr/>
          <p:nvPr/>
        </p:nvGrpSpPr>
        <p:grpSpPr>
          <a:xfrm>
            <a:off x="533400" y="4025756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57" name="Group 52"/>
          <p:cNvGrpSpPr/>
          <p:nvPr/>
        </p:nvGrpSpPr>
        <p:grpSpPr>
          <a:xfrm>
            <a:off x="533400" y="3714534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9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0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1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62" name="Group 57"/>
          <p:cNvGrpSpPr/>
          <p:nvPr/>
        </p:nvGrpSpPr>
        <p:grpSpPr>
          <a:xfrm>
            <a:off x="533400" y="3403312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63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4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5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6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67" name="Group 62"/>
          <p:cNvGrpSpPr/>
          <p:nvPr/>
        </p:nvGrpSpPr>
        <p:grpSpPr>
          <a:xfrm>
            <a:off x="533400" y="3092090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68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charset="0"/>
                  <a:cs typeface="+mn-cs"/>
                </a:rPr>
                <a:t>00</a:t>
              </a:r>
              <a:endParaRPr 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0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1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72" name="TextBox 3"/>
          <p:cNvSpPr txBox="1"/>
          <p:nvPr/>
        </p:nvSpPr>
        <p:spPr>
          <a:xfrm>
            <a:off x="982663" y="6292334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溢出缓冲区，但</a:t>
            </a:r>
            <a:r>
              <a:rPr lang="zh-CN" alt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没有破</a:t>
            </a:r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坏状态</a:t>
            </a: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2390791" y="5943600"/>
            <a:ext cx="3552809" cy="3359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“01234567890123456789012</a:t>
            </a:r>
            <a:r>
              <a:rPr lang="en-US" sz="1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ea typeface="MS Mincho" panose="02020609040205080304" pitchFamily="49" charset="-128"/>
              </a:rPr>
              <a:t>\0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873303" y="3318553"/>
            <a:ext cx="4613097" cy="2763748"/>
          </a:xfrm>
          <a:prstGeom prst="straightConnector1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1033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  <a:r>
              <a:rPr 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例子#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</a:t>
            </a: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457200" y="990600"/>
            <a:ext cx="12598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18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6400" y="1219200"/>
            <a:ext cx="2601912" cy="1320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subq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$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24, %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call  gets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. . .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48000" y="1219200"/>
            <a:ext cx="2438400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echo()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[4]; </a:t>
            </a:r>
            <a:endParaRPr lang="en-US" sz="1600" dirty="0" smtClean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   gets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533400" y="2503486"/>
            <a:ext cx="1797050" cy="6082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8" name="Line 29"/>
          <p:cNvSpPr>
            <a:spLocks noChangeShapeType="1"/>
          </p:cNvSpPr>
          <p:nvPr/>
        </p:nvSpPr>
        <p:spPr bwMode="auto">
          <a:xfrm flipH="1">
            <a:off x="2914650" y="4790700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3365500" y="4641778"/>
            <a:ext cx="7387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533400" y="1360487"/>
            <a:ext cx="179705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Stack Frame</a:t>
            </a:r>
          </a:p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for </a:t>
            </a:r>
            <a:r>
              <a:rPr lang="en-US" sz="1800" dirty="0" err="1" smtClean="0">
                <a:latin typeface="Courier New" panose="02070309020205020404" charset="0"/>
                <a:cs typeface="+mn-cs"/>
              </a:rPr>
              <a:t>call_echo</a:t>
            </a:r>
            <a:endParaRPr lang="en-US" sz="1800" dirty="0">
              <a:latin typeface="Courier New" panose="02070309020205020404" charset="0"/>
              <a:cs typeface="+mn-cs"/>
            </a:endParaRPr>
          </a:p>
        </p:txBody>
      </p:sp>
      <p:grpSp>
        <p:nvGrpSpPr>
          <p:cNvPr id="11" name="Group 1"/>
          <p:cNvGrpSpPr/>
          <p:nvPr/>
        </p:nvGrpSpPr>
        <p:grpSpPr>
          <a:xfrm>
            <a:off x="533400" y="4648200"/>
            <a:ext cx="1797050" cy="304800"/>
            <a:chOff x="533400" y="4648200"/>
            <a:chExt cx="1797050" cy="304800"/>
          </a:xfrm>
        </p:grpSpPr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4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2330450" y="46482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anose="02070309020205020404" charset="0"/>
              </a:rPr>
              <a:t>buf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533400" y="3113087"/>
            <a:ext cx="1797050" cy="15312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403600" y="3444014"/>
            <a:ext cx="4718485" cy="1197764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4006f1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err="1" smtClean="0"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add  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endParaRPr lang="en-US" sz="18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2950" y="3037113"/>
            <a:ext cx="14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charset="0"/>
              </a:rPr>
              <a:t>call_echo</a:t>
            </a:r>
            <a:r>
              <a:rPr lang="en-US" dirty="0" smtClean="0">
                <a:latin typeface="Calibri" panose="020F0502020204030204" charset="0"/>
              </a:rPr>
              <a:t>: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38208" y="2481496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2390791" y="5029200"/>
            <a:ext cx="5257800" cy="828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</a:t>
            </a:r>
            <a:r>
              <a:rPr lang="en-US" sz="1600" i="1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./</a:t>
            </a:r>
            <a:r>
              <a:rPr lang="en-US" sz="1600" i="1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bufdemo-nsp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string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012345678901234567890123</a:t>
            </a:r>
            <a:r>
              <a:rPr lang="en-US" sz="1600" i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</a:t>
            </a:r>
            <a:endParaRPr lang="en-US" sz="1600" i="1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Segmentation Fault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grpSp>
        <p:nvGrpSpPr>
          <p:cNvPr id="21" name="Group 42"/>
          <p:cNvGrpSpPr/>
          <p:nvPr/>
        </p:nvGrpSpPr>
        <p:grpSpPr>
          <a:xfrm>
            <a:off x="533400" y="4310223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Courier New" panose="02070309020205020404" charset="0"/>
                  <a:cs typeface="+mn-cs"/>
                </a:rPr>
                <a:t>37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Courier New" panose="02070309020205020404" charset="0"/>
                  <a:cs typeface="+mn-cs"/>
                </a:rPr>
                <a:t>36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Courier New" panose="02070309020205020404" charset="0"/>
                  <a:cs typeface="+mn-cs"/>
                </a:rPr>
                <a:t>35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Courier New" panose="02070309020205020404" charset="0"/>
                  <a:cs typeface="+mn-cs"/>
                </a:rPr>
                <a:t>34</a:t>
              </a:r>
            </a:p>
          </p:txBody>
        </p:sp>
      </p:grpSp>
      <p:grpSp>
        <p:nvGrpSpPr>
          <p:cNvPr id="74" name="Group 47"/>
          <p:cNvGrpSpPr/>
          <p:nvPr/>
        </p:nvGrpSpPr>
        <p:grpSpPr>
          <a:xfrm>
            <a:off x="533400" y="3999001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75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6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79" name="Group 52"/>
          <p:cNvGrpSpPr/>
          <p:nvPr/>
        </p:nvGrpSpPr>
        <p:grpSpPr>
          <a:xfrm>
            <a:off x="533400" y="3687779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80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1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2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3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84" name="Group 57"/>
          <p:cNvGrpSpPr/>
          <p:nvPr/>
        </p:nvGrpSpPr>
        <p:grpSpPr>
          <a:xfrm>
            <a:off x="533400" y="3376557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85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6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7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8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89" name="Group 62"/>
          <p:cNvGrpSpPr/>
          <p:nvPr/>
        </p:nvGrpSpPr>
        <p:grpSpPr>
          <a:xfrm>
            <a:off x="533400" y="3065335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90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1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2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3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94" name="TextBox 3"/>
          <p:cNvSpPr txBox="1"/>
          <p:nvPr/>
        </p:nvSpPr>
        <p:spPr>
          <a:xfrm>
            <a:off x="982663" y="6292334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溢出缓冲区和损坏的返回指针</a:t>
            </a:r>
          </a:p>
        </p:txBody>
      </p:sp>
      <p:grpSp>
        <p:nvGrpSpPr>
          <p:cNvPr id="95" name="Group 67"/>
          <p:cNvGrpSpPr/>
          <p:nvPr/>
        </p:nvGrpSpPr>
        <p:grpSpPr>
          <a:xfrm>
            <a:off x="533400" y="2787290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96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7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40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8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FF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FF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9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FF0000"/>
                  </a:solidFill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solidFill>
                  <a:srgbClr val="FF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100" name="Rectangle 3"/>
          <p:cNvSpPr>
            <a:spLocks noChangeArrowheads="1"/>
          </p:cNvSpPr>
          <p:nvPr/>
        </p:nvSpPr>
        <p:spPr bwMode="auto">
          <a:xfrm>
            <a:off x="2390791" y="5943600"/>
            <a:ext cx="3781409" cy="3359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“012345678901234567890123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\0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 flipV="1">
            <a:off x="1787703" y="3051425"/>
            <a:ext cx="3883633" cy="2892176"/>
          </a:xfrm>
          <a:prstGeom prst="straightConnector1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1033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  <a:r>
              <a:rPr 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例子#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3</a:t>
            </a: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457200" y="990600"/>
            <a:ext cx="12598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18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5486400" y="1219200"/>
            <a:ext cx="2601912" cy="1320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subq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$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24, %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rdi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call  gets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. . .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048000" y="1219200"/>
            <a:ext cx="2438400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echo()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[4]; </a:t>
            </a:r>
            <a:endParaRPr lang="en-US" sz="1600" dirty="0" smtClean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   gets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60470" name="Rectangle 22"/>
          <p:cNvSpPr>
            <a:spLocks noChangeArrowheads="1"/>
          </p:cNvSpPr>
          <p:nvPr/>
        </p:nvSpPr>
        <p:spPr bwMode="auto">
          <a:xfrm>
            <a:off x="533400" y="2503486"/>
            <a:ext cx="1797050" cy="6082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360477" name="Line 29"/>
          <p:cNvSpPr>
            <a:spLocks noChangeShapeType="1"/>
          </p:cNvSpPr>
          <p:nvPr/>
        </p:nvSpPr>
        <p:spPr bwMode="auto">
          <a:xfrm flipH="1">
            <a:off x="2952750" y="4814816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0478" name="Rectangle 30"/>
          <p:cNvSpPr>
            <a:spLocks noChangeArrowheads="1"/>
          </p:cNvSpPr>
          <p:nvPr/>
        </p:nvSpPr>
        <p:spPr bwMode="auto">
          <a:xfrm>
            <a:off x="3365500" y="4641778"/>
            <a:ext cx="7387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533400" y="1360487"/>
            <a:ext cx="179705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Stack Frame</a:t>
            </a:r>
          </a:p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for </a:t>
            </a:r>
            <a:r>
              <a:rPr lang="en-US" sz="1800" dirty="0" err="1" smtClean="0">
                <a:latin typeface="Courier New" panose="02070309020205020404" charset="0"/>
                <a:cs typeface="+mn-cs"/>
              </a:rPr>
              <a:t>call_echo</a:t>
            </a:r>
            <a:endParaRPr lang="en-US" sz="1800" dirty="0">
              <a:latin typeface="Courier New" panose="02070309020205020404" charset="0"/>
              <a:cs typeface="+mn-cs"/>
            </a:endParaRPr>
          </a:p>
        </p:txBody>
      </p:sp>
      <p:grpSp>
        <p:nvGrpSpPr>
          <p:cNvPr id="16" name="Group 1"/>
          <p:cNvGrpSpPr/>
          <p:nvPr/>
        </p:nvGrpSpPr>
        <p:grpSpPr>
          <a:xfrm>
            <a:off x="533400" y="4648200"/>
            <a:ext cx="1797050" cy="304800"/>
            <a:chOff x="533400" y="4648200"/>
            <a:chExt cx="1797050" cy="304800"/>
          </a:xfrm>
        </p:grpSpPr>
        <p:sp>
          <p:nvSpPr>
            <p:cNvPr id="360472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0473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0474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0475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2330450" y="46482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anose="02070309020205020404" charset="0"/>
              </a:rPr>
              <a:t>buf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533400" y="3113087"/>
            <a:ext cx="1797050" cy="15312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3403600" y="3444014"/>
            <a:ext cx="4718485" cy="1197764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4006f1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err="1" smtClean="0"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add  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. . .</a:t>
            </a:r>
            <a:endParaRPr lang="en-US" sz="18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3282950" y="3037113"/>
            <a:ext cx="14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charset="0"/>
              </a:rPr>
              <a:t>call_echo</a:t>
            </a:r>
            <a:r>
              <a:rPr lang="en-US" dirty="0" smtClean="0">
                <a:latin typeface="Calibri" panose="020F0502020204030204" charset="0"/>
              </a:rPr>
              <a:t>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32564" y="2509716"/>
            <a:ext cx="1797050" cy="304800"/>
            <a:chOff x="2377022" y="2811289"/>
            <a:chExt cx="1797050" cy="304800"/>
          </a:xfrm>
          <a:solidFill>
            <a:srgbClr val="CDF1C5"/>
          </a:solidFill>
        </p:grpSpPr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2390791" y="5029200"/>
            <a:ext cx="5257800" cy="828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</a:t>
            </a:r>
            <a:r>
              <a:rPr lang="en-US" sz="1600" i="1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./</a:t>
            </a:r>
            <a:r>
              <a:rPr lang="en-US" sz="1600" i="1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bufdemo-nsp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string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012345678901234567890123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012345678901234567890123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33400" y="4336978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4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3400" y="4025756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9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0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1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2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3400" y="3714534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54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5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6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57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3400" y="3403312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59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0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1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2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33400" y="3092090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64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5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6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67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42" name="TextBox 3"/>
          <p:cNvSpPr txBox="1"/>
          <p:nvPr/>
        </p:nvSpPr>
        <p:spPr>
          <a:xfrm>
            <a:off x="982663" y="6292334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溢出的缓冲区，损坏的返回指针，但程序似乎</a:t>
            </a:r>
            <a:r>
              <a:rPr lang="zh-CN" alt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仍在</a:t>
            </a:r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</a:rPr>
              <a:t>工作！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33400" y="2819400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40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06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FF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FF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2390791" y="5956345"/>
            <a:ext cx="3781409" cy="3359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bg2">
                <a:lumMod val="40000"/>
                <a:lumOff val="60000"/>
              </a:schemeClr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“012345678901234567890123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\0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 flipV="1">
            <a:off x="2116876" y="3051425"/>
            <a:ext cx="3482540" cy="2989779"/>
          </a:xfrm>
          <a:prstGeom prst="straightConnector1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32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1033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例子#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3</a:t>
            </a: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457200" y="990600"/>
            <a:ext cx="12598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18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533400" y="2503486"/>
            <a:ext cx="1797050" cy="6082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6" name="Line 29"/>
          <p:cNvSpPr>
            <a:spLocks noChangeShapeType="1"/>
          </p:cNvSpPr>
          <p:nvPr/>
        </p:nvSpPr>
        <p:spPr bwMode="auto">
          <a:xfrm flipH="1">
            <a:off x="2799056" y="4839118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3232150" y="4641778"/>
            <a:ext cx="87122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533400" y="1371600"/>
            <a:ext cx="1797050" cy="1143000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600" b="0" dirty="0">
                <a:latin typeface="Calibri" panose="020F0502020204030204" charset="0"/>
                <a:cs typeface="+mn-cs"/>
              </a:rPr>
              <a:t>Stack Frame</a:t>
            </a:r>
          </a:p>
          <a:p>
            <a:pPr algn="ctr">
              <a:defRPr/>
            </a:pPr>
            <a:r>
              <a:rPr lang="en-US" sz="1600" b="0" dirty="0">
                <a:latin typeface="Calibri" panose="020F0502020204030204" charset="0"/>
                <a:cs typeface="+mn-cs"/>
              </a:rPr>
              <a:t>for </a:t>
            </a:r>
            <a:r>
              <a:rPr lang="en-US" sz="1600" dirty="0" err="1" smtClean="0">
                <a:latin typeface="Courier New" panose="02070309020205020404" charset="0"/>
                <a:cs typeface="+mn-cs"/>
              </a:rPr>
              <a:t>call_echo</a:t>
            </a:r>
            <a:endParaRPr lang="en-US" sz="1600" dirty="0">
              <a:latin typeface="Courier New" panose="02070309020205020404" charset="0"/>
              <a:cs typeface="+mn-cs"/>
            </a:endParaRPr>
          </a:p>
        </p:txBody>
      </p:sp>
      <p:grpSp>
        <p:nvGrpSpPr>
          <p:cNvPr id="9" name="Group 1"/>
          <p:cNvGrpSpPr/>
          <p:nvPr/>
        </p:nvGrpSpPr>
        <p:grpSpPr>
          <a:xfrm>
            <a:off x="533400" y="4648200"/>
            <a:ext cx="1797050" cy="304800"/>
            <a:chOff x="533400" y="4648200"/>
            <a:chExt cx="1797050" cy="304800"/>
          </a:xfrm>
        </p:grpSpPr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2330450" y="46482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anose="02070309020205020404" charset="0"/>
              </a:rPr>
              <a:t>buf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533400" y="3113087"/>
            <a:ext cx="1797050" cy="15312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048467" y="1832820"/>
            <a:ext cx="4162425" cy="2582759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sk-SK" sz="1800" b="1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</a:t>
            </a:r>
            <a:r>
              <a:rPr lang="sk-SK" sz="18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00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</a:rPr>
              <a:t>mov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%rsp,%rbp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  400603: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</a:rPr>
              <a:t>mov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%rax,%rdx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  400606: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</a:rPr>
              <a:t>shr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$0x3f,%rdx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  40060a: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</a:rPr>
              <a:t>add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%rdx,%rax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  40060d: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</a:rPr>
              <a:t>sar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%rax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  400610: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</a:rPr>
              <a:t>jne    400614</a:t>
            </a:r>
            <a:endParaRPr lang="sk-SK" sz="18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</a:rPr>
              <a:t>  400612:	</a:t>
            </a:r>
            <a:r>
              <a:rPr lang="sk-SK" sz="1800" b="1" dirty="0" smtClean="0">
                <a:solidFill>
                  <a:srgbClr val="00B050"/>
                </a:solidFill>
                <a:latin typeface="Courier New" panose="02070309020205020404" charset="0"/>
                <a:ea typeface="MS Mincho" panose="02020609040205080304" pitchFamily="49" charset="-128"/>
              </a:rPr>
              <a:t>pop    </a:t>
            </a:r>
            <a:r>
              <a:rPr lang="sk-SK" sz="1800" b="1" dirty="0">
                <a:solidFill>
                  <a:srgbClr val="00B050"/>
                </a:solidFill>
                <a:latin typeface="Courier New" panose="02070309020205020404" charset="0"/>
                <a:ea typeface="MS Mincho" panose="02020609040205080304" pitchFamily="49" charset="-128"/>
              </a:rPr>
              <a:t>%rbp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18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sk-SK" sz="1800" b="1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400613:	</a:t>
            </a:r>
            <a:r>
              <a:rPr lang="sk-SK" sz="1800" b="1" dirty="0" smtClean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retq </a:t>
            </a:r>
            <a:endParaRPr lang="en-US" sz="1800" b="1" dirty="0">
              <a:solidFill>
                <a:srgbClr val="FF0000"/>
              </a:solidFill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7817" y="1425919"/>
            <a:ext cx="2725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charset="0"/>
              </a:rPr>
              <a:t>register_tm_clones</a:t>
            </a:r>
            <a:r>
              <a:rPr lang="en-US" dirty="0" smtClean="0">
                <a:latin typeface="Calibri" panose="020F0502020204030204" charset="0"/>
              </a:rPr>
              <a:t>: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32564" y="2503312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17" name="Group 42"/>
          <p:cNvGrpSpPr/>
          <p:nvPr/>
        </p:nvGrpSpPr>
        <p:grpSpPr>
          <a:xfrm>
            <a:off x="533400" y="4336978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28" name="Group 47"/>
          <p:cNvGrpSpPr/>
          <p:nvPr/>
        </p:nvGrpSpPr>
        <p:grpSpPr>
          <a:xfrm>
            <a:off x="533400" y="4025756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5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76" name="Group 52"/>
          <p:cNvGrpSpPr/>
          <p:nvPr/>
        </p:nvGrpSpPr>
        <p:grpSpPr>
          <a:xfrm>
            <a:off x="533400" y="3714534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35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8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34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0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81" name="Group 57"/>
          <p:cNvGrpSpPr/>
          <p:nvPr/>
        </p:nvGrpSpPr>
        <p:grpSpPr>
          <a:xfrm>
            <a:off x="533400" y="3403312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82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39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3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38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4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37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36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86" name="Group 62"/>
          <p:cNvGrpSpPr/>
          <p:nvPr/>
        </p:nvGrpSpPr>
        <p:grpSpPr>
          <a:xfrm>
            <a:off x="533400" y="3092090"/>
            <a:ext cx="1797050" cy="304800"/>
            <a:chOff x="533400" y="4648200"/>
            <a:chExt cx="1797050" cy="3048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87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33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8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32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31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0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latin typeface="Courier New" panose="02070309020205020404" charset="0"/>
                  <a:cs typeface="+mn-cs"/>
                </a:rPr>
                <a:t>30</a:t>
              </a:r>
              <a:endParaRPr lang="en-US" sz="1800" dirty="0"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91" name="TextBox 3"/>
          <p:cNvSpPr txBox="1"/>
          <p:nvPr/>
        </p:nvSpPr>
        <p:spPr>
          <a:xfrm>
            <a:off x="914400" y="5192917"/>
            <a:ext cx="5524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"/>
            </a:pPr>
            <a:r>
              <a:rPr lang="en-US" sz="1800" dirty="0" smtClean="0">
                <a:latin typeface="Calibri" panose="020F0502020204030204" charset="0"/>
              </a:rPr>
              <a:t>“返回”无关代码</a:t>
            </a:r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en-US" sz="1800" dirty="0" smtClean="0">
                <a:latin typeface="Calibri" panose="020F0502020204030204" charset="0"/>
              </a:rPr>
              <a:t>没有修改临界状态</a:t>
            </a:r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en-US" sz="1800" dirty="0" err="1" smtClean="0"/>
              <a:t>最终执行retq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回到主</a:t>
            </a:r>
            <a:r>
              <a:rPr lang="zh-CN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r>
              <a:rPr lang="en-US" sz="1800" dirty="0" smtClean="0"/>
              <a:t>–</a:t>
            </a:r>
            <a:r>
              <a:rPr lang="en-US" sz="1800" b="1" dirty="0" err="1" smtClean="0">
                <a:solidFill>
                  <a:srgbClr val="FF0000"/>
                </a:solidFill>
              </a:rPr>
              <a:t>call_echo</a:t>
            </a:r>
            <a:r>
              <a:rPr lang="en-US" sz="1800" dirty="0" err="1" smtClean="0"/>
              <a:t>没有局部变量</a:t>
            </a:r>
            <a:r>
              <a:rPr lang="en-US" sz="1800" dirty="0" smtClean="0">
                <a:latin typeface="Courier New" panose="02070309020205020404" charset="0"/>
                <a:cs typeface="Courier New" panose="02070309020205020404" charset="0"/>
              </a:rPr>
              <a:t> </a:t>
            </a:r>
          </a:p>
        </p:txBody>
      </p:sp>
      <p:grpSp>
        <p:nvGrpSpPr>
          <p:cNvPr id="92" name="Group 67"/>
          <p:cNvGrpSpPr/>
          <p:nvPr/>
        </p:nvGrpSpPr>
        <p:grpSpPr>
          <a:xfrm>
            <a:off x="533400" y="2819400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9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40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70C0"/>
                  </a:solidFill>
                  <a:latin typeface="Courier New" panose="02070309020205020404" charset="0"/>
                  <a:cs typeface="+mn-cs"/>
                </a:rPr>
                <a:t>06</a:t>
              </a:r>
              <a:endParaRPr lang="en-US" sz="1800" dirty="0">
                <a:solidFill>
                  <a:srgbClr val="0070C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9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FF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FF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97" name="Rectangle 22"/>
          <p:cNvSpPr>
            <a:spLocks noChangeArrowheads="1"/>
          </p:cNvSpPr>
          <p:nvPr/>
        </p:nvSpPr>
        <p:spPr bwMode="auto">
          <a:xfrm>
            <a:off x="533400" y="1887758"/>
            <a:ext cx="1797050" cy="608299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grpSp>
        <p:nvGrpSpPr>
          <p:cNvPr id="98" name="Group 73"/>
          <p:cNvGrpSpPr/>
          <p:nvPr/>
        </p:nvGrpSpPr>
        <p:grpSpPr>
          <a:xfrm>
            <a:off x="538208" y="1887584"/>
            <a:ext cx="1797050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99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0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1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2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103" name="Group 78"/>
          <p:cNvGrpSpPr/>
          <p:nvPr/>
        </p:nvGrpSpPr>
        <p:grpSpPr>
          <a:xfrm>
            <a:off x="533400" y="2203672"/>
            <a:ext cx="1797050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104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5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48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83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80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108" name="Rectangle 3"/>
          <p:cNvSpPr>
            <a:spLocks noChangeArrowheads="1"/>
          </p:cNvSpPr>
          <p:nvPr/>
        </p:nvSpPr>
        <p:spPr bwMode="auto">
          <a:xfrm>
            <a:off x="5257801" y="4600696"/>
            <a:ext cx="3657600" cy="82843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</a:rPr>
              <a:t>call_echo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    echo();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67" name="Line 29"/>
          <p:cNvSpPr>
            <a:spLocks noChangeShapeType="1"/>
          </p:cNvSpPr>
          <p:nvPr/>
        </p:nvSpPr>
        <p:spPr bwMode="auto">
          <a:xfrm flipH="1">
            <a:off x="2348206" y="2496057"/>
            <a:ext cx="45085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29"/>
          <p:cNvSpPr>
            <a:spLocks noChangeShapeType="1"/>
          </p:cNvSpPr>
          <p:nvPr/>
        </p:nvSpPr>
        <p:spPr bwMode="auto">
          <a:xfrm flipH="1">
            <a:off x="2365126" y="1887584"/>
            <a:ext cx="4508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直接箭头连接符 21"/>
          <p:cNvCxnSpPr>
            <a:stCxn id="96" idx="3"/>
          </p:cNvCxnSpPr>
          <p:nvPr/>
        </p:nvCxnSpPr>
        <p:spPr>
          <a:xfrm flipV="1">
            <a:off x="2330450" y="2332234"/>
            <a:ext cx="1111393" cy="63956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914400" y="6116247"/>
            <a:ext cx="8045450" cy="643766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48 83 c4 08          	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add    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4006fa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:	c3                   	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5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346202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注入了攻击的代码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/>
        </p:nvSpPr>
        <p:spPr>
          <a:xfrm>
            <a:off x="228600" y="5397500"/>
            <a:ext cx="8255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0655" defTabSz="895350" eaLnBrk="1" hangingPunct="1">
              <a:lnSpc>
                <a:spcPct val="90000"/>
              </a:lnSpc>
            </a:pPr>
            <a:r>
              <a:rPr lang="en-US" sz="2000" dirty="0" smtClean="0"/>
              <a:t>输入字符串包含可执行代码的字节表示</a:t>
            </a:r>
          </a:p>
          <a:p>
            <a:pPr marL="160655" defTabSz="895350" eaLnBrk="1" hangingPunct="1">
              <a:lnSpc>
                <a:spcPct val="90000"/>
              </a:lnSpc>
            </a:pPr>
            <a:r>
              <a:rPr lang="en-US" sz="2000" dirty="0" err="1" smtClean="0"/>
              <a:t>用缓冲区B的地址</a:t>
            </a:r>
            <a:r>
              <a:rPr lang="zh-CN" altLang="en-US" sz="2000" dirty="0" smtClean="0"/>
              <a:t>修改</a:t>
            </a:r>
            <a:r>
              <a:rPr lang="en-US" sz="2000" dirty="0" err="1" smtClean="0">
                <a:solidFill>
                  <a:srgbClr val="C00000"/>
                </a:solidFill>
              </a:rPr>
              <a:t>返回地址A</a:t>
            </a:r>
            <a:endParaRPr lang="en-US" sz="2000" dirty="0" smtClean="0">
              <a:solidFill>
                <a:srgbClr val="C00000"/>
              </a:solidFill>
            </a:endParaRPr>
          </a:p>
          <a:p>
            <a:pPr marL="160655" defTabSz="895350" eaLnBrk="1" hangingPunct="1">
              <a:lnSpc>
                <a:spcPct val="90000"/>
              </a:lnSpc>
            </a:pPr>
            <a:r>
              <a:rPr lang="en-US" sz="2000" dirty="0" err="1" smtClean="0"/>
              <a:t>当Q执行RET时，将跳转到</a:t>
            </a:r>
            <a:r>
              <a:rPr lang="zh-CN" altLang="en-US" sz="2000" dirty="0" smtClean="0"/>
              <a:t>“攻击代码”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04800" y="3190875"/>
            <a:ext cx="2438400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Q(</a:t>
            </a:r>
            <a:r>
              <a:rPr lang="en-US" sz="1800" dirty="0">
                <a:latin typeface="Courier New" panose="02070309020205020404" charset="0"/>
              </a:rPr>
              <a:t>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char </a:t>
            </a:r>
            <a:r>
              <a:rPr lang="en-US" sz="1800" dirty="0" err="1">
                <a:latin typeface="Courier New" panose="02070309020205020404" charset="0"/>
              </a:rPr>
              <a:t>buf</a:t>
            </a:r>
            <a:r>
              <a:rPr lang="en-US" sz="1800" dirty="0">
                <a:latin typeface="Courier New" panose="02070309020205020404" charset="0"/>
              </a:rPr>
              <a:t>[64];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</a:rPr>
              <a:t>gets(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</a:rPr>
              <a:t>buf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</a:rPr>
              <a:t>);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return ...;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04800" y="1746250"/>
            <a:ext cx="1828800" cy="12001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smtClean="0">
                <a:latin typeface="Courier New" panose="02070309020205020404" charset="0"/>
              </a:rPr>
              <a:t>P(</a:t>
            </a:r>
            <a:r>
              <a:rPr lang="en-US" sz="1800" dirty="0">
                <a:latin typeface="Courier New" panose="02070309020205020404" charset="0"/>
              </a:rPr>
              <a:t>){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smtClean="0">
                <a:latin typeface="Courier New" panose="02070309020205020404" charset="0"/>
              </a:rPr>
              <a:t>Q(</a:t>
            </a:r>
            <a:r>
              <a:rPr lang="en-US" sz="1800" dirty="0">
                <a:latin typeface="Courier New" panose="02070309020205020404" charset="0"/>
              </a:rPr>
              <a:t>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</a:rPr>
              <a:t>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2365374" y="2344857"/>
            <a:ext cx="1627203" cy="369332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1800" b="0" dirty="0">
                <a:latin typeface="Calibri" panose="020F0502020204030204" charset="0"/>
              </a:rPr>
              <a:t>返回</a:t>
            </a:r>
            <a:r>
              <a:rPr lang="zh-CN" altLang="en-US" sz="1800" b="0" dirty="0" smtClean="0">
                <a:latin typeface="Calibri" panose="020F0502020204030204" charset="0"/>
              </a:rPr>
              <a:t>地址</a:t>
            </a:r>
            <a:r>
              <a:rPr lang="en-US" sz="1800" b="0" dirty="0" smtClean="0">
                <a:solidFill>
                  <a:srgbClr val="C00000"/>
                </a:solidFill>
                <a:latin typeface="Calibri" panose="020F0502020204030204" charset="0"/>
              </a:rPr>
              <a:t>A</a:t>
            </a:r>
            <a:endParaRPr lang="en-US" sz="1800" b="0" dirty="0">
              <a:solidFill>
                <a:srgbClr val="C00000"/>
              </a:solidFill>
              <a:latin typeface="Calibri" panose="020F0502020204030204" charset="0"/>
            </a:endParaRPr>
          </a:p>
        </p:txBody>
      </p:sp>
      <p:sp>
        <p:nvSpPr>
          <p:cNvPr id="30731" name="Line 13"/>
          <p:cNvSpPr>
            <a:spLocks noChangeShapeType="1"/>
          </p:cNvSpPr>
          <p:nvPr/>
        </p:nvSpPr>
        <p:spPr bwMode="auto">
          <a:xfrm flipH="1">
            <a:off x="1086415" y="2523181"/>
            <a:ext cx="1278959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5402263" y="989013"/>
            <a:ext cx="2200275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 b="0" dirty="0">
                <a:latin typeface="Calibri" panose="020F0502020204030204" charset="0"/>
              </a:rPr>
              <a:t>调用</a:t>
            </a:r>
            <a:r>
              <a:rPr lang="en-US" sz="1800" b="0" dirty="0">
                <a:latin typeface="Calibri" panose="020F05020202040302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gets()</a:t>
            </a:r>
            <a:r>
              <a:rPr lang="zh-CN" altLang="en-US" sz="1800" dirty="0">
                <a:latin typeface="Courier New" panose="02070309020205020404" charset="0"/>
              </a:rPr>
              <a:t>后的栈</a:t>
            </a:r>
          </a:p>
        </p:txBody>
      </p:sp>
      <p:sp>
        <p:nvSpPr>
          <p:cNvPr id="365575" name="Rectangle 7"/>
          <p:cNvSpPr>
            <a:spLocks noChangeArrowheads="1"/>
          </p:cNvSpPr>
          <p:nvPr/>
        </p:nvSpPr>
        <p:spPr bwMode="auto">
          <a:xfrm>
            <a:off x="5499100" y="2654300"/>
            <a:ext cx="1066800" cy="381000"/>
          </a:xfrm>
          <a:prstGeom prst="rect">
            <a:avLst/>
          </a:prstGeom>
          <a:solidFill>
            <a:srgbClr val="A8E7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1800" strike="sngStrike" dirty="0" smtClean="0">
                <a:solidFill>
                  <a:srgbClr val="C00000"/>
                </a:solidFill>
                <a:latin typeface="Calibri" panose="020F0502020204030204" charset="0"/>
                <a:cs typeface="+mn-cs"/>
              </a:rPr>
              <a:t>A</a:t>
            </a:r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  <a:cs typeface="+mn-cs"/>
              </a:rPr>
              <a:t> B</a:t>
            </a:r>
            <a:endParaRPr lang="en-US" sz="1800" dirty="0">
              <a:solidFill>
                <a:srgbClr val="C00000"/>
              </a:solidFill>
              <a:latin typeface="Calibri" panose="020F0502020204030204" charset="0"/>
              <a:cs typeface="+mn-cs"/>
            </a:endParaRPr>
          </a:p>
        </p:txBody>
      </p:sp>
      <p:sp>
        <p:nvSpPr>
          <p:cNvPr id="365576" name="Rectangle 8"/>
          <p:cNvSpPr>
            <a:spLocks noChangeArrowheads="1"/>
          </p:cNvSpPr>
          <p:nvPr/>
        </p:nvSpPr>
        <p:spPr bwMode="auto">
          <a:xfrm>
            <a:off x="5499100" y="1435101"/>
            <a:ext cx="1066800" cy="155892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Calibri" panose="020F0502020204030204" charset="0"/>
              <a:cs typeface="+mn-cs"/>
            </a:endParaRPr>
          </a:p>
        </p:txBody>
      </p:sp>
      <p:sp>
        <p:nvSpPr>
          <p:cNvPr id="365579" name="Rectangle 11"/>
          <p:cNvSpPr>
            <a:spLocks noChangeArrowheads="1"/>
          </p:cNvSpPr>
          <p:nvPr/>
        </p:nvSpPr>
        <p:spPr bwMode="auto">
          <a:xfrm>
            <a:off x="5499100" y="2991341"/>
            <a:ext cx="1066800" cy="2190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Calibri" panose="020F0502020204030204" charset="0"/>
              <a:cs typeface="+mn-cs"/>
            </a:endParaRPr>
          </a:p>
          <a:p>
            <a:pPr eaLnBrk="0" hangingPunct="0">
              <a:defRPr/>
            </a:pPr>
            <a:endParaRPr lang="en-US" sz="1800" dirty="0">
              <a:latin typeface="Calibri" panose="020F0502020204030204" charset="0"/>
              <a:cs typeface="+mn-cs"/>
            </a:endParaRPr>
          </a:p>
        </p:txBody>
      </p:sp>
      <p:sp>
        <p:nvSpPr>
          <p:cNvPr id="30732" name="Text Box 14"/>
          <p:cNvSpPr txBox="1">
            <a:spLocks noChangeArrowheads="1"/>
          </p:cNvSpPr>
          <p:nvPr/>
        </p:nvSpPr>
        <p:spPr bwMode="auto">
          <a:xfrm>
            <a:off x="6934200" y="1858963"/>
            <a:ext cx="914400" cy="36830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P</a:t>
            </a:r>
            <a:r>
              <a:rPr lang="en-US" sz="1800" b="0" dirty="0" smtClean="0">
                <a:latin typeface="Courier New" panose="02070309020205020404" charset="0"/>
              </a:rPr>
              <a:t> </a:t>
            </a:r>
            <a:r>
              <a:rPr lang="zh-CN" altLang="en-US" sz="1800" b="0" dirty="0" smtClean="0">
                <a:latin typeface="Courier New" panose="02070309020205020404" charset="0"/>
              </a:rPr>
              <a:t>栈帧</a:t>
            </a:r>
          </a:p>
        </p:txBody>
      </p:sp>
      <p:sp>
        <p:nvSpPr>
          <p:cNvPr id="30733" name="Text Box 15"/>
          <p:cNvSpPr txBox="1">
            <a:spLocks noChangeArrowheads="1"/>
          </p:cNvSpPr>
          <p:nvPr/>
        </p:nvSpPr>
        <p:spPr bwMode="auto">
          <a:xfrm>
            <a:off x="6934200" y="3933031"/>
            <a:ext cx="828675" cy="36830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sz="1800" dirty="0" smtClean="0">
                <a:latin typeface="Courier New" panose="02070309020205020404" charset="0"/>
              </a:rPr>
              <a:t>Q</a:t>
            </a:r>
            <a:r>
              <a:rPr lang="en-US" sz="1800" b="0" dirty="0" smtClean="0">
                <a:latin typeface="Calibri" panose="020F0502020204030204" charset="0"/>
              </a:rPr>
              <a:t> </a:t>
            </a:r>
            <a:r>
              <a:rPr lang="zh-CN" altLang="en-US" dirty="0" smtClean="0">
                <a:latin typeface="Courier New" panose="02070309020205020404" charset="0"/>
                <a:sym typeface="+mn-ea"/>
              </a:rPr>
              <a:t>栈帧</a:t>
            </a:r>
            <a:endParaRPr lang="en-US" sz="1800" b="0" dirty="0">
              <a:latin typeface="Calibri" panose="020F0502020204030204" charset="0"/>
            </a:endParaRPr>
          </a:p>
        </p:txBody>
      </p:sp>
      <p:sp>
        <p:nvSpPr>
          <p:cNvPr id="30734" name="Text Box 16"/>
          <p:cNvSpPr txBox="1">
            <a:spLocks noChangeArrowheads="1"/>
          </p:cNvSpPr>
          <p:nvPr/>
        </p:nvSpPr>
        <p:spPr bwMode="auto">
          <a:xfrm>
            <a:off x="4797928" y="4365990"/>
            <a:ext cx="314325" cy="369887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0000"/>
                </a:solidFill>
                <a:latin typeface="Calibri" panose="020F0502020204030204" charset="0"/>
              </a:rPr>
              <a:t>B</a:t>
            </a:r>
          </a:p>
        </p:txBody>
      </p:sp>
      <p:sp>
        <p:nvSpPr>
          <p:cNvPr id="30735" name="Line 17"/>
          <p:cNvSpPr>
            <a:spLocks noChangeShapeType="1"/>
          </p:cNvSpPr>
          <p:nvPr/>
        </p:nvSpPr>
        <p:spPr bwMode="auto">
          <a:xfrm>
            <a:off x="5083990" y="4571421"/>
            <a:ext cx="396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5586" name="Rectangle 18"/>
          <p:cNvSpPr>
            <a:spLocks noChangeArrowheads="1"/>
          </p:cNvSpPr>
          <p:nvPr/>
        </p:nvSpPr>
        <p:spPr bwMode="auto">
          <a:xfrm>
            <a:off x="5499100" y="3913664"/>
            <a:ext cx="1066800" cy="64516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1800" dirty="0">
                <a:latin typeface="Calibri" panose="020F0502020204030204" charset="0"/>
                <a:cs typeface="+mn-cs"/>
              </a:rPr>
              <a:t>攻击</a:t>
            </a:r>
          </a:p>
          <a:p>
            <a:pPr eaLnBrk="0" hangingPunct="0">
              <a:defRPr/>
            </a:pPr>
            <a:r>
              <a:rPr lang="zh-CN" altLang="en-US" sz="1800" dirty="0">
                <a:latin typeface="Calibri" panose="020F0502020204030204" charset="0"/>
                <a:cs typeface="+mn-cs"/>
              </a:rPr>
              <a:t>代码</a:t>
            </a:r>
          </a:p>
        </p:txBody>
      </p:sp>
      <p:sp>
        <p:nvSpPr>
          <p:cNvPr id="30738" name="Text Box 21"/>
          <p:cNvSpPr txBox="1">
            <a:spLocks noChangeArrowheads="1"/>
          </p:cNvSpPr>
          <p:nvPr/>
        </p:nvSpPr>
        <p:spPr bwMode="auto">
          <a:xfrm>
            <a:off x="3505200" y="3286602"/>
            <a:ext cx="1371600" cy="64516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sz="1800" b="0" dirty="0">
                <a:latin typeface="Calibri" panose="020F0502020204030204" charset="0"/>
              </a:rPr>
              <a:t>数据写入</a:t>
            </a:r>
          </a:p>
          <a:p>
            <a:pPr eaLnBrk="0" hangingPunct="0"/>
            <a:r>
              <a:rPr lang="en-US" sz="1800" b="0" dirty="0">
                <a:latin typeface="Calibri" panose="020F0502020204030204" charset="0"/>
              </a:rPr>
              <a:t>by </a:t>
            </a:r>
            <a:r>
              <a:rPr lang="en-US" sz="1800" dirty="0">
                <a:latin typeface="Courier New" panose="02070309020205020404" charset="0"/>
              </a:rPr>
              <a:t>gets()</a:t>
            </a:r>
          </a:p>
        </p:txBody>
      </p:sp>
      <p:sp>
        <p:nvSpPr>
          <p:cNvPr id="30739" name="AutoShape 16"/>
          <p:cNvSpPr/>
          <p:nvPr/>
        </p:nvSpPr>
        <p:spPr bwMode="auto">
          <a:xfrm rot="10800000">
            <a:off x="6664325" y="1435100"/>
            <a:ext cx="228600" cy="1600200"/>
          </a:xfrm>
          <a:prstGeom prst="leftBrace">
            <a:avLst>
              <a:gd name="adj1" fmla="val 74991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0740" name="AutoShape 16"/>
          <p:cNvSpPr/>
          <p:nvPr/>
        </p:nvSpPr>
        <p:spPr bwMode="auto">
          <a:xfrm rot="10800000">
            <a:off x="6664325" y="3035300"/>
            <a:ext cx="228600" cy="2157413"/>
          </a:xfrm>
          <a:prstGeom prst="leftBrace">
            <a:avLst>
              <a:gd name="adj1" fmla="val 74976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0741" name="AutoShape 16"/>
          <p:cNvSpPr/>
          <p:nvPr/>
        </p:nvSpPr>
        <p:spPr bwMode="auto">
          <a:xfrm rot="10800000" flipH="1">
            <a:off x="5130800" y="2654300"/>
            <a:ext cx="228600" cy="1905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 sz="1800">
              <a:latin typeface="Calibri" panose="020F0502020204030204" charset="0"/>
            </a:endParaRPr>
          </a:p>
        </p:txBody>
      </p:sp>
      <p:sp>
        <p:nvSpPr>
          <p:cNvPr id="365587" name="Rectangle 19"/>
          <p:cNvSpPr>
            <a:spLocks noChangeArrowheads="1"/>
          </p:cNvSpPr>
          <p:nvPr/>
        </p:nvSpPr>
        <p:spPr bwMode="auto">
          <a:xfrm>
            <a:off x="5499100" y="2994025"/>
            <a:ext cx="1065213" cy="9366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sz="1800" dirty="0">
                <a:latin typeface="Calibri" panose="020F0502020204030204" charset="0"/>
                <a:cs typeface="+mn-cs"/>
              </a:rPr>
              <a:t>pad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5503984" y="2610340"/>
            <a:ext cx="1066800" cy="381000"/>
          </a:xfrm>
          <a:prstGeom prst="rect">
            <a:avLst/>
          </a:prstGeom>
          <a:solidFill>
            <a:srgbClr val="A8E7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1800" dirty="0">
                <a:solidFill>
                  <a:srgbClr val="C00000"/>
                </a:solidFill>
                <a:latin typeface="Calibri" panose="020F0502020204030204" charset="0"/>
                <a:cs typeface="+mn-cs"/>
              </a:rPr>
              <a:t>A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498904" y="2610340"/>
            <a:ext cx="1066800" cy="381000"/>
          </a:xfrm>
          <a:prstGeom prst="rect">
            <a:avLst/>
          </a:prstGeom>
          <a:solidFill>
            <a:srgbClr val="A8E7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1800" dirty="0" smtClean="0">
                <a:solidFill>
                  <a:srgbClr val="C00000"/>
                </a:solidFill>
                <a:latin typeface="Calibri" panose="020F0502020204030204" charset="0"/>
                <a:cs typeface="+mn-cs"/>
              </a:rPr>
              <a:t>B</a:t>
            </a:r>
            <a:endParaRPr lang="en-US" sz="1800" dirty="0">
              <a:solidFill>
                <a:srgbClr val="C00000"/>
              </a:solidFill>
              <a:latin typeface="Calibri" panose="020F050202020403020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ldLvl="0" animBg="1"/>
      <p:bldP spid="30730" grpId="0"/>
      <p:bldP spid="30731" grpId="0" bldLvl="0" animBg="1"/>
      <p:bldP spid="30726" grpId="0"/>
      <p:bldP spid="30733" grpId="0"/>
      <p:bldP spid="30734" grpId="0"/>
      <p:bldP spid="30735" grpId="0" bldLvl="0" animBg="1"/>
      <p:bldP spid="365586" grpId="0" bldLvl="0" animBg="1"/>
      <p:bldP spid="30738" grpId="0"/>
      <p:bldP spid="30740" grpId="0" bldLvl="0" animBg="1"/>
      <p:bldP spid="30741" grpId="0" bldLvl="0" animBg="1"/>
      <p:bldP spid="365587" grpId="0" bldLvl="0" animBg="1"/>
      <p:bldP spid="16" grpId="0" bldLvl="0" animBg="1"/>
      <p:bldP spid="23" grpId="0" bldLvl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攻击代码是如何执行的？</a:t>
            </a:r>
          </a:p>
        </p:txBody>
      </p:sp>
      <p:sp>
        <p:nvSpPr>
          <p:cNvPr id="348180" name="Rectangle 20"/>
          <p:cNvSpPr>
            <a:spLocks noChangeArrowheads="1"/>
          </p:cNvSpPr>
          <p:nvPr/>
        </p:nvSpPr>
        <p:spPr bwMode="auto">
          <a:xfrm>
            <a:off x="5029200" y="1061005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  <a:cs typeface="+mn-cs"/>
            </a:endParaRPr>
          </a:p>
        </p:txBody>
      </p:sp>
      <p:sp>
        <p:nvSpPr>
          <p:cNvPr id="348181" name="Rectangle 21"/>
          <p:cNvSpPr>
            <a:spLocks noChangeArrowheads="1"/>
          </p:cNvSpPr>
          <p:nvPr/>
        </p:nvSpPr>
        <p:spPr bwMode="auto">
          <a:xfrm>
            <a:off x="5029200" y="1066800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zh-CN" altLang="en-US" sz="1800" dirty="0">
                <a:latin typeface="Calibri" panose="020F0502020204030204" charset="0"/>
                <a:cs typeface="+mn-cs"/>
              </a:rPr>
              <a:t>栈</a:t>
            </a:r>
            <a:r>
              <a:rPr lang="en-US" altLang="zh-CN" sz="1800" dirty="0">
                <a:latin typeface="Calibri" panose="020F0502020204030204" charset="0"/>
                <a:cs typeface="+mn-cs"/>
              </a:rPr>
              <a:t>	</a:t>
            </a:r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5029200" y="603623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文本</a:t>
            </a:r>
          </a:p>
        </p:txBody>
      </p:sp>
      <p:sp>
        <p:nvSpPr>
          <p:cNvPr id="10250" name="Rectangle 24"/>
          <p:cNvSpPr>
            <a:spLocks noChangeArrowheads="1"/>
          </p:cNvSpPr>
          <p:nvPr/>
        </p:nvSpPr>
        <p:spPr bwMode="auto">
          <a:xfrm>
            <a:off x="5029200" y="573143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1800">
                <a:latin typeface="Calibri" panose="020F0502020204030204" charset="0"/>
              </a:rPr>
              <a:t>数据</a:t>
            </a:r>
          </a:p>
        </p:txBody>
      </p:sp>
      <p:sp>
        <p:nvSpPr>
          <p:cNvPr id="10251" name="Rectangle 25"/>
          <p:cNvSpPr>
            <a:spLocks noChangeArrowheads="1"/>
          </p:cNvSpPr>
          <p:nvPr/>
        </p:nvSpPr>
        <p:spPr bwMode="auto">
          <a:xfrm>
            <a:off x="5029200" y="5124450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1800" dirty="0">
                <a:latin typeface="Calibri" panose="020F0502020204030204" charset="0"/>
              </a:rPr>
              <a:t>堆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029200" y="2208213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5029200" y="375285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1800" dirty="0" smtClean="0">
                <a:latin typeface="Calibri" panose="020F0502020204030204" charset="0"/>
              </a:rPr>
              <a:t>共享库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533400" y="3810838"/>
            <a:ext cx="2971800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Q(</a:t>
            </a:r>
            <a:r>
              <a:rPr lang="en-US" sz="1800" dirty="0">
                <a:latin typeface="Courier New" panose="02070309020205020404" charset="0"/>
              </a:rPr>
              <a:t>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char </a:t>
            </a:r>
            <a:r>
              <a:rPr lang="en-US" sz="1800" dirty="0" err="1">
                <a:latin typeface="Courier New" panose="02070309020205020404" charset="0"/>
              </a:rPr>
              <a:t>buf</a:t>
            </a:r>
            <a:r>
              <a:rPr lang="en-US" sz="1800" dirty="0">
                <a:latin typeface="Courier New" panose="02070309020205020404" charset="0"/>
              </a:rPr>
              <a:t>[64];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charset="0"/>
              </a:rPr>
              <a:t>gets(</a:t>
            </a:r>
            <a:r>
              <a:rPr lang="en-US" sz="1800" dirty="0" err="1">
                <a:solidFill>
                  <a:srgbClr val="0070C0"/>
                </a:solidFill>
                <a:latin typeface="Courier New" panose="02070309020205020404" charset="0"/>
              </a:rPr>
              <a:t>buf</a:t>
            </a:r>
            <a:r>
              <a:rPr lang="en-US" sz="1800" dirty="0" smtClean="0">
                <a:solidFill>
                  <a:srgbClr val="0070C0"/>
                </a:solidFill>
                <a:latin typeface="Courier New" panose="02070309020205020404" charset="0"/>
              </a:rPr>
              <a:t>); // A-&gt;B </a:t>
            </a:r>
            <a:endParaRPr lang="en-US" sz="1800" dirty="0">
              <a:solidFill>
                <a:srgbClr val="0070C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charset="0"/>
              </a:rPr>
              <a:t>return ...;</a:t>
            </a:r>
            <a:r>
              <a:rPr lang="en-US" sz="1800" dirty="0">
                <a:latin typeface="Courier New" panose="02070309020205020404" charset="0"/>
              </a:rPr>
              <a:t>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533400" y="1911350"/>
            <a:ext cx="1828800" cy="12001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smtClean="0">
                <a:latin typeface="Courier New" panose="02070309020205020404" charset="0"/>
              </a:rPr>
              <a:t>P(</a:t>
            </a:r>
            <a:r>
              <a:rPr lang="en-US" sz="1800" dirty="0">
                <a:latin typeface="Courier New" panose="02070309020205020404" charset="0"/>
              </a:rPr>
              <a:t>){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 smtClean="0">
                <a:latin typeface="Courier New" panose="02070309020205020404" charset="0"/>
              </a:rPr>
              <a:t>Q(</a:t>
            </a:r>
            <a:r>
              <a:rPr lang="en-US" sz="1800" dirty="0">
                <a:latin typeface="Courier New" panose="02070309020205020404" charset="0"/>
              </a:rPr>
              <a:t>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77000" y="952501"/>
            <a:ext cx="2214684" cy="3746500"/>
            <a:chOff x="6477000" y="952501"/>
            <a:chExt cx="2214684" cy="3746500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7620000" y="2171700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strike="sngStrike" dirty="0" smtClean="0">
                  <a:solidFill>
                    <a:srgbClr val="C00000"/>
                  </a:solidFill>
                  <a:latin typeface="Calibri" panose="020F0502020204030204" charset="0"/>
                  <a:cs typeface="+mn-cs"/>
                </a:rPr>
                <a:t>A</a:t>
              </a:r>
              <a:r>
                <a:rPr lang="en-US" sz="1800" dirty="0" smtClean="0">
                  <a:solidFill>
                    <a:srgbClr val="C00000"/>
                  </a:solidFill>
                  <a:latin typeface="Calibri" panose="020F0502020204030204" charset="0"/>
                  <a:cs typeface="+mn-cs"/>
                </a:rPr>
                <a:t> B</a:t>
              </a:r>
              <a:endParaRPr lang="en-US" sz="1800" dirty="0">
                <a:solidFill>
                  <a:srgbClr val="C00000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7620000" y="952501"/>
              <a:ext cx="1066800" cy="1558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620000" y="2508741"/>
              <a:ext cx="1066800" cy="2190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anose="020F0502020204030204" charset="0"/>
                <a:cs typeface="+mn-cs"/>
              </a:endParaRPr>
            </a:p>
            <a:p>
              <a:pPr eaLnBrk="0" hangingPunct="0">
                <a:defRPr/>
              </a:pPr>
              <a:endParaRPr lang="en-US" sz="1800" dirty="0"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7620000" y="3431064"/>
              <a:ext cx="1066800" cy="645160"/>
            </a:xfrm>
            <a:prstGeom prst="rect">
              <a:avLst/>
            </a:prstGeom>
            <a:solidFill>
              <a:srgbClr val="F1C7C7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zh-CN" altLang="en-US" sz="1800" dirty="0">
                  <a:latin typeface="Calibri" panose="020F0502020204030204" charset="0"/>
                  <a:cs typeface="+mn-cs"/>
                </a:rPr>
                <a:t>攻击</a:t>
              </a:r>
            </a:p>
            <a:p>
              <a:pPr eaLnBrk="0" hangingPunct="0">
                <a:defRPr/>
              </a:pPr>
              <a:r>
                <a:rPr lang="zh-CN" altLang="en-US" sz="1800" dirty="0">
                  <a:latin typeface="Calibri" panose="020F0502020204030204" charset="0"/>
                  <a:cs typeface="+mn-cs"/>
                </a:rPr>
                <a:t>代码</a:t>
              </a: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7620000" y="2511425"/>
              <a:ext cx="1065213" cy="9366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anose="020F0502020204030204" charset="0"/>
                  <a:cs typeface="+mn-cs"/>
                </a:rPr>
                <a:t>pad</a:t>
              </a: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7624884" y="2127740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>
                  <a:solidFill>
                    <a:srgbClr val="C00000"/>
                  </a:solidFill>
                  <a:latin typeface="Calibri" panose="020F0502020204030204" charset="0"/>
                  <a:cs typeface="+mn-cs"/>
                </a:rPr>
                <a:t>A</a:t>
              </a: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7624884" y="2127740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alibri" panose="020F0502020204030204" charset="0"/>
                  <a:cs typeface="+mn-cs"/>
                </a:rPr>
                <a:t>B</a:t>
              </a:r>
              <a:endParaRPr lang="en-US" sz="1800" dirty="0">
                <a:solidFill>
                  <a:srgbClr val="C00000"/>
                </a:solidFill>
                <a:latin typeface="Calibri" panose="020F0502020204030204" charset="0"/>
                <a:cs typeface="+mn-cs"/>
              </a:endParaRPr>
            </a:p>
          </p:txBody>
        </p:sp>
        <p:cxnSp>
          <p:nvCxnSpPr>
            <p:cNvPr id="5" name="Straight Connector 3"/>
            <p:cNvCxnSpPr/>
            <p:nvPr/>
          </p:nvCxnSpPr>
          <p:spPr bwMode="auto">
            <a:xfrm flipV="1">
              <a:off x="6477000" y="952501"/>
              <a:ext cx="1143000" cy="108504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6477000" y="1447801"/>
              <a:ext cx="1143000" cy="3251200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7"/>
            <p:cNvSpPr>
              <a:spLocks noChangeArrowheads="1"/>
            </p:cNvSpPr>
            <p:nvPr/>
          </p:nvSpPr>
          <p:spPr bwMode="auto">
            <a:xfrm>
              <a:off x="7624884" y="1750192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alibri" panose="020F0502020204030204" charset="0"/>
                  <a:cs typeface="+mn-cs"/>
                </a:rPr>
                <a:t>…</a:t>
              </a:r>
              <a:endParaRPr lang="en-US" sz="1800" dirty="0">
                <a:solidFill>
                  <a:srgbClr val="C00000"/>
                </a:solidFill>
                <a:latin typeface="Calibri" panose="020F0502020204030204" charset="0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91000" y="6061352"/>
            <a:ext cx="838200" cy="369332"/>
            <a:chOff x="4191000" y="6061352"/>
            <a:chExt cx="838200" cy="369332"/>
          </a:xfrm>
        </p:grpSpPr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4191000" y="606135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latin typeface="Calibri" panose="020F0502020204030204" charset="0"/>
                </a:rPr>
                <a:t>rip</a:t>
              </a: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>
              <a:off x="4632325" y="6248400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91000" y="1089942"/>
            <a:ext cx="838200" cy="369332"/>
            <a:chOff x="4191000" y="1089942"/>
            <a:chExt cx="838200" cy="369332"/>
          </a:xfrm>
        </p:grpSpPr>
        <p:sp>
          <p:nvSpPr>
            <p:cNvPr id="50" name="Text Box 16"/>
            <p:cNvSpPr txBox="1">
              <a:spLocks noChangeArrowheads="1"/>
            </p:cNvSpPr>
            <p:nvPr/>
          </p:nvSpPr>
          <p:spPr bwMode="auto">
            <a:xfrm>
              <a:off x="4191000" y="108994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C00000"/>
                  </a:solidFill>
                  <a:latin typeface="Calibri" panose="020F0502020204030204" charset="0"/>
                </a:rPr>
                <a:t>rip</a:t>
              </a:r>
              <a:endParaRPr lang="en-US" sz="1800" dirty="0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4632325" y="1276990"/>
              <a:ext cx="396875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86684" y="3889652"/>
            <a:ext cx="838200" cy="369332"/>
            <a:chOff x="6786684" y="3889652"/>
            <a:chExt cx="838200" cy="369332"/>
          </a:xfrm>
        </p:grpSpPr>
        <p:sp>
          <p:nvSpPr>
            <p:cNvPr id="54" name="Text Box 16"/>
            <p:cNvSpPr txBox="1">
              <a:spLocks noChangeArrowheads="1"/>
            </p:cNvSpPr>
            <p:nvPr/>
          </p:nvSpPr>
          <p:spPr bwMode="auto">
            <a:xfrm>
              <a:off x="6786684" y="388965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C00000"/>
                  </a:solidFill>
                  <a:latin typeface="Calibri" panose="020F0502020204030204" charset="0"/>
                </a:rPr>
                <a:t>rip</a:t>
              </a:r>
              <a:endParaRPr lang="en-US" sz="1800" dirty="0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  <p:sp>
          <p:nvSpPr>
            <p:cNvPr id="55" name="Line 17"/>
            <p:cNvSpPr>
              <a:spLocks noChangeShapeType="1"/>
            </p:cNvSpPr>
            <p:nvPr/>
          </p:nvSpPr>
          <p:spPr bwMode="auto">
            <a:xfrm>
              <a:off x="7228009" y="4076700"/>
              <a:ext cx="396875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86684" y="3261002"/>
            <a:ext cx="838200" cy="369332"/>
            <a:chOff x="6786684" y="3261002"/>
            <a:chExt cx="838200" cy="369332"/>
          </a:xfrm>
        </p:grpSpPr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6786684" y="326100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C00000"/>
                  </a:solidFill>
                  <a:latin typeface="Calibri" panose="020F0502020204030204" charset="0"/>
                </a:rPr>
                <a:t>rip</a:t>
              </a:r>
              <a:endParaRPr lang="en-US" sz="1800" dirty="0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>
              <a:off x="7228009" y="3448050"/>
              <a:ext cx="396875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59" name="Arc 58"/>
          <p:cNvSpPr/>
          <p:nvPr/>
        </p:nvSpPr>
        <p:spPr bwMode="auto">
          <a:xfrm>
            <a:off x="3666980" y="1276990"/>
            <a:ext cx="1143000" cy="4879374"/>
          </a:xfrm>
          <a:prstGeom prst="arc">
            <a:avLst>
              <a:gd name="adj1" fmla="val 5391088"/>
              <a:gd name="adj2" fmla="val 16237356"/>
            </a:avLst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stealth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786684" y="2321692"/>
            <a:ext cx="838200" cy="369332"/>
            <a:chOff x="6786684" y="2321692"/>
            <a:chExt cx="838200" cy="369332"/>
          </a:xfrm>
        </p:grpSpPr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6786684" y="2321692"/>
              <a:ext cx="478401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err="1" smtClean="0">
                  <a:solidFill>
                    <a:srgbClr val="0070C0"/>
                  </a:solidFill>
                  <a:latin typeface="Calibri" panose="020F0502020204030204" charset="0"/>
                </a:rPr>
                <a:t>rsp</a:t>
              </a:r>
              <a:endParaRPr lang="en-US" sz="1800" dirty="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>
              <a:off x="7228009" y="2508740"/>
              <a:ext cx="396875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86684" y="1940692"/>
            <a:ext cx="838200" cy="369332"/>
            <a:chOff x="6786684" y="1940692"/>
            <a:chExt cx="838200" cy="369332"/>
          </a:xfrm>
        </p:grpSpPr>
        <p:sp>
          <p:nvSpPr>
            <p:cNvPr id="62" name="Text Box 16"/>
            <p:cNvSpPr txBox="1">
              <a:spLocks noChangeArrowheads="1"/>
            </p:cNvSpPr>
            <p:nvPr/>
          </p:nvSpPr>
          <p:spPr bwMode="auto">
            <a:xfrm>
              <a:off x="6786684" y="1940692"/>
              <a:ext cx="478401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err="1" smtClean="0">
                  <a:solidFill>
                    <a:srgbClr val="0070C0"/>
                  </a:solidFill>
                  <a:latin typeface="Calibri" panose="020F0502020204030204" charset="0"/>
                </a:rPr>
                <a:t>rsp</a:t>
              </a:r>
              <a:endParaRPr lang="en-US" sz="1800" dirty="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  <p:sp>
          <p:nvSpPr>
            <p:cNvPr id="63" name="Line 17"/>
            <p:cNvSpPr>
              <a:spLocks noChangeShapeType="1"/>
            </p:cNvSpPr>
            <p:nvPr/>
          </p:nvSpPr>
          <p:spPr bwMode="auto">
            <a:xfrm>
              <a:off x="7228009" y="2127740"/>
              <a:ext cx="396875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71800" y="1276990"/>
            <a:ext cx="1752600" cy="4971410"/>
            <a:chOff x="2971800" y="1276990"/>
            <a:chExt cx="1752600" cy="4971410"/>
          </a:xfrm>
        </p:grpSpPr>
        <p:sp>
          <p:nvSpPr>
            <p:cNvPr id="9" name="Arc 8"/>
            <p:cNvSpPr/>
            <p:nvPr/>
          </p:nvSpPr>
          <p:spPr bwMode="auto">
            <a:xfrm>
              <a:off x="3581400" y="1276990"/>
              <a:ext cx="1143000" cy="4971410"/>
            </a:xfrm>
            <a:prstGeom prst="arc">
              <a:avLst>
                <a:gd name="adj1" fmla="val 5391088"/>
                <a:gd name="adj2" fmla="val 16237356"/>
              </a:avLst>
            </a:prstGeom>
            <a:noFill/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 Box 16"/>
            <p:cNvSpPr txBox="1">
              <a:spLocks noChangeArrowheads="1"/>
            </p:cNvSpPr>
            <p:nvPr/>
          </p:nvSpPr>
          <p:spPr bwMode="auto">
            <a:xfrm>
              <a:off x="2971800" y="3405607"/>
              <a:ext cx="598241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Courier New" panose="02070309020205020404" charset="0"/>
                </a:rPr>
                <a:t>ret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</a:endParaRPr>
            </a:p>
          </p:txBody>
        </p:sp>
      </p:grpSp>
      <p:sp>
        <p:nvSpPr>
          <p:cNvPr id="65" name="Text Box 16"/>
          <p:cNvSpPr txBox="1">
            <a:spLocks noChangeArrowheads="1"/>
          </p:cNvSpPr>
          <p:nvPr/>
        </p:nvSpPr>
        <p:spPr bwMode="auto">
          <a:xfrm>
            <a:off x="3805080" y="3405607"/>
            <a:ext cx="598241" cy="369332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</a:rPr>
              <a:t>ret</a:t>
            </a:r>
            <a:endParaRPr lang="en-US" sz="1800" dirty="0">
              <a:solidFill>
                <a:srgbClr val="C0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4191000" y="5971698"/>
            <a:ext cx="838200" cy="369332"/>
            <a:chOff x="4191000" y="6061352"/>
            <a:chExt cx="838200" cy="369332"/>
          </a:xfrm>
        </p:grpSpPr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191000" y="606135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latin typeface="Calibri" panose="020F0502020204030204" charset="0"/>
                </a:rPr>
                <a:t>rip</a:t>
              </a: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632325" y="6248400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86684" y="1571360"/>
            <a:ext cx="838200" cy="369332"/>
            <a:chOff x="6786684" y="1940692"/>
            <a:chExt cx="838200" cy="369332"/>
          </a:xfrm>
        </p:grpSpPr>
        <p:sp>
          <p:nvSpPr>
            <p:cNvPr id="58" name="Text Box 16"/>
            <p:cNvSpPr txBox="1">
              <a:spLocks noChangeArrowheads="1"/>
            </p:cNvSpPr>
            <p:nvPr/>
          </p:nvSpPr>
          <p:spPr bwMode="auto">
            <a:xfrm>
              <a:off x="6786684" y="1940692"/>
              <a:ext cx="478401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err="1" smtClean="0">
                  <a:solidFill>
                    <a:srgbClr val="0070C0"/>
                  </a:solidFill>
                  <a:latin typeface="Calibri" panose="020F0502020204030204" charset="0"/>
                </a:rPr>
                <a:t>rsp</a:t>
              </a:r>
              <a:endParaRPr lang="en-US" sz="1800" dirty="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  <p:sp>
          <p:nvSpPr>
            <p:cNvPr id="66" name="Line 17"/>
            <p:cNvSpPr>
              <a:spLocks noChangeShapeType="1"/>
            </p:cNvSpPr>
            <p:nvPr/>
          </p:nvSpPr>
          <p:spPr bwMode="auto">
            <a:xfrm>
              <a:off x="7228009" y="2127740"/>
              <a:ext cx="396875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59" grpId="1" bldLvl="0" animBg="1"/>
      <p:bldP spid="65" grpId="0"/>
      <p:bldP spid="65" grpId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带有攻击的字符串</a:t>
            </a: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533400" y="1360486"/>
            <a:ext cx="1797050" cy="35925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zh-CN" altLang="en-US" sz="1600" b="0" dirty="0">
                <a:latin typeface="Calibri" panose="020F0502020204030204" charset="0"/>
                <a:cs typeface="+mn-cs"/>
              </a:rPr>
              <a:t>栈帧</a:t>
            </a:r>
          </a:p>
          <a:p>
            <a:pPr algn="ctr">
              <a:defRPr/>
            </a:pPr>
            <a:r>
              <a:rPr lang="zh-CN" altLang="en-US" sz="1600" dirty="0" err="1" smtClean="0">
                <a:latin typeface="Courier New" panose="02070309020205020404" charset="0"/>
                <a:cs typeface="+mn-cs"/>
              </a:rPr>
              <a:t>调用</a:t>
            </a:r>
            <a:r>
              <a:rPr lang="en-US" sz="1600" dirty="0" err="1" smtClean="0">
                <a:solidFill>
                  <a:srgbClr val="FF0000"/>
                </a:solidFill>
                <a:latin typeface="Courier New" panose="02070309020205020404" charset="0"/>
                <a:cs typeface="+mn-cs"/>
              </a:rPr>
              <a:t>echo</a:t>
            </a:r>
            <a:endParaRPr lang="en-US" sz="1600" dirty="0">
              <a:solidFill>
                <a:srgbClr val="FF0000"/>
              </a:solidFill>
              <a:latin typeface="Courier New" panose="02070309020205020404" charset="0"/>
              <a:cs typeface="+mn-cs"/>
            </a:endParaRPr>
          </a:p>
        </p:txBody>
      </p: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2330450" y="4648200"/>
            <a:ext cx="3079689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 smtClean="0">
                <a:latin typeface="Courier New" panose="02070309020205020404" charset="0"/>
              </a:rPr>
              <a:t>buf</a:t>
            </a:r>
            <a:r>
              <a:rPr lang="en-US" sz="1800" dirty="0" smtClean="0">
                <a:latin typeface="Courier New" panose="02070309020205020404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</a:rPr>
              <a:t>00007FFFFFFAB80</a:t>
            </a:r>
          </a:p>
          <a:p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532564" y="5715000"/>
            <a:ext cx="7929605" cy="3359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bg2">
                <a:lumMod val="40000"/>
                <a:lumOff val="60000"/>
              </a:schemeClr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“</a:t>
            </a:r>
            <a:r>
              <a:rPr lang="en-US" sz="1600" dirty="0" smtClean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1600" b="1" dirty="0" smtClean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xB8\0\0\0\0\C3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678901234567890123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\x80\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xAB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\x07\0\0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533400" y="1887758"/>
            <a:ext cx="1797050" cy="608299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Return </a:t>
            </a:r>
            <a:r>
              <a:rPr lang="en-US" sz="1800" b="0" dirty="0" smtClean="0">
                <a:latin typeface="Calibri" panose="020F0502020204030204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grpSp>
        <p:nvGrpSpPr>
          <p:cNvPr id="7" name="Group 75"/>
          <p:cNvGrpSpPr/>
          <p:nvPr/>
        </p:nvGrpSpPr>
        <p:grpSpPr>
          <a:xfrm>
            <a:off x="538208" y="1887584"/>
            <a:ext cx="1797050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8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0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33400" y="2203672"/>
            <a:ext cx="1797050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82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3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48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4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83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00B050"/>
                  </a:solidFill>
                  <a:latin typeface="Courier New" panose="02070309020205020404" charset="0"/>
                  <a:cs typeface="+mn-cs"/>
                </a:rPr>
                <a:t>80</a:t>
              </a:r>
              <a:endParaRPr lang="en-US" sz="1800" dirty="0">
                <a:solidFill>
                  <a:srgbClr val="00B05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86" name="Line 29"/>
          <p:cNvSpPr>
            <a:spLocks noChangeShapeType="1"/>
          </p:cNvSpPr>
          <p:nvPr/>
        </p:nvSpPr>
        <p:spPr bwMode="auto">
          <a:xfrm flipH="1">
            <a:off x="2362200" y="3031907"/>
            <a:ext cx="45085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" name="Rectangle 30"/>
          <p:cNvSpPr>
            <a:spLocks noChangeArrowheads="1"/>
          </p:cNvSpPr>
          <p:nvPr/>
        </p:nvSpPr>
        <p:spPr bwMode="auto">
          <a:xfrm>
            <a:off x="2762250" y="2858869"/>
            <a:ext cx="81915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endParaRPr lang="en-US" sz="18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3485806" y="1565875"/>
            <a:ext cx="4805085" cy="643766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altLang="zh-CN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B8 </a:t>
            </a:r>
            <a:r>
              <a:rPr lang="en-US" sz="1800" dirty="0" smtClean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00 </a:t>
            </a:r>
            <a:r>
              <a:rPr lang="en-US" sz="18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00 00 00 </a:t>
            </a:r>
            <a:r>
              <a:rPr lang="en-US" sz="1800" dirty="0" smtClean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MS Mincho" panose="02020609040205080304" pitchFamily="49" charset="-128"/>
              </a:rPr>
              <a:t>mov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$0x0,%eax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smtClean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C3</a:t>
            </a:r>
            <a:r>
              <a:rPr lang="en-US" sz="1800" dirty="0" smtClean="0">
                <a:latin typeface="Courier New" panose="02070309020205020404" charset="0"/>
                <a:ea typeface="MS Mincho" panose="02020609040205080304" pitchFamily="49" charset="-128"/>
              </a:rPr>
              <a:t>               </a:t>
            </a:r>
            <a:r>
              <a:rPr lang="en-US" sz="1800" dirty="0" err="1" smtClean="0"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endParaRPr lang="en-US" sz="18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487405" y="1175266"/>
            <a:ext cx="147944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i="1" dirty="0" smtClean="0">
                <a:solidFill>
                  <a:srgbClr val="C00000"/>
                </a:solidFill>
                <a:latin typeface="Calibri" panose="020F0502020204030204" charset="0"/>
              </a:rPr>
              <a:t>Injected Code</a:t>
            </a:r>
            <a:endParaRPr lang="en-US" sz="1800" i="1" dirty="0">
              <a:solidFill>
                <a:srgbClr val="C00000"/>
              </a:solidFill>
              <a:latin typeface="Calibri" panose="020F0502020204030204" charset="0"/>
            </a:endParaRP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505200" y="2895600"/>
            <a:ext cx="2438400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 err="1">
                <a:latin typeface="Courier New" panose="02070309020205020404" charset="0"/>
              </a:rPr>
              <a:t>int</a:t>
            </a: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echo() </a:t>
            </a:r>
            <a:r>
              <a:rPr lang="en-US" sz="1800" dirty="0">
                <a:latin typeface="Courier New" panose="02070309020205020404" charset="0"/>
              </a:rPr>
              <a:t>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char </a:t>
            </a:r>
            <a:r>
              <a:rPr lang="en-US" sz="1800" dirty="0" err="1" smtClean="0">
                <a:latin typeface="Courier New" panose="02070309020205020404" charset="0"/>
              </a:rPr>
              <a:t>buf</a:t>
            </a:r>
            <a:r>
              <a:rPr lang="en-US" sz="1800" dirty="0" smtClean="0">
                <a:latin typeface="Courier New" panose="02070309020205020404" charset="0"/>
              </a:rPr>
              <a:t>[4</a:t>
            </a:r>
            <a:r>
              <a:rPr lang="en-US" sz="1800" dirty="0">
                <a:latin typeface="Courier New" panose="02070309020205020404" charset="0"/>
              </a:rPr>
              <a:t>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charset="0"/>
              </a:rPr>
              <a:t>gets(</a:t>
            </a:r>
            <a:r>
              <a:rPr lang="en-US" sz="1800" dirty="0" err="1">
                <a:solidFill>
                  <a:srgbClr val="0070C0"/>
                </a:solidFill>
                <a:latin typeface="Courier New" panose="02070309020205020404" charset="0"/>
              </a:rPr>
              <a:t>buf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charset="0"/>
              </a:rPr>
              <a:t>);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</a:rPr>
              <a:t>return ...;</a:t>
            </a:r>
            <a:r>
              <a:rPr lang="en-US" sz="1800" dirty="0">
                <a:latin typeface="Courier New" panose="02070309020205020404" charset="0"/>
              </a:rPr>
              <a:t>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533400" y="5345668"/>
            <a:ext cx="13258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 i="1" dirty="0">
                <a:solidFill>
                  <a:srgbClr val="C00000"/>
                </a:solidFill>
                <a:latin typeface="Calibri" panose="020F0502020204030204" charset="0"/>
              </a:rPr>
              <a:t>攻击字符串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190499" y="2503486"/>
            <a:ext cx="2139951" cy="2449514"/>
            <a:chOff x="190499" y="2503486"/>
            <a:chExt cx="2139951" cy="2449514"/>
          </a:xfrm>
        </p:grpSpPr>
        <p:sp>
          <p:nvSpPr>
            <p:cNvPr id="360470" name="Rectangle 22"/>
            <p:cNvSpPr>
              <a:spLocks noChangeArrowheads="1"/>
            </p:cNvSpPr>
            <p:nvPr/>
          </p:nvSpPr>
          <p:spPr bwMode="auto">
            <a:xfrm>
              <a:off x="533400" y="2503486"/>
              <a:ext cx="1797050" cy="608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>
                  <a:latin typeface="Calibri" panose="020F0502020204030204" charset="0"/>
                  <a:cs typeface="+mn-cs"/>
                </a:rPr>
                <a:t>Return </a:t>
              </a:r>
              <a:r>
                <a:rPr lang="en-US" sz="1800" b="0" dirty="0" smtClean="0">
                  <a:latin typeface="Calibri" panose="020F0502020204030204" charset="0"/>
                  <a:cs typeface="+mn-cs"/>
                </a:rPr>
                <a:t>Address</a:t>
              </a:r>
            </a:p>
            <a:p>
              <a:pPr algn="ctr">
                <a:defRPr/>
              </a:pPr>
              <a:r>
                <a:rPr lang="en-US" sz="1800" b="0" dirty="0" smtClean="0">
                  <a:latin typeface="Calibri" panose="020F0502020204030204" charset="0"/>
                  <a:cs typeface="+mn-cs"/>
                </a:rPr>
                <a:t>(8 bytes)</a:t>
              </a:r>
              <a:endParaRPr lang="en-US" sz="1800" b="0" dirty="0">
                <a:latin typeface="Calibri" panose="020F0502020204030204" charset="0"/>
                <a:cs typeface="+mn-cs"/>
              </a:endParaRPr>
            </a:p>
          </p:txBody>
        </p:sp>
        <p:grpSp>
          <p:nvGrpSpPr>
            <p:cNvPr id="16" name="Group 1"/>
            <p:cNvGrpSpPr/>
            <p:nvPr/>
          </p:nvGrpSpPr>
          <p:grpSpPr>
            <a:xfrm>
              <a:off x="533400" y="4648200"/>
              <a:ext cx="1797050" cy="304800"/>
              <a:chOff x="533400" y="4648200"/>
              <a:chExt cx="1797050" cy="304800"/>
            </a:xfrm>
          </p:grpSpPr>
          <p:sp>
            <p:nvSpPr>
              <p:cNvPr id="3604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7030A0"/>
                    </a:solidFill>
                    <a:latin typeface="Courier New" panose="02070309020205020404" charset="0"/>
                    <a:cs typeface="+mn-cs"/>
                  </a:rPr>
                  <a:t>00</a:t>
                </a:r>
                <a:endParaRPr lang="en-US" sz="1800" dirty="0">
                  <a:solidFill>
                    <a:srgbClr val="7030A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360473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7030A0"/>
                    </a:solidFill>
                    <a:latin typeface="Courier New" panose="02070309020205020404" charset="0"/>
                    <a:cs typeface="+mn-cs"/>
                  </a:rPr>
                  <a:t>00</a:t>
                </a:r>
                <a:endParaRPr lang="en-US" sz="1800" dirty="0">
                  <a:solidFill>
                    <a:srgbClr val="7030A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360474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7030A0"/>
                    </a:solidFill>
                    <a:latin typeface="Courier New" panose="02070309020205020404" charset="0"/>
                    <a:cs typeface="+mn-cs"/>
                  </a:rPr>
                  <a:t>00</a:t>
                </a:r>
                <a:endParaRPr lang="en-US" sz="1800" dirty="0">
                  <a:solidFill>
                    <a:srgbClr val="7030A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360475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7030A0"/>
                    </a:solidFill>
                    <a:latin typeface="Courier New" panose="02070309020205020404" charset="0"/>
                    <a:cs typeface="+mn-cs"/>
                  </a:rPr>
                  <a:t>B8</a:t>
                </a:r>
                <a:endParaRPr lang="en-US" sz="1800" dirty="0">
                  <a:solidFill>
                    <a:srgbClr val="7030A0"/>
                  </a:solidFill>
                  <a:latin typeface="Courier New" panose="02070309020205020404" charset="0"/>
                  <a:cs typeface="+mn-cs"/>
                </a:endParaRPr>
              </a:p>
            </p:txBody>
          </p:sp>
        </p:grp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533400" y="3113087"/>
              <a:ext cx="1797050" cy="153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 smtClean="0">
                  <a:latin typeface="Calibri" panose="020F0502020204030204" charset="0"/>
                </a:rPr>
                <a:t>20 bytes unused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32564" y="2509716"/>
              <a:ext cx="1797050" cy="304800"/>
              <a:chOff x="2377022" y="2811289"/>
              <a:chExt cx="1797050" cy="304800"/>
            </a:xfrm>
            <a:solidFill>
              <a:srgbClr val="CDF1C5"/>
            </a:solidFill>
          </p:grpSpPr>
          <p:sp>
            <p:nvSpPr>
              <p:cNvPr id="33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00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00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21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07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23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FF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</p:grpSp>
        <p:grpSp>
          <p:nvGrpSpPr>
            <p:cNvPr id="27" name="Group 42"/>
            <p:cNvGrpSpPr/>
            <p:nvPr/>
          </p:nvGrpSpPr>
          <p:grpSpPr>
            <a:xfrm>
              <a:off x="533400" y="4336978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44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37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45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36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7030A0"/>
                    </a:solidFill>
                    <a:latin typeface="Courier New" panose="02070309020205020404" charset="0"/>
                    <a:cs typeface="+mn-cs"/>
                  </a:rPr>
                  <a:t>C3</a:t>
                </a:r>
                <a:endParaRPr lang="en-US" sz="1800" dirty="0">
                  <a:solidFill>
                    <a:srgbClr val="7030A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47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7030A0"/>
                    </a:solidFill>
                    <a:latin typeface="Courier New" panose="02070309020205020404" charset="0"/>
                    <a:cs typeface="+mn-cs"/>
                  </a:rPr>
                  <a:t>00</a:t>
                </a:r>
                <a:endParaRPr lang="en-US" sz="1800" dirty="0">
                  <a:solidFill>
                    <a:srgbClr val="7030A0"/>
                  </a:solidFill>
                  <a:latin typeface="Courier New" panose="02070309020205020404" charset="0"/>
                  <a:cs typeface="+mn-cs"/>
                </a:endParaRPr>
              </a:p>
            </p:txBody>
          </p:sp>
        </p:grpSp>
        <p:grpSp>
          <p:nvGrpSpPr>
            <p:cNvPr id="28" name="Group 47"/>
            <p:cNvGrpSpPr/>
            <p:nvPr/>
          </p:nvGrpSpPr>
          <p:grpSpPr>
            <a:xfrm>
              <a:off x="533400" y="4025756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31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30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39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38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</p:grpSp>
        <p:grpSp>
          <p:nvGrpSpPr>
            <p:cNvPr id="42" name="Group 52"/>
            <p:cNvGrpSpPr/>
            <p:nvPr/>
          </p:nvGrpSpPr>
          <p:grpSpPr>
            <a:xfrm>
              <a:off x="533400" y="3714534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35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34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33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32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</p:grpSp>
        <p:grpSp>
          <p:nvGrpSpPr>
            <p:cNvPr id="71" name="Group 57"/>
            <p:cNvGrpSpPr/>
            <p:nvPr/>
          </p:nvGrpSpPr>
          <p:grpSpPr>
            <a:xfrm>
              <a:off x="533400" y="3403312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39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8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38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93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37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94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36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</p:grpSp>
        <p:grpSp>
          <p:nvGrpSpPr>
            <p:cNvPr id="95" name="Group 62"/>
            <p:cNvGrpSpPr/>
            <p:nvPr/>
          </p:nvGrpSpPr>
          <p:grpSpPr>
            <a:xfrm>
              <a:off x="533400" y="3092090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96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33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97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32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31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anose="02070309020205020404" charset="0"/>
                    <a:cs typeface="+mn-cs"/>
                  </a:rPr>
                  <a:t>30</a:t>
                </a:r>
                <a:endParaRPr lang="en-US" sz="1800" dirty="0">
                  <a:latin typeface="Courier New" panose="02070309020205020404" charset="0"/>
                  <a:cs typeface="+mn-cs"/>
                </a:endParaRPr>
              </a:p>
            </p:txBody>
          </p:sp>
        </p:grpSp>
        <p:grpSp>
          <p:nvGrpSpPr>
            <p:cNvPr id="100" name="Group 67"/>
            <p:cNvGrpSpPr/>
            <p:nvPr/>
          </p:nvGrpSpPr>
          <p:grpSpPr>
            <a:xfrm>
              <a:off x="533400" y="2819400"/>
              <a:ext cx="1797050" cy="304800"/>
              <a:chOff x="2377022" y="2811289"/>
              <a:chExt cx="1797050" cy="304800"/>
            </a:xfrm>
            <a:solidFill>
              <a:srgbClr val="D5F1CF"/>
            </a:solidFill>
          </p:grpSpPr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FF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FF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103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AB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  <p:sp>
            <p:nvSpPr>
              <p:cNvPr id="104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C00000"/>
                    </a:solidFill>
                    <a:latin typeface="Courier New" panose="02070309020205020404" charset="0"/>
                    <a:cs typeface="+mn-cs"/>
                  </a:rPr>
                  <a:t>80</a:t>
                </a:r>
                <a:endParaRPr lang="en-US" sz="1800" dirty="0">
                  <a:solidFill>
                    <a:srgbClr val="C00000"/>
                  </a:solidFill>
                  <a:latin typeface="Courier New" panose="02070309020205020404" charset="0"/>
                  <a:cs typeface="+mn-cs"/>
                </a:endParaRPr>
              </a:p>
            </p:txBody>
          </p:sp>
        </p:grpSp>
        <p:sp>
          <p:nvSpPr>
            <p:cNvPr id="105" name="AutoShape 16"/>
            <p:cNvSpPr/>
            <p:nvPr/>
          </p:nvSpPr>
          <p:spPr bwMode="auto">
            <a:xfrm rot="10800000" flipH="1">
              <a:off x="190499" y="2509716"/>
              <a:ext cx="228600" cy="2443284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106" name="TextBox 94"/>
          <p:cNvSpPr txBox="1">
            <a:spLocks noChangeArrowheads="1"/>
          </p:cNvSpPr>
          <p:nvPr/>
        </p:nvSpPr>
        <p:spPr bwMode="auto">
          <a:xfrm>
            <a:off x="3429000" y="2209800"/>
            <a:ext cx="33426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 dirty="0" smtClean="0">
                <a:latin typeface="Calibri" panose="020F0502020204030204" charset="0"/>
                <a:cs typeface="Courier New" panose="02070309020205020404" charset="0"/>
              </a:rPr>
              <a:t>攻击</a:t>
            </a:r>
            <a:r>
              <a:rPr lang="en-US" sz="1800" dirty="0" smtClean="0">
                <a:latin typeface="Calibri" panose="020F0502020204030204" charset="0"/>
                <a:cs typeface="Courier New" panose="02070309020205020404" charset="0"/>
              </a:rPr>
              <a:t>: </a:t>
            </a:r>
            <a:r>
              <a:rPr lang="en-US" sz="1800" dirty="0" err="1" smtClean="0">
                <a:latin typeface="Courier New" panose="02070309020205020404" charset="0"/>
                <a:cs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  <a:cs typeface="Courier New" panose="02070309020205020404" charset="0"/>
              </a:rPr>
              <a:t> echo() </a:t>
            </a:r>
            <a:r>
              <a:rPr lang="zh-CN" altLang="en-US" sz="1800" dirty="0" smtClean="0">
                <a:latin typeface="Courier New" panose="02070309020205020404" charset="0"/>
                <a:cs typeface="Courier New" panose="02070309020205020404" charset="0"/>
              </a:rPr>
              <a:t>总是返回</a:t>
            </a:r>
            <a:r>
              <a:rPr lang="en-US" sz="1800" dirty="0" smtClean="0">
                <a:latin typeface="Calibri" panose="020F0502020204030204" charset="0"/>
              </a:rPr>
              <a:t> 0</a:t>
            </a:r>
            <a:endParaRPr lang="en-US" sz="1800" dirty="0">
              <a:latin typeface="Calibri" panose="020F0502020204030204" charset="0"/>
            </a:endParaRPr>
          </a:p>
        </p:txBody>
      </p:sp>
      <p:grpSp>
        <p:nvGrpSpPr>
          <p:cNvPr id="107" name="Group 96"/>
          <p:cNvGrpSpPr/>
          <p:nvPr/>
        </p:nvGrpSpPr>
        <p:grpSpPr>
          <a:xfrm>
            <a:off x="527006" y="2811289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108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09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40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10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06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11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f6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grpSp>
        <p:nvGrpSpPr>
          <p:cNvPr id="112" name="Group 101"/>
          <p:cNvGrpSpPr/>
          <p:nvPr/>
        </p:nvGrpSpPr>
        <p:grpSpPr>
          <a:xfrm>
            <a:off x="527006" y="2514600"/>
            <a:ext cx="1797050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11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1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1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  <p:sp>
          <p:nvSpPr>
            <p:cNvPr id="11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rgbClr val="C00000"/>
                  </a:solidFill>
                  <a:latin typeface="Courier New" panose="02070309020205020404" charset="0"/>
                  <a:cs typeface="+mn-cs"/>
                </a:rPr>
                <a:t>00</a:t>
              </a:r>
              <a:endParaRPr lang="en-US" sz="1800" dirty="0">
                <a:solidFill>
                  <a:srgbClr val="C00000"/>
                </a:solidFill>
                <a:latin typeface="Courier New" panose="02070309020205020404" charset="0"/>
                <a:cs typeface="+mn-cs"/>
              </a:endParaRPr>
            </a:p>
          </p:txBody>
        </p:sp>
      </p:grpSp>
      <p:sp>
        <p:nvSpPr>
          <p:cNvPr id="117" name="TextBox 87"/>
          <p:cNvSpPr txBox="1">
            <a:spLocks noChangeArrowheads="1"/>
          </p:cNvSpPr>
          <p:nvPr/>
        </p:nvSpPr>
        <p:spPr bwMode="auto">
          <a:xfrm>
            <a:off x="533400" y="6096000"/>
            <a:ext cx="373126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sz="1800" b="0" dirty="0" smtClean="0">
                <a:latin typeface="Calibri" panose="020F0502020204030204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攻击字符串中</a:t>
            </a:r>
            <a:r>
              <a:rPr lang="zh-CN" altLang="en-US" sz="1800" b="0" dirty="0" smtClean="0">
                <a:latin typeface="Calibri" panose="020F0502020204030204" charset="0"/>
              </a:rPr>
              <a:t>不能有</a:t>
            </a:r>
            <a:r>
              <a:rPr lang="en-US" sz="1800" b="0" dirty="0" smtClean="0">
                <a:latin typeface="Calibri" panose="020F0502020204030204" charset="0"/>
              </a:rPr>
              <a:t>‘\n’ </a:t>
            </a:r>
            <a:r>
              <a:rPr lang="zh-CN" altLang="en-US" sz="1800" b="0" dirty="0" smtClean="0">
                <a:latin typeface="Calibri" panose="020F0502020204030204" charset="0"/>
              </a:rPr>
              <a:t>或者</a:t>
            </a:r>
            <a:r>
              <a:rPr lang="en-US" sz="1800" b="0" dirty="0" smtClean="0">
                <a:latin typeface="Calibri" panose="020F0502020204030204" charset="0"/>
              </a:rPr>
              <a:t> EOF </a:t>
            </a:r>
            <a:endParaRPr lang="en-US" sz="1800" b="0" dirty="0">
              <a:latin typeface="Calibri" panose="020F0502020204030204" charset="0"/>
            </a:endParaRPr>
          </a:p>
        </p:txBody>
      </p:sp>
      <p:sp>
        <p:nvSpPr>
          <p:cNvPr id="118" name="Line 29"/>
          <p:cNvSpPr>
            <a:spLocks noChangeShapeType="1"/>
          </p:cNvSpPr>
          <p:nvPr/>
        </p:nvSpPr>
        <p:spPr bwMode="auto">
          <a:xfrm flipH="1">
            <a:off x="2372552" y="2509579"/>
            <a:ext cx="45085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9" name="Rectangle 30"/>
          <p:cNvSpPr>
            <a:spLocks noChangeArrowheads="1"/>
          </p:cNvSpPr>
          <p:nvPr/>
        </p:nvSpPr>
        <p:spPr bwMode="auto">
          <a:xfrm>
            <a:off x="2772602" y="2336541"/>
            <a:ext cx="81915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Courier New" panose="02070309020205020404" charset="0"/>
              </a:rPr>
              <a:t>%</a:t>
            </a:r>
            <a:r>
              <a:rPr lang="en-US" sz="1800" dirty="0" err="1" smtClean="0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endParaRPr lang="en-US" sz="18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331676" y="1544598"/>
            <a:ext cx="0" cy="665202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70772" y="1360486"/>
            <a:ext cx="75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地址往下增加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89" grpId="0" bldLvl="0" animBg="1"/>
      <p:bldP spid="90" grpId="0"/>
      <p:bldP spid="92" grpId="0"/>
      <p:bldP spid="106" grpId="0"/>
      <p:bldP spid="117" grpId="0"/>
      <p:bldP spid="118" grpId="0" animBg="1"/>
      <p:bldP spid="119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0" y="459740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如何处理缓冲区溢出攻击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/>
        </p:nvSpPr>
        <p:spPr>
          <a:xfrm>
            <a:off x="247650" y="1591310"/>
            <a:ext cx="6333490" cy="22555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en-US" b="0" dirty="0" smtClean="0">
                <a:latin typeface="微软雅黑" panose="020B0503020204020204" charset="-122"/>
                <a:ea typeface="微软雅黑" panose="020B0503020204020204" charset="-122"/>
              </a:rPr>
              <a:t>避免溢出漏洞</a:t>
            </a:r>
          </a:p>
          <a:p>
            <a:pPr eaLnBrk="1" hangingPunct="1">
              <a:buClr>
                <a:srgbClr val="0D0D0D"/>
              </a:buClr>
            </a:pPr>
            <a:r>
              <a:rPr lang="en-US" b="0" dirty="0" smtClean="0">
                <a:latin typeface="微软雅黑" panose="020B0503020204020204" charset="-122"/>
                <a:ea typeface="微软雅黑" panose="020B0503020204020204" charset="-122"/>
              </a:rPr>
              <a:t>采用系统级保护</a:t>
            </a:r>
          </a:p>
          <a:p>
            <a:pPr eaLnBrk="1" hangingPunct="1">
              <a:buClr>
                <a:srgbClr val="0D0D0D"/>
              </a:buClr>
            </a:pPr>
            <a:r>
              <a:rPr lang="en-US" b="0" dirty="0" smtClean="0">
                <a:latin typeface="微软雅黑" panose="020B0503020204020204" charset="-122"/>
                <a:ea typeface="微软雅黑" panose="020B0503020204020204" charset="-122"/>
              </a:rPr>
              <a:t>编译器使用“栈金丝雀“</a:t>
            </a:r>
          </a:p>
          <a:p>
            <a:pPr marL="0" indent="0" eaLnBrk="1" hangingPunct="1">
              <a:buNone/>
            </a:pPr>
            <a:endParaRPr lang="en-US" b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1895475" y="4374515"/>
            <a:ext cx="3674745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接下来会一一讲述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4055745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在代码中</a:t>
            </a:r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避免溢出漏洞</a:t>
            </a:r>
            <a:endParaRPr lang="zh-CN" altLang="en-US" sz="2400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09600" y="1447800"/>
            <a:ext cx="5943600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[4];  /* Way too small! */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fgets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(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, 4, 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stdin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18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8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/>
        </p:nvSpPr>
        <p:spPr>
          <a:xfrm>
            <a:off x="526098" y="3723005"/>
            <a:ext cx="8091487" cy="2482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例如，使用限制字符串长度的库例程</a:t>
            </a:r>
          </a:p>
          <a:p>
            <a:pPr lvl="1" eaLnBrk="1" hangingPunct="1">
              <a:lnSpc>
                <a:spcPct val="90000"/>
              </a:lnSpc>
              <a:buClr>
                <a:srgbClr val="A9D18E"/>
              </a:buClr>
            </a:pPr>
            <a:r>
              <a:rPr lang="en-US" b="1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gets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代替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</a:rPr>
              <a:t>gets</a:t>
            </a:r>
          </a:p>
          <a:p>
            <a:pPr lvl="1" eaLnBrk="1" hangingPunct="1">
              <a:lnSpc>
                <a:spcPct val="90000"/>
              </a:lnSpc>
              <a:buClr>
                <a:srgbClr val="A9D18E"/>
              </a:buClr>
            </a:pP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str</a:t>
            </a:r>
            <a:r>
              <a:rPr lang="en-US" b="1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n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cpy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代替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strcpy</a:t>
            </a:r>
            <a:endParaRPr 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1" hangingPunct="1">
              <a:lnSpc>
                <a:spcPct val="90000"/>
              </a:lnSpc>
              <a:buClr>
                <a:srgbClr val="A9D18E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不要用 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</a:rPr>
              <a:t>scanf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</a:rPr>
              <a:t>%s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转换规格</a:t>
            </a:r>
          </a:p>
          <a:p>
            <a:pPr lvl="2" eaLnBrk="1" hangingPunct="1">
              <a:lnSpc>
                <a:spcPct val="97000"/>
              </a:lnSpc>
            </a:pPr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使用fgets读取字符串</a:t>
            </a:r>
          </a:p>
          <a:p>
            <a:pPr lvl="2" eaLnBrk="1" hangingPunct="1">
              <a:lnSpc>
                <a:spcPct val="97000"/>
              </a:lnSpc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或者使用% ns，其中n是一个合适的整数。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313436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采用系统级保护</a:t>
            </a:r>
            <a:endParaRPr lang="zh-CN" altLang="en-US" sz="2400"/>
          </a:p>
        </p:txBody>
      </p:sp>
      <p:sp>
        <p:nvSpPr>
          <p:cNvPr id="38916" name="Rectangle 44"/>
          <p:cNvSpPr>
            <a:spLocks noGrp="1" noChangeArrowheads="1"/>
          </p:cNvSpPr>
          <p:nvPr/>
        </p:nvSpPr>
        <p:spPr>
          <a:xfrm>
            <a:off x="1418908" y="1681798"/>
            <a:ext cx="4433887" cy="2938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随机叠加偏移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在程序开始时，在栈上分配任意数量的空间。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移位整个程序的堆栈地址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使得黑客很难预测插入代码的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起始位置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eaLnBrk="1" hangingPunct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每次程序执行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时，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栈的重新定位</a:t>
            </a:r>
          </a:p>
          <a:p>
            <a:pPr lvl="1" eaLnBrk="1" hangingPunct="1"/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1143000" y="3425825"/>
          <a:ext cx="6858000" cy="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Worksheet" r:id="rId3" imgW="31746032" imgH="25397" progId="Excel.Sheet.12">
                  <p:embed/>
                </p:oleObj>
              </mc:Choice>
              <mc:Fallback>
                <p:oleObj name="Worksheet" r:id="rId3" imgW="31746032" imgH="25397" progId="Excel.Sheet.12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25825"/>
                        <a:ext cx="6858000" cy="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5991940" y="1328738"/>
            <a:ext cx="2676604" cy="4949546"/>
            <a:chOff x="5991940" y="1328738"/>
            <a:chExt cx="2676604" cy="4949546"/>
          </a:xfrm>
        </p:grpSpPr>
        <p:sp>
          <p:nvSpPr>
            <p:cNvPr id="53" name="Rectangle 4"/>
            <p:cNvSpPr/>
            <p:nvPr/>
          </p:nvSpPr>
          <p:spPr bwMode="auto">
            <a:xfrm>
              <a:off x="7398544" y="3386138"/>
              <a:ext cx="1270000" cy="304800"/>
            </a:xfrm>
            <a:prstGeom prst="rect">
              <a:avLst/>
            </a:prstGeom>
            <a:solidFill>
              <a:srgbClr val="F2F2F2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/>
                  <a:ea typeface="Calibri Bold" charset="0"/>
                  <a:cs typeface="Courier New" panose="02070309020205020404"/>
                  <a:sym typeface="Calibri Bold" charset="0"/>
                </a:rPr>
                <a:t>main</a:t>
              </a: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/>
                <a:ea typeface="Calibri Bold" charset="0"/>
                <a:cs typeface="Courier New" panose="02070309020205020404"/>
                <a:sym typeface="Calibri Bold" charset="0"/>
              </a:endParaRPr>
            </a:p>
          </p:txBody>
        </p:sp>
        <p:sp>
          <p:nvSpPr>
            <p:cNvPr id="54" name="Rectangle 5"/>
            <p:cNvSpPr/>
            <p:nvPr/>
          </p:nvSpPr>
          <p:spPr bwMode="auto">
            <a:xfrm>
              <a:off x="7398544" y="3690938"/>
              <a:ext cx="1270000" cy="95726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应用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Bold" charset="0"/>
                  <a:ea typeface="宋体" panose="02010600030101010101" pitchFamily="2" charset="-122"/>
                  <a:cs typeface="Calibri Bold" charset="0"/>
                  <a:sym typeface="Calibri Bold" charset="0"/>
                </a:rPr>
                <a:t>代码</a:t>
              </a:r>
            </a:p>
          </p:txBody>
        </p:sp>
        <p:sp>
          <p:nvSpPr>
            <p:cNvPr id="55" name="Rectangle 7"/>
            <p:cNvSpPr/>
            <p:nvPr/>
          </p:nvSpPr>
          <p:spPr bwMode="auto">
            <a:xfrm>
              <a:off x="7398544" y="1404938"/>
              <a:ext cx="1270000" cy="304800"/>
            </a:xfrm>
            <a:prstGeom prst="rect">
              <a:avLst/>
            </a:prstGeom>
            <a:solidFill>
              <a:srgbClr val="F2F2F2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ectangle 9"/>
            <p:cNvSpPr/>
            <p:nvPr/>
          </p:nvSpPr>
          <p:spPr bwMode="auto">
            <a:xfrm>
              <a:off x="7398544" y="1709738"/>
              <a:ext cx="1270000" cy="1676400"/>
            </a:xfrm>
            <a:prstGeom prst="rect">
              <a:avLst/>
            </a:prstGeom>
            <a:solidFill>
              <a:srgbClr val="FF9999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57" name="Rectangle 10"/>
            <p:cNvSpPr/>
            <p:nvPr/>
          </p:nvSpPr>
          <p:spPr bwMode="auto">
            <a:xfrm>
              <a:off x="5991940" y="2243138"/>
              <a:ext cx="990600" cy="35306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Bold" charset="0"/>
                  <a:ea typeface="宋体" panose="02010600030101010101" pitchFamily="2" charset="-122"/>
                  <a:cs typeface="Calibri Bold" charset="0"/>
                  <a:sym typeface="Calibri Bold" charset="0"/>
                </a:rPr>
                <a:t>随机分配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endParaRPr>
            </a:p>
          </p:txBody>
        </p:sp>
        <p:sp>
          <p:nvSpPr>
            <p:cNvPr id="58" name="AutoShape 11"/>
            <p:cNvSpPr/>
            <p:nvPr/>
          </p:nvSpPr>
          <p:spPr bwMode="auto">
            <a:xfrm>
              <a:off x="7150767" y="1704917"/>
              <a:ext cx="228600" cy="1681221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875"/>
                    <a:pt x="10800" y="19980"/>
                  </a:cubicBezTo>
                  <a:lnTo>
                    <a:pt x="10800" y="12420"/>
                  </a:lnTo>
                  <a:cubicBezTo>
                    <a:pt x="10800" y="11525"/>
                    <a:pt x="5965" y="10800"/>
                    <a:pt x="0" y="10800"/>
                  </a:cubicBezTo>
                  <a:cubicBezTo>
                    <a:pt x="5965" y="10800"/>
                    <a:pt x="10800" y="10075"/>
                    <a:pt x="10800" y="9180"/>
                  </a:cubicBezTo>
                  <a:lnTo>
                    <a:pt x="10800" y="1620"/>
                  </a:lnTo>
                  <a:cubicBezTo>
                    <a:pt x="10800" y="725"/>
                    <a:pt x="15635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10"/>
            <p:cNvSpPr/>
            <p:nvPr/>
          </p:nvSpPr>
          <p:spPr bwMode="auto">
            <a:xfrm>
              <a:off x="6407944" y="1328738"/>
              <a:ext cx="762000" cy="35306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Bold" charset="0"/>
                  <a:ea typeface="宋体" panose="02010600030101010101" pitchFamily="2" charset="-122"/>
                  <a:cs typeface="Calibri Bold" charset="0"/>
                  <a:sym typeface="Calibri Bold" charset="0"/>
                </a:rPr>
                <a:t>栈基址</a:t>
              </a:r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7398544" y="4638842"/>
              <a:ext cx="1270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 smtClean="0">
                  <a:latin typeface="Calibri" panose="020F0502020204030204" charset="0"/>
                  <a:cs typeface="+mn-cs"/>
                </a:rPr>
                <a:t>B?</a:t>
              </a:r>
              <a:endParaRPr lang="en-US" sz="1800" dirty="0"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auto">
            <a:xfrm>
              <a:off x="6561519" y="5908952"/>
              <a:ext cx="421021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r" eaLnBrk="0" hangingPunct="0"/>
              <a:r>
                <a:rPr lang="en-US" sz="1800" dirty="0" smtClean="0">
                  <a:latin typeface="Calibri" panose="020F0502020204030204" charset="0"/>
                </a:rPr>
                <a:t>B?</a:t>
              </a: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62" name="Line 17"/>
            <p:cNvSpPr>
              <a:spLocks noChangeShapeType="1"/>
            </p:cNvSpPr>
            <p:nvPr/>
          </p:nvSpPr>
          <p:spPr bwMode="auto">
            <a:xfrm>
              <a:off x="6982540" y="6096000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7398544" y="5535574"/>
              <a:ext cx="1270000" cy="6451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eaLnBrk="0" hangingPunct="0">
                <a:defRPr/>
              </a:pPr>
              <a:r>
                <a:rPr lang="zh-CN" altLang="en-US" sz="1800" dirty="0">
                  <a:latin typeface="Calibri" panose="020F0502020204030204" charset="0"/>
                  <a:cs typeface="+mn-cs"/>
                </a:rPr>
                <a:t>攻击</a:t>
              </a:r>
            </a:p>
            <a:p>
              <a:pPr eaLnBrk="0" hangingPunct="0">
                <a:defRPr/>
              </a:pPr>
              <a:r>
                <a:rPr lang="zh-CN" altLang="en-US" sz="1800" dirty="0">
                  <a:latin typeface="Calibri" panose="020F0502020204030204" charset="0"/>
                  <a:cs typeface="+mn-cs"/>
                </a:rPr>
                <a:t>代码</a:t>
              </a:r>
            </a:p>
          </p:txBody>
        </p:sp>
        <p:sp>
          <p:nvSpPr>
            <p:cNvPr id="64" name="Rectangle 19"/>
            <p:cNvSpPr>
              <a:spLocks noChangeArrowheads="1"/>
            </p:cNvSpPr>
            <p:nvPr/>
          </p:nvSpPr>
          <p:spPr bwMode="auto">
            <a:xfrm>
              <a:off x="7398544" y="5016392"/>
              <a:ext cx="1270000" cy="5187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anose="020F0502020204030204" charset="0"/>
                  <a:cs typeface="+mn-cs"/>
                </a:rPr>
                <a:t>pad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17" name="椭圆 16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2579" name="Rectangle 3"/>
          <p:cNvSpPr>
            <a:spLocks noGrp="1" noChangeArrowheads="1"/>
          </p:cNvSpPr>
          <p:nvPr/>
        </p:nvSpPr>
        <p:spPr>
          <a:xfrm>
            <a:off x="280670" y="614680"/>
            <a:ext cx="4572000" cy="579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4155" indent="-224155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en-US" dirty="0"/>
              <a:t>C </a:t>
            </a:r>
            <a:r>
              <a:rPr lang="zh-CN" altLang="en-US" dirty="0"/>
              <a:t>代码</a:t>
            </a:r>
          </a:p>
          <a:p>
            <a:pPr marL="560705" lvl="1" indent="-222250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en-US" dirty="0" err="1" smtClean="0"/>
              <a:t>t存储在指定的目标</a:t>
            </a:r>
            <a:r>
              <a:rPr lang="zh-CN" altLang="en-US" dirty="0" smtClean="0"/>
              <a:t>地址</a:t>
            </a:r>
          </a:p>
          <a:p>
            <a:pPr marL="224155" indent="-224155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zh-CN" altLang="en-US" dirty="0"/>
              <a:t>汇编</a:t>
            </a:r>
          </a:p>
          <a:p>
            <a:pPr marL="560705" lvl="1" indent="-222250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zh-CN" altLang="en-US" dirty="0"/>
              <a:t>数值（</a:t>
            </a:r>
            <a:r>
              <a:rPr lang="en-US" altLang="zh-CN" dirty="0"/>
              <a:t>8</a:t>
            </a:r>
            <a:r>
              <a:rPr lang="zh-CN" altLang="en-US" dirty="0"/>
              <a:t>字节）存到内存</a:t>
            </a:r>
            <a:endParaRPr lang="en-US" dirty="0"/>
          </a:p>
          <a:p>
            <a:pPr marL="560705" lvl="1" indent="-222250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zh-CN" altLang="en-US" dirty="0"/>
              <a:t>操作数</a:t>
            </a:r>
            <a:r>
              <a:rPr lang="en-US" dirty="0"/>
              <a:t>:</a:t>
            </a:r>
          </a:p>
          <a:p>
            <a:pPr marL="840105" lvl="2" indent="-165100" defTabSz="895350">
              <a:buNone/>
              <a:tabLst>
                <a:tab pos="1603375" algn="l"/>
                <a:tab pos="2514600" algn="l"/>
              </a:tabLst>
            </a:pPr>
            <a:r>
              <a:rPr lang="en-US" b="1" dirty="0" smtClean="0">
                <a:latin typeface="Courier New" panose="02070309020205020404" charset="0"/>
              </a:rPr>
              <a:t>t</a:t>
            </a:r>
            <a:r>
              <a:rPr lang="en-US" b="1" dirty="0" smtClean="0"/>
              <a:t>:	</a:t>
            </a:r>
            <a:r>
              <a:rPr lang="zh-CN" altLang="en-US" dirty="0"/>
              <a:t>寄存器</a:t>
            </a:r>
            <a:r>
              <a:rPr lang="en-US" dirty="0"/>
              <a:t>	</a:t>
            </a:r>
            <a:r>
              <a:rPr lang="en-US" b="1" dirty="0">
                <a:latin typeface="Courier New" panose="02070309020205020404" charset="0"/>
              </a:rPr>
              <a:t>%</a:t>
            </a:r>
            <a:r>
              <a:rPr lang="en-US" b="1" dirty="0" err="1" smtClean="0">
                <a:latin typeface="Courier New" panose="02070309020205020404" charset="0"/>
              </a:rPr>
              <a:t>rax</a:t>
            </a:r>
            <a:endParaRPr lang="en-US" b="1" dirty="0">
              <a:latin typeface="Courier New" panose="02070309020205020404" charset="0"/>
            </a:endParaRP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1603375" algn="l"/>
                <a:tab pos="2514600" algn="l"/>
              </a:tabLst>
            </a:pPr>
            <a:r>
              <a:rPr lang="en-US" b="1" dirty="0" err="1" smtClean="0">
                <a:latin typeface="Courier New" panose="02070309020205020404" charset="0"/>
              </a:rPr>
              <a:t>dest</a:t>
            </a:r>
            <a:r>
              <a:rPr lang="en-US" b="1" dirty="0" smtClean="0"/>
              <a:t>:</a:t>
            </a:r>
            <a:r>
              <a:rPr lang="en-US" dirty="0"/>
              <a:t>	</a:t>
            </a:r>
            <a:r>
              <a:rPr lang="zh-CN" altLang="en-US" dirty="0"/>
              <a:t>寄存器</a:t>
            </a:r>
            <a:r>
              <a:rPr lang="en-US" dirty="0"/>
              <a:t>	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charset="0"/>
              </a:rPr>
              <a:t>%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charset="0"/>
              </a:rPr>
              <a:t>rbx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</a:endParaRPr>
          </a:p>
          <a:p>
            <a:pPr marL="840105" lvl="2" indent="-165100" defTabSz="895350">
              <a:buFont typeface="Wingdings" panose="05000000000000000000" pitchFamily="2" charset="2"/>
              <a:buNone/>
              <a:tabLst>
                <a:tab pos="1603375" algn="l"/>
                <a:tab pos="2514600" algn="l"/>
              </a:tabLst>
            </a:pPr>
            <a:r>
              <a:rPr lang="en-US" b="1" dirty="0" smtClean="0">
                <a:latin typeface="Courier New" panose="02070309020205020404" charset="0"/>
              </a:rPr>
              <a:t>*</a:t>
            </a:r>
            <a:r>
              <a:rPr lang="en-US" b="1" dirty="0" err="1" smtClean="0">
                <a:latin typeface="Courier New" panose="02070309020205020404" charset="0"/>
              </a:rPr>
              <a:t>dest</a:t>
            </a:r>
            <a:r>
              <a:rPr lang="en-US" b="1" dirty="0" smtClean="0"/>
              <a:t>: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zh-CN" altLang="en-US" dirty="0" smtClean="0"/>
              <a:t>内存</a:t>
            </a:r>
            <a:r>
              <a:rPr lang="en-US" dirty="0"/>
              <a:t>	</a:t>
            </a:r>
            <a:r>
              <a:rPr lang="en-US" b="1" dirty="0"/>
              <a:t>M[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charset="0"/>
              </a:rPr>
              <a:t>%</a:t>
            </a:r>
            <a:r>
              <a:rPr lang="en-US" b="1" dirty="0" err="1" smtClean="0">
                <a:solidFill>
                  <a:schemeClr val="tx1"/>
                </a:solidFill>
                <a:latin typeface="Courier New" panose="02070309020205020404" charset="0"/>
              </a:rPr>
              <a:t>rbx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charset="0"/>
              </a:rPr>
              <a:t>]</a:t>
            </a:r>
            <a:endParaRPr lang="en-US" b="1" dirty="0"/>
          </a:p>
          <a:p>
            <a:pPr marL="224155" indent="-224155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zh-CN" altLang="en-US" dirty="0"/>
              <a:t>目标代码</a:t>
            </a:r>
          </a:p>
          <a:p>
            <a:pPr marL="560705" lvl="1" indent="-222250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en-US" dirty="0"/>
              <a:t>3</a:t>
            </a:r>
            <a:r>
              <a:rPr lang="zh-CN" altLang="en-US" dirty="0"/>
              <a:t>字节指令</a:t>
            </a:r>
          </a:p>
          <a:p>
            <a:pPr marL="560705" lvl="1" indent="-222250" defTabSz="895350">
              <a:buClr>
                <a:srgbClr val="53ABE2"/>
              </a:buClr>
              <a:tabLst>
                <a:tab pos="1603375" algn="l"/>
                <a:tab pos="2514600" algn="l"/>
              </a:tabLst>
            </a:pPr>
            <a:r>
              <a:rPr lang="en-US" dirty="0"/>
              <a:t>存储在地址0x40059e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852670" y="759460"/>
            <a:ext cx="3883025" cy="3762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*</a:t>
            </a:r>
            <a:r>
              <a:rPr lang="en-US" sz="1800" dirty="0" err="1" smtClean="0">
                <a:latin typeface="Courier New" panose="02070309020205020404" charset="0"/>
              </a:rPr>
              <a:t>dest</a:t>
            </a:r>
            <a:r>
              <a:rPr lang="en-US" sz="1800" dirty="0" smtClean="0">
                <a:latin typeface="Courier New" panose="02070309020205020404" charset="0"/>
              </a:rPr>
              <a:t> = t;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4849495" y="1706880"/>
            <a:ext cx="3886200" cy="3762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549400" algn="l"/>
              </a:tabLst>
            </a:pPr>
            <a:r>
              <a:rPr lang="en-US" sz="1800" dirty="0" err="1" smtClean="0">
                <a:latin typeface="Courier New" panose="02070309020205020404" charset="0"/>
              </a:rPr>
              <a:t>movq</a:t>
            </a:r>
            <a:r>
              <a:rPr lang="en-US" sz="1800" dirty="0" smtClean="0">
                <a:latin typeface="Courier New" panose="02070309020205020404" charset="0"/>
              </a:rPr>
              <a:t> 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r>
              <a:rPr lang="en-US" sz="1800" dirty="0" smtClean="0">
                <a:latin typeface="Courier New" panose="02070309020205020404" charset="0"/>
              </a:rPr>
              <a:t>, (%</a:t>
            </a:r>
            <a:r>
              <a:rPr lang="en-US" sz="1800" dirty="0" err="1" smtClean="0">
                <a:latin typeface="Courier New" panose="02070309020205020404" charset="0"/>
              </a:rPr>
              <a:t>rbx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4849495" y="4280694"/>
            <a:ext cx="3886200" cy="3762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2921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0x40059e:  48 89 03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6509385" y="1216660"/>
            <a:ext cx="289560" cy="4394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509385" y="2307590"/>
            <a:ext cx="289560" cy="174942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2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2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313436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采用系统级保护</a:t>
            </a:r>
            <a:endParaRPr lang="zh-CN" altLang="en-US" sz="2400"/>
          </a:p>
        </p:txBody>
      </p:sp>
      <p:sp>
        <p:nvSpPr>
          <p:cNvPr id="4" name="Rectangle 44"/>
          <p:cNvSpPr>
            <a:spLocks noGrp="1" noChangeArrowheads="1"/>
          </p:cNvSpPr>
          <p:nvPr/>
        </p:nvSpPr>
        <p:spPr>
          <a:xfrm>
            <a:off x="54272" y="1279165"/>
            <a:ext cx="4337760" cy="5224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92D050"/>
              </a:buClr>
            </a:pP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不可执行的代码段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1" hangingPunct="1">
              <a:buClr>
                <a:srgbClr val="70AD47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在传统的x86，可以标记存储区为“只读”或“可写的”</a:t>
            </a:r>
          </a:p>
          <a:p>
            <a:pPr lvl="2" eaLnBrk="1" hangingPunct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可以执行任何可读的操作</a:t>
            </a:r>
          </a:p>
          <a:p>
            <a:pPr lvl="1" eaLnBrk="1" hangingPunct="1">
              <a:buClr>
                <a:srgbClr val="70AD47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x86-64添加显式“执行”权限</a:t>
            </a:r>
          </a:p>
          <a:p>
            <a:pPr lvl="1" eaLnBrk="1" hangingPunct="1">
              <a:buClr>
                <a:srgbClr val="70AD47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标记为不可执行的栈</a:t>
            </a:r>
          </a:p>
          <a:p>
            <a:pPr lvl="1" eaLnBrk="1" hangingPunct="1"/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1143000" y="3425825"/>
          <a:ext cx="6858000" cy="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Worksheet" r:id="rId3" imgW="31746032" imgH="25397" progId="Excel.Sheet.12">
                  <p:embed/>
                </p:oleObj>
              </mc:Choice>
              <mc:Fallback>
                <p:oleObj name="Worksheet" r:id="rId3" imgW="31746032" imgH="25397" progId="Excel.Sheet.12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25825"/>
                        <a:ext cx="6858000" cy="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259263" y="1154113"/>
            <a:ext cx="3817937" cy="4203700"/>
            <a:chOff x="4259263" y="1154113"/>
            <a:chExt cx="3817937" cy="4203700"/>
          </a:xfrm>
        </p:grpSpPr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5630863" y="1154113"/>
              <a:ext cx="2428875" cy="36830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800" b="0">
                  <a:latin typeface="Calibri" panose="020F0502020204030204" charset="0"/>
                </a:rPr>
                <a:t>调用</a:t>
              </a:r>
              <a:r>
                <a:rPr lang="en-US" sz="1800" b="0">
                  <a:latin typeface="Calibri" panose="020F0502020204030204" charset="0"/>
                </a:rPr>
                <a:t> </a:t>
              </a:r>
              <a:r>
                <a:rPr lang="en-US" sz="1800">
                  <a:latin typeface="Courier New" panose="02070309020205020404" charset="0"/>
                </a:rPr>
                <a:t>gets()</a:t>
              </a:r>
              <a:r>
                <a:rPr lang="zh-CN" altLang="en-US" sz="1800">
                  <a:latin typeface="Courier New" panose="02070309020205020404" charset="0"/>
                </a:rPr>
                <a:t>之后的栈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727700" y="2819400"/>
              <a:ext cx="10668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anose="020F0502020204030204" charset="0"/>
                  <a:cs typeface="+mn-cs"/>
                </a:rPr>
                <a:t>B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5727700" y="1600200"/>
              <a:ext cx="1066800" cy="1219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5727700" y="4724400"/>
              <a:ext cx="1066800" cy="622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anose="020F0502020204030204" charset="0"/>
                <a:cs typeface="+mn-cs"/>
              </a:endParaRPr>
            </a:p>
            <a:p>
              <a:pPr eaLnBrk="0" hangingPunct="0">
                <a:defRPr/>
              </a:pPr>
              <a:endParaRPr lang="en-US" sz="1800" dirty="0"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7162800" y="2024063"/>
              <a:ext cx="914400" cy="36830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latin typeface="Courier New" panose="02070309020205020404" charset="0"/>
                </a:rPr>
                <a:t>P</a:t>
              </a:r>
              <a:r>
                <a:rPr lang="en-US" sz="1800" b="0" dirty="0" smtClean="0">
                  <a:latin typeface="Courier New" panose="02070309020205020404" charset="0"/>
                </a:rPr>
                <a:t> </a:t>
              </a:r>
              <a:r>
                <a:rPr lang="zh-CN" altLang="en-US" sz="1800" b="0" dirty="0" smtClean="0">
                  <a:latin typeface="Courier New" panose="02070309020205020404" charset="0"/>
                </a:rPr>
                <a:t>栈帧</a:t>
              </a:r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7162800" y="4098131"/>
              <a:ext cx="828675" cy="36830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 smtClean="0">
                  <a:latin typeface="Courier New" panose="02070309020205020404" charset="0"/>
                </a:rPr>
                <a:t>Q</a:t>
              </a:r>
              <a:r>
                <a:rPr lang="en-US" sz="1800" b="0" dirty="0" smtClean="0">
                  <a:latin typeface="Calibri" panose="020F0502020204030204" charset="0"/>
                </a:rPr>
                <a:t> </a:t>
              </a:r>
              <a:r>
                <a:rPr lang="zh-CN" altLang="en-US" sz="1800" b="0" dirty="0" smtClean="0">
                  <a:latin typeface="Calibri" panose="020F0502020204030204" charset="0"/>
                </a:rPr>
                <a:t>栈帧</a:t>
              </a: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975225" y="4478338"/>
              <a:ext cx="314325" cy="36988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>
                  <a:latin typeface="Calibri" panose="020F0502020204030204" charset="0"/>
                </a:rPr>
                <a:t>B</a:t>
              </a:r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5267325" y="4665663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5727700" y="4078288"/>
              <a:ext cx="1066800" cy="646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en-US" sz="1800" dirty="0">
                  <a:latin typeface="Calibri" panose="020F0502020204030204" charset="0"/>
                  <a:cs typeface="+mn-cs"/>
                </a:rPr>
                <a:t>exploit</a:t>
              </a:r>
            </a:p>
            <a:p>
              <a:pPr eaLnBrk="0" hangingPunct="0">
                <a:defRPr/>
              </a:pPr>
              <a:r>
                <a:rPr lang="en-US" sz="1800" dirty="0">
                  <a:latin typeface="Calibri" panose="020F0502020204030204" charset="0"/>
                  <a:cs typeface="+mn-cs"/>
                </a:rPr>
                <a:t>code</a:t>
              </a: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5727700" y="3159125"/>
              <a:ext cx="1065213" cy="9366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anose="020F0502020204030204" charset="0"/>
                  <a:cs typeface="+mn-cs"/>
                </a:rPr>
                <a:t>pad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4259263" y="3452972"/>
              <a:ext cx="1371600" cy="64516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 sz="1800" b="0">
                  <a:latin typeface="Calibri" panose="020F0502020204030204" charset="0"/>
                </a:rPr>
                <a:t>通过gets()</a:t>
              </a:r>
            </a:p>
            <a:p>
              <a:pPr eaLnBrk="0" hangingPunct="0"/>
              <a:r>
                <a:rPr lang="en-US" sz="1800" b="0"/>
                <a:t>数据写入</a:t>
              </a:r>
            </a:p>
          </p:txBody>
        </p:sp>
        <p:sp>
          <p:nvSpPr>
            <p:cNvPr id="28" name="AutoShape 16"/>
            <p:cNvSpPr/>
            <p:nvPr/>
          </p:nvSpPr>
          <p:spPr bwMode="auto">
            <a:xfrm rot="10800000">
              <a:off x="6892925" y="1600200"/>
              <a:ext cx="228600" cy="1600200"/>
            </a:xfrm>
            <a:prstGeom prst="leftBrace">
              <a:avLst>
                <a:gd name="adj1" fmla="val 749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  <p:sp>
          <p:nvSpPr>
            <p:cNvPr id="29" name="AutoShape 16"/>
            <p:cNvSpPr/>
            <p:nvPr/>
          </p:nvSpPr>
          <p:spPr bwMode="auto">
            <a:xfrm rot="10800000">
              <a:off x="6892925" y="3200400"/>
              <a:ext cx="228600" cy="2157413"/>
            </a:xfrm>
            <a:prstGeom prst="leftBrace">
              <a:avLst>
                <a:gd name="adj1" fmla="val 7497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  <p:sp>
          <p:nvSpPr>
            <p:cNvPr id="30" name="AutoShape 16"/>
            <p:cNvSpPr/>
            <p:nvPr/>
          </p:nvSpPr>
          <p:spPr bwMode="auto">
            <a:xfrm rot="10800000" flipH="1">
              <a:off x="5359400" y="2819400"/>
              <a:ext cx="228600" cy="1905000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anose="020F0502020204030204" charset="0"/>
              </a:endParaRPr>
            </a:p>
          </p:txBody>
        </p:sp>
      </p:grpSp>
      <p:cxnSp>
        <p:nvCxnSpPr>
          <p:cNvPr id="8" name="Straight Arrow Connector 4"/>
          <p:cNvCxnSpPr/>
          <p:nvPr/>
        </p:nvCxnSpPr>
        <p:spPr bwMode="auto">
          <a:xfrm flipV="1">
            <a:off x="4419600" y="4665663"/>
            <a:ext cx="1308100" cy="1277937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95231" y="59436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latin typeface="Calibri" panose="020F0502020204030204" charset="0"/>
              </a:rPr>
              <a:t>执行此代码的任何尝试都将失败。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2647315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栈金丝雀</a:t>
            </a:r>
          </a:p>
        </p:txBody>
      </p:sp>
      <p:sp>
        <p:nvSpPr>
          <p:cNvPr id="38916" name="Rectangle 44"/>
          <p:cNvSpPr>
            <a:spLocks noGrp="1" noChangeArrowheads="1"/>
          </p:cNvSpPr>
          <p:nvPr/>
        </p:nvSpPr>
        <p:spPr>
          <a:xfrm>
            <a:off x="366713" y="1328738"/>
            <a:ext cx="7939087" cy="5224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zh-CN" altLang="en-US" dirty="0" smtClean="0"/>
              <a:t>思想</a:t>
            </a:r>
          </a:p>
          <a:p>
            <a:pPr lvl="1" eaLnBrk="1" hangingPunct="1">
              <a:buClr>
                <a:srgbClr val="0D0D0D"/>
              </a:buClr>
            </a:pPr>
            <a:r>
              <a:rPr lang="zh-CN" altLang="en-US" dirty="0" smtClean="0"/>
              <a:t>在栈帧中任何局部缓冲区与栈状态间存储一个特殊的金丝雀值（哨兵值）</a:t>
            </a:r>
          </a:p>
          <a:p>
            <a:pPr lvl="1" eaLnBrk="1" hangingPunct="1">
              <a:buClr>
                <a:srgbClr val="0D0D0D"/>
              </a:buClr>
            </a:pPr>
            <a:r>
              <a:rPr lang="zh-CN" altLang="en-US" dirty="0" smtClean="0"/>
              <a:t>从函数返回前，程序检查这个金丝雀值是否改变了</a:t>
            </a:r>
          </a:p>
          <a:p>
            <a:pPr eaLnBrk="1" hangingPunct="1">
              <a:buClr>
                <a:srgbClr val="0D0D0D"/>
              </a:buClr>
            </a:pPr>
            <a:r>
              <a:rPr lang="en-US" dirty="0" smtClean="0"/>
              <a:t>GCC </a:t>
            </a:r>
            <a:r>
              <a:rPr lang="zh-CN" altLang="en-US" dirty="0" smtClean="0"/>
              <a:t>实施</a:t>
            </a:r>
          </a:p>
          <a:p>
            <a:pPr lvl="1" eaLnBrk="1" hangingPunct="1">
              <a:buClr>
                <a:srgbClr val="0D0D0D"/>
              </a:buClr>
            </a:pPr>
            <a:r>
              <a:rPr lang="en-US" dirty="0" smtClean="0"/>
              <a:t> 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</a:rPr>
              <a:t>-</a:t>
            </a:r>
            <a:r>
              <a:rPr lang="en-US" b="1" dirty="0" err="1" smtClean="0">
                <a:latin typeface="Courier New" panose="02070309020205020404" charset="0"/>
                <a:cs typeface="Courier New" panose="02070309020205020404" charset="0"/>
              </a:rPr>
              <a:t>fstack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</a:rPr>
              <a:t>-protector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28800" y="3981450"/>
            <a:ext cx="4152900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</a:t>
            </a:r>
            <a:r>
              <a:rPr lang="en-US" sz="1600" i="1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./</a:t>
            </a:r>
            <a:r>
              <a:rPr lang="en-US" sz="1600" i="1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bufdemo-sp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string: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28800" y="4886325"/>
            <a:ext cx="4152900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unix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&gt;./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bufdemo-sp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Type a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string:</a:t>
            </a:r>
            <a:r>
              <a:rPr lang="en-US" sz="1600" i="1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01234567</a:t>
            </a:r>
            <a:endParaRPr lang="en-US" sz="1600" i="1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*** stack smashing detected ***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337058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栈保护区反汇编</a:t>
            </a:r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92075" y="1676400"/>
            <a:ext cx="8899526" cy="39677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40072f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sub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$0x18,%rsp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400733:	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  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%fs:0x28,%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rax</a:t>
            </a:r>
            <a:endParaRPr lang="sk-SK" sz="18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40073c:	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  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%rax,0x8(%rsp)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400741:	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xor  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%eax,%eax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400743: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%rsp,%rdi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400746: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callq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4006e0 &lt;gets&gt;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40074b: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%rsp,%rdi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40074e: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callq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400570 &lt;puts@plt&gt;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400753:	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  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0x8(%rsp),%rax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400758:	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xor  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%fs:0x28,%rax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400761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je 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400768 &lt;echo+0x39&gt;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400763:	</a:t>
            </a:r>
            <a:r>
              <a:rPr lang="sk-SK" sz="18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callq  </a:t>
            </a:r>
            <a:r>
              <a:rPr lang="sk-SK" sz="18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400580 &lt;__stack_chk_fail@plt&gt;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400768: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add    </a:t>
            </a: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$0x18,%rsp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18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40076c:	</a:t>
            </a:r>
            <a:r>
              <a:rPr lang="sk-SK" sz="18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retq </a:t>
            </a:r>
            <a:endParaRPr lang="ro-RO" sz="18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92075" y="1221363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charset="0"/>
              </a:rPr>
              <a:t>echo: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260731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设置金丝雀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2624432" y="5062304"/>
            <a:ext cx="6183312" cy="15670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echo: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</a:rPr>
              <a:t>	. . .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%fs:40, %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rax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# Get canary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movq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rax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8(%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rsp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) # Place on stack</a:t>
            </a:r>
            <a:endParaRPr lang="en-US" sz="1600" dirty="0">
              <a:latin typeface="Courier New" panose="02070309020205020404" charset="0"/>
              <a:ea typeface="MS Mincho" panose="02020609040205080304" pitchFamily="49" charset="-128"/>
              <a:cs typeface="+mn-cs"/>
            </a:endParaRP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xorl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%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eax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, %</a:t>
            </a:r>
            <a:r>
              <a:rPr lang="en-US" sz="1600" dirty="0" err="1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eax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</a:t>
            </a: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   # Erase canary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1600" dirty="0" smtClean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	. 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  <a:cs typeface="+mn-cs"/>
              </a:rPr>
              <a:t>. 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124200" y="1235075"/>
            <a:ext cx="5105400" cy="18129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[4];  /* Way too small! */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16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16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533400" y="2579686"/>
            <a:ext cx="1797050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800" b="0" dirty="0" smtClean="0">
                <a:latin typeface="Calibri" panose="020F0502020204030204" charset="0"/>
                <a:cs typeface="+mn-cs"/>
              </a:rPr>
              <a:t>返回地址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22" name="Line 29"/>
          <p:cNvSpPr>
            <a:spLocks noChangeShapeType="1"/>
          </p:cNvSpPr>
          <p:nvPr/>
        </p:nvSpPr>
        <p:spPr bwMode="auto">
          <a:xfrm flipH="1">
            <a:off x="2952750" y="4891016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3365500" y="4717978"/>
            <a:ext cx="7387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rsp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533400" y="1436687"/>
            <a:ext cx="179705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dirty="0" err="1" smtClean="0">
                <a:latin typeface="Courier New" panose="02070309020205020404" charset="0"/>
                <a:sym typeface="+mn-ea"/>
              </a:rPr>
              <a:t>call_echo</a:t>
            </a:r>
          </a:p>
          <a:p>
            <a:pPr algn="ctr">
              <a:defRPr/>
            </a:pPr>
            <a:r>
              <a:rPr lang="zh-CN" altLang="en-US" sz="1800" b="0" dirty="0">
                <a:latin typeface="Calibri" panose="020F0502020204030204" charset="0"/>
                <a:cs typeface="+mn-cs"/>
              </a:rPr>
              <a:t>栈帧</a:t>
            </a:r>
          </a:p>
          <a:p>
            <a:pPr algn="ctr">
              <a:defRPr/>
            </a:pPr>
            <a:r>
              <a:rPr lang="en-US" sz="1800" b="0" dirty="0">
                <a:latin typeface="Calibri" panose="020F0502020204030204" charset="0"/>
                <a:cs typeface="+mn-cs"/>
              </a:rPr>
              <a:t> </a:t>
            </a:r>
            <a:endParaRPr lang="en-US" sz="1800" dirty="0">
              <a:latin typeface="Courier New" panose="02070309020205020404" charset="0"/>
              <a:cs typeface="+mn-cs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4724400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latin typeface="Courier New" panose="02070309020205020404" charset="0"/>
                <a:cs typeface="+mn-cs"/>
              </a:rPr>
              <a:t>[3]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982663" y="4724400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Courier New" panose="02070309020205020404" charset="0"/>
                <a:cs typeface="+mn-cs"/>
              </a:rPr>
              <a:t>[2]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431925" y="4724400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Courier New" panose="02070309020205020404" charset="0"/>
                <a:cs typeface="+mn-cs"/>
              </a:rPr>
              <a:t>[1]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881188" y="4724400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Courier New" panose="02070309020205020404" charset="0"/>
                <a:cs typeface="+mn-cs"/>
              </a:rPr>
              <a:t>[0]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330450" y="4724400"/>
            <a:ext cx="593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anose="02070309020205020404" charset="0"/>
              </a:rPr>
              <a:t>buf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57200" y="1066800"/>
            <a:ext cx="148844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 i="1">
                <a:solidFill>
                  <a:srgbClr val="C00000"/>
                </a:solidFill>
                <a:latin typeface="Calibri" panose="020F0502020204030204" charset="0"/>
              </a:rPr>
              <a:t>调用</a:t>
            </a:r>
            <a:r>
              <a:rPr lang="en-US" altLang="zh-CN" sz="1800" i="1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1800" i="1">
                <a:solidFill>
                  <a:srgbClr val="C00000"/>
                </a:solidFill>
                <a:latin typeface="Calibri" panose="020F0502020204030204" charset="0"/>
              </a:rPr>
              <a:t>之前</a:t>
            </a: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533400" y="3189287"/>
            <a:ext cx="1797050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</a:rPr>
              <a:t>20 bytes unused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533400" y="3811301"/>
            <a:ext cx="1797050" cy="608299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C</a:t>
            </a:r>
            <a:r>
              <a:rPr lang="zh-CN" altLang="en-US" sz="1800" b="0" dirty="0" smtClean="0">
                <a:latin typeface="Calibri" panose="020F0502020204030204" charset="0"/>
                <a:cs typeface="+mn-cs"/>
              </a:rPr>
              <a:t>金丝雀</a:t>
            </a:r>
          </a:p>
          <a:p>
            <a:pPr algn="ctr">
              <a:defRPr/>
            </a:pPr>
            <a:r>
              <a:rPr lang="en-US" sz="1800" b="0" dirty="0" smtClean="0">
                <a:latin typeface="Calibri" panose="020F0502020204030204" charset="0"/>
                <a:cs typeface="+mn-cs"/>
              </a:rPr>
              <a:t>(8 bytes)</a:t>
            </a:r>
            <a:endParaRPr lang="en-US" sz="1800" b="0" dirty="0">
              <a:latin typeface="Calibri" panose="020F0502020204030204" charset="0"/>
              <a:cs typeface="+mn-cs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870960" y="3854450"/>
            <a:ext cx="1561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Calibri" panose="020F0502020204030204" charset="0"/>
              </a:rPr>
              <a:t>输入</a:t>
            </a:r>
            <a:r>
              <a:rPr lang="en-US" sz="1800" dirty="0" smtClean="0">
                <a:latin typeface="Calibri" panose="020F0502020204030204" charset="0"/>
              </a:rPr>
              <a:t>: </a:t>
            </a:r>
            <a:r>
              <a:rPr lang="en-US" sz="1800" i="1" dirty="0" smtClean="0">
                <a:latin typeface="Calibri" panose="020F0502020204030204" charset="0"/>
              </a:rPr>
              <a:t>0123456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281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FIVE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越界访问和缓冲区溢出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16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0" y="451485"/>
            <a:ext cx="419862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面向返回的编程攻击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96875" y="1256030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70AD47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挑战（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黑客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来说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栈随机化使缓冲区位置难以预测。</a:t>
            </a:r>
          </a:p>
          <a:p>
            <a:pPr lvl="1"/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标记栈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不可执行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使得二进制代码很难插入。</a:t>
            </a:r>
          </a:p>
          <a:p>
            <a:pPr>
              <a:buClr>
                <a:srgbClr val="70AD47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替代策略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现有的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代码</a:t>
            </a:r>
          </a:p>
          <a:p>
            <a:pPr lvl="2"/>
            <a:r>
              <a:rPr lang="zh-CN" altLang="en-US" dirty="0" err="1" smtClean="0"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stdlib</a:t>
            </a:r>
            <a:r>
              <a:rPr lang="zh-CN" altLang="en-US" dirty="0" err="1" smtClean="0">
                <a:latin typeface="微软雅黑" panose="020B0503020204020204" charset="-122"/>
                <a:ea typeface="微软雅黑" panose="020B0503020204020204" charset="-122"/>
              </a:rPr>
              <a:t>库代码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将片段串在一起以获得总体期望的结果。</a:t>
            </a:r>
          </a:p>
          <a:p>
            <a:pPr lvl="1"/>
            <a:r>
              <a:rPr lang="en-US" i="1" dirty="0" smtClean="0">
                <a:latin typeface="微软雅黑" panose="020B0503020204020204" charset="-122"/>
                <a:ea typeface="微软雅黑" panose="020B0503020204020204" charset="-122"/>
              </a:rPr>
              <a:t>不克服栈金丝雀</a:t>
            </a:r>
          </a:p>
          <a:p>
            <a:pPr>
              <a:buClr>
                <a:srgbClr val="70AD47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从小工具构建程序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指令序列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  <a:sym typeface="+mn-ea"/>
              </a:rPr>
              <a:t>ret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结尾</a:t>
            </a:r>
            <a:endParaRPr lang="en-US" b="1" dirty="0" smtClean="0">
              <a:latin typeface="微软雅黑" panose="020B0503020204020204" charset="-122"/>
              <a:ea typeface="微软雅黑" panose="020B0503020204020204" charset="-122"/>
              <a:cs typeface="Courier New" panose="02070309020205020404"/>
            </a:endParaRPr>
          </a:p>
          <a:p>
            <a:pPr lvl="2"/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单字节编码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0xc3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从运行到运行固定的代码位置</a:t>
            </a:r>
          </a:p>
          <a:p>
            <a:pPr lvl="1"/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代码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是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可执行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1195" y="3317593"/>
            <a:ext cx="2701610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3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33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3300" b="1" dirty="0">
                <a:latin typeface="+mj-lt"/>
                <a:ea typeface="微软雅黑" panose="020B0503020204020204" charset="-122"/>
              </a:rPr>
              <a:t>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2175" y="2670175"/>
            <a:ext cx="585851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500" dirty="0" smtClean="0">
                <a:latin typeface="+mn-ea"/>
                <a:cs typeface="+mn-ea"/>
                <a:sym typeface="+mn-ea"/>
              </a:rPr>
              <a:t>第六讲：浮点代码</a:t>
            </a:r>
            <a:endParaRPr lang="zh-CN" altLang="en-US" sz="45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810" y="60960"/>
            <a:ext cx="276161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a typeface="+mj-ea"/>
                <a:sym typeface="+mn-ea"/>
              </a:rPr>
              <a:t>SSE3</a:t>
            </a:r>
            <a:endParaRPr lang="en-US" altLang="en-US" sz="3200" dirty="0" smtClean="0">
              <a:ea typeface="+mj-ea"/>
              <a:sym typeface="+mn-ea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>
          <a:xfrm>
            <a:off x="202248" y="740023"/>
            <a:ext cx="8307387" cy="537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+mn-ea"/>
              </a:rPr>
              <a:t>XMM </a:t>
            </a:r>
            <a:r>
              <a:rPr lang="zh-CN" altLang="en-US" dirty="0" smtClean="0">
                <a:ea typeface="+mn-ea"/>
              </a:rPr>
              <a:t>寄存器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16 </a:t>
            </a:r>
            <a:r>
              <a:rPr lang="zh-CN" altLang="en-US" dirty="0" smtClean="0">
                <a:ea typeface="宋体" panose="02010600030101010101" pitchFamily="2" charset="-122"/>
              </a:rPr>
              <a:t>个</a:t>
            </a:r>
            <a:r>
              <a:rPr lang="en-US" dirty="0" smtClean="0"/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每个</a:t>
            </a:r>
            <a:r>
              <a:rPr lang="en-US" dirty="0" smtClean="0"/>
              <a:t> 16 </a:t>
            </a:r>
            <a:r>
              <a:rPr lang="zh-CN" altLang="en-US" dirty="0" smtClean="0">
                <a:ea typeface="宋体" panose="02010600030101010101" pitchFamily="2" charset="-122"/>
              </a:rPr>
              <a:t>字节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16 单字节整</a:t>
            </a:r>
            <a:r>
              <a:rPr lang="zh-CN" altLang="en-US" dirty="0" smtClean="0">
                <a:ea typeface="宋体" panose="02010600030101010101" pitchFamily="2" charset="-122"/>
              </a:rPr>
              <a:t>数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8 16</a:t>
            </a:r>
            <a:r>
              <a:rPr lang="zh-CN" altLang="en-US" dirty="0" smtClean="0">
                <a:ea typeface="宋体" panose="02010600030101010101" pitchFamily="2" charset="-122"/>
              </a:rPr>
              <a:t>位整数</a:t>
            </a: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4 32位整数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4 </a:t>
            </a:r>
            <a:r>
              <a:rPr lang="zh-CN" altLang="en-US" dirty="0" smtClean="0">
                <a:ea typeface="宋体" panose="02010600030101010101" pitchFamily="2" charset="-122"/>
              </a:rPr>
              <a:t>单精度浮点数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2 </a:t>
            </a:r>
            <a:r>
              <a:rPr lang="zh-CN" altLang="en-US" dirty="0" smtClean="0">
                <a:ea typeface="宋体" panose="02010600030101010101" pitchFamily="2" charset="-122"/>
              </a:rPr>
              <a:t>双精度浮点数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1 </a:t>
            </a:r>
            <a:r>
              <a:rPr lang="zh-CN" altLang="en-US" dirty="0" smtClean="0">
                <a:ea typeface="宋体" panose="02010600030101010101" pitchFamily="2" charset="-122"/>
              </a:rPr>
              <a:t>单精度浮点数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1 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双精度浮点数</a:t>
            </a:r>
            <a:endParaRPr lang="en-US" dirty="0" smtClean="0"/>
          </a:p>
        </p:txBody>
      </p:sp>
      <p:grpSp>
        <p:nvGrpSpPr>
          <p:cNvPr id="12" name="Group 20"/>
          <p:cNvGrpSpPr/>
          <p:nvPr/>
        </p:nvGrpSpPr>
        <p:grpSpPr bwMode="auto">
          <a:xfrm>
            <a:off x="469900" y="2000498"/>
            <a:ext cx="7315200" cy="304800"/>
            <a:chOff x="768" y="864"/>
            <a:chExt cx="4608" cy="192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768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56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44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632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920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2208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2496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2784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072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360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3648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3936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4224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4512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4800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5088" y="864"/>
              <a:ext cx="288" cy="192"/>
            </a:xfrm>
            <a:prstGeom prst="rect">
              <a:avLst/>
            </a:prstGeom>
            <a:solidFill>
              <a:srgbClr val="FFCCCC"/>
            </a:solidFill>
            <a:ln w="28575">
              <a:solidFill>
                <a:schemeClr val="tx2"/>
              </a:solidFill>
              <a:miter lim="800000"/>
              <a:tailEnd type="none" w="sm" len="sm"/>
            </a:ln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" name="Group 1"/>
          <p:cNvGrpSpPr/>
          <p:nvPr/>
        </p:nvGrpSpPr>
        <p:grpSpPr>
          <a:xfrm>
            <a:off x="469900" y="2709044"/>
            <a:ext cx="7315200" cy="304800"/>
            <a:chOff x="609600" y="2546350"/>
            <a:chExt cx="7315200" cy="304800"/>
          </a:xfrm>
        </p:grpSpPr>
        <p:grpSp>
          <p:nvGrpSpPr>
            <p:cNvPr id="30" name="Group 21"/>
            <p:cNvGrpSpPr/>
            <p:nvPr/>
          </p:nvGrpSpPr>
          <p:grpSpPr bwMode="auto">
            <a:xfrm>
              <a:off x="609600" y="2546350"/>
              <a:ext cx="7315200" cy="304800"/>
              <a:chOff x="768" y="864"/>
              <a:chExt cx="4608" cy="192"/>
            </a:xfrm>
          </p:grpSpPr>
          <p:sp>
            <p:nvSpPr>
              <p:cNvPr id="31" name="Rectangle 22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Rectangle 23"/>
              <p:cNvSpPr>
                <a:spLocks noChangeArrowheads="1"/>
              </p:cNvSpPr>
              <p:nvPr/>
            </p:nvSpPr>
            <p:spPr bwMode="auto">
              <a:xfrm>
                <a:off x="1056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Rectangle 24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1632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1920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" name="Rectangle 27"/>
              <p:cNvSpPr>
                <a:spLocks noChangeArrowheads="1"/>
              </p:cNvSpPr>
              <p:nvPr/>
            </p:nvSpPr>
            <p:spPr bwMode="auto">
              <a:xfrm>
                <a:off x="220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Rectangle 28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29"/>
              <p:cNvSpPr>
                <a:spLocks noChangeArrowheads="1"/>
              </p:cNvSpPr>
              <p:nvPr/>
            </p:nvSpPr>
            <p:spPr bwMode="auto">
              <a:xfrm>
                <a:off x="2784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Rectangle 30"/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31"/>
              <p:cNvSpPr>
                <a:spLocks noChangeArrowheads="1"/>
              </p:cNvSpPr>
              <p:nvPr/>
            </p:nvSpPr>
            <p:spPr bwMode="auto">
              <a:xfrm>
                <a:off x="3360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364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33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34"/>
              <p:cNvSpPr>
                <a:spLocks noChangeArrowheads="1"/>
              </p:cNvSpPr>
              <p:nvPr/>
            </p:nvSpPr>
            <p:spPr bwMode="auto">
              <a:xfrm>
                <a:off x="4224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35"/>
              <p:cNvSpPr>
                <a:spLocks noChangeArrowheads="1"/>
              </p:cNvSpPr>
              <p:nvPr/>
            </p:nvSpPr>
            <p:spPr bwMode="auto">
              <a:xfrm>
                <a:off x="4512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36"/>
              <p:cNvSpPr>
                <a:spLocks noChangeArrowheads="1"/>
              </p:cNvSpPr>
              <p:nvPr/>
            </p:nvSpPr>
            <p:spPr bwMode="auto">
              <a:xfrm>
                <a:off x="4800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37"/>
              <p:cNvSpPr>
                <a:spLocks noChangeArrowheads="1"/>
              </p:cNvSpPr>
              <p:nvPr/>
            </p:nvSpPr>
            <p:spPr bwMode="auto">
              <a:xfrm>
                <a:off x="508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Rectangle 89"/>
            <p:cNvSpPr>
              <a:spLocks noChangeArrowheads="1"/>
            </p:cNvSpPr>
            <p:nvPr/>
          </p:nvSpPr>
          <p:spPr bwMode="auto">
            <a:xfrm>
              <a:off x="6096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90"/>
            <p:cNvSpPr>
              <a:spLocks noChangeArrowheads="1"/>
            </p:cNvSpPr>
            <p:nvPr/>
          </p:nvSpPr>
          <p:spPr bwMode="auto">
            <a:xfrm>
              <a:off x="15240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Rectangle 91"/>
            <p:cNvSpPr>
              <a:spLocks noChangeArrowheads="1"/>
            </p:cNvSpPr>
            <p:nvPr/>
          </p:nvSpPr>
          <p:spPr bwMode="auto">
            <a:xfrm>
              <a:off x="24384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Rectangle 92"/>
            <p:cNvSpPr>
              <a:spLocks noChangeArrowheads="1"/>
            </p:cNvSpPr>
            <p:nvPr/>
          </p:nvSpPr>
          <p:spPr bwMode="auto">
            <a:xfrm>
              <a:off x="33528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51" name="Rectangle 93"/>
            <p:cNvSpPr>
              <a:spLocks noChangeArrowheads="1"/>
            </p:cNvSpPr>
            <p:nvPr/>
          </p:nvSpPr>
          <p:spPr bwMode="auto">
            <a:xfrm>
              <a:off x="42672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Rectangle 94"/>
            <p:cNvSpPr>
              <a:spLocks noChangeArrowheads="1"/>
            </p:cNvSpPr>
            <p:nvPr/>
          </p:nvSpPr>
          <p:spPr bwMode="auto">
            <a:xfrm>
              <a:off x="51816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Rectangle 95"/>
            <p:cNvSpPr>
              <a:spLocks noChangeArrowheads="1"/>
            </p:cNvSpPr>
            <p:nvPr/>
          </p:nvSpPr>
          <p:spPr bwMode="auto">
            <a:xfrm>
              <a:off x="60960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Rectangle 96"/>
            <p:cNvSpPr>
              <a:spLocks noChangeArrowheads="1"/>
            </p:cNvSpPr>
            <p:nvPr/>
          </p:nvSpPr>
          <p:spPr bwMode="auto">
            <a:xfrm>
              <a:off x="7010400" y="2546350"/>
              <a:ext cx="9144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5" name="Group 2"/>
          <p:cNvGrpSpPr/>
          <p:nvPr/>
        </p:nvGrpSpPr>
        <p:grpSpPr>
          <a:xfrm>
            <a:off x="469900" y="3429124"/>
            <a:ext cx="7315200" cy="304800"/>
            <a:chOff x="609600" y="3308350"/>
            <a:chExt cx="7315200" cy="304800"/>
          </a:xfrm>
        </p:grpSpPr>
        <p:grpSp>
          <p:nvGrpSpPr>
            <p:cNvPr id="56" name="Group 38"/>
            <p:cNvGrpSpPr/>
            <p:nvPr/>
          </p:nvGrpSpPr>
          <p:grpSpPr bwMode="auto">
            <a:xfrm>
              <a:off x="609600" y="3308350"/>
              <a:ext cx="7315200" cy="304800"/>
              <a:chOff x="768" y="864"/>
              <a:chExt cx="4608" cy="192"/>
            </a:xfrm>
          </p:grpSpPr>
          <p:sp>
            <p:nvSpPr>
              <p:cNvPr id="57" name="Rectangle 39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Rectangle 40"/>
              <p:cNvSpPr>
                <a:spLocks noChangeArrowheads="1"/>
              </p:cNvSpPr>
              <p:nvPr/>
            </p:nvSpPr>
            <p:spPr bwMode="auto">
              <a:xfrm>
                <a:off x="1056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Rectangle 41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Rectangle 42"/>
              <p:cNvSpPr>
                <a:spLocks noChangeArrowheads="1"/>
              </p:cNvSpPr>
              <p:nvPr/>
            </p:nvSpPr>
            <p:spPr bwMode="auto">
              <a:xfrm>
                <a:off x="1632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Rectangle 43"/>
              <p:cNvSpPr>
                <a:spLocks noChangeArrowheads="1"/>
              </p:cNvSpPr>
              <p:nvPr/>
            </p:nvSpPr>
            <p:spPr bwMode="auto">
              <a:xfrm>
                <a:off x="1920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Rectangle 44"/>
              <p:cNvSpPr>
                <a:spLocks noChangeArrowheads="1"/>
              </p:cNvSpPr>
              <p:nvPr/>
            </p:nvSpPr>
            <p:spPr bwMode="auto">
              <a:xfrm>
                <a:off x="220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Rectangle 45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Rectangle 46"/>
              <p:cNvSpPr>
                <a:spLocks noChangeArrowheads="1"/>
              </p:cNvSpPr>
              <p:nvPr/>
            </p:nvSpPr>
            <p:spPr bwMode="auto">
              <a:xfrm>
                <a:off x="2784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Rectangle 47"/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6" name="Rectangle 48"/>
              <p:cNvSpPr>
                <a:spLocks noChangeArrowheads="1"/>
              </p:cNvSpPr>
              <p:nvPr/>
            </p:nvSpPr>
            <p:spPr bwMode="auto">
              <a:xfrm>
                <a:off x="3360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Rectangle 49"/>
              <p:cNvSpPr>
                <a:spLocks noChangeArrowheads="1"/>
              </p:cNvSpPr>
              <p:nvPr/>
            </p:nvSpPr>
            <p:spPr bwMode="auto">
              <a:xfrm>
                <a:off x="364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" name="Rectangle 50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Rectangle 51"/>
              <p:cNvSpPr>
                <a:spLocks noChangeArrowheads="1"/>
              </p:cNvSpPr>
              <p:nvPr/>
            </p:nvSpPr>
            <p:spPr bwMode="auto">
              <a:xfrm>
                <a:off x="4224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Rectangle 52"/>
              <p:cNvSpPr>
                <a:spLocks noChangeArrowheads="1"/>
              </p:cNvSpPr>
              <p:nvPr/>
            </p:nvSpPr>
            <p:spPr bwMode="auto">
              <a:xfrm>
                <a:off x="4512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" name="Rectangle 53"/>
              <p:cNvSpPr>
                <a:spLocks noChangeArrowheads="1"/>
              </p:cNvSpPr>
              <p:nvPr/>
            </p:nvSpPr>
            <p:spPr bwMode="auto">
              <a:xfrm>
                <a:off x="4800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" name="Rectangle 54"/>
              <p:cNvSpPr>
                <a:spLocks noChangeArrowheads="1"/>
              </p:cNvSpPr>
              <p:nvPr/>
            </p:nvSpPr>
            <p:spPr bwMode="auto">
              <a:xfrm>
                <a:off x="5088" y="864"/>
                <a:ext cx="288" cy="192"/>
              </a:xfrm>
              <a:prstGeom prst="rect">
                <a:avLst/>
              </a:prstGeom>
              <a:solidFill>
                <a:srgbClr val="FFCCCC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3" name="Rectangle 97"/>
            <p:cNvSpPr>
              <a:spLocks noChangeArrowheads="1"/>
            </p:cNvSpPr>
            <p:nvPr/>
          </p:nvSpPr>
          <p:spPr bwMode="auto">
            <a:xfrm>
              <a:off x="609600" y="3308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Rectangle 98"/>
            <p:cNvSpPr>
              <a:spLocks noChangeArrowheads="1"/>
            </p:cNvSpPr>
            <p:nvPr/>
          </p:nvSpPr>
          <p:spPr bwMode="auto">
            <a:xfrm>
              <a:off x="2438400" y="3308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99"/>
            <p:cNvSpPr>
              <a:spLocks noChangeArrowheads="1"/>
            </p:cNvSpPr>
            <p:nvPr/>
          </p:nvSpPr>
          <p:spPr bwMode="auto">
            <a:xfrm>
              <a:off x="4267200" y="3308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Rectangle 100"/>
            <p:cNvSpPr>
              <a:spLocks noChangeArrowheads="1"/>
            </p:cNvSpPr>
            <p:nvPr/>
          </p:nvSpPr>
          <p:spPr bwMode="auto">
            <a:xfrm>
              <a:off x="6096000" y="3308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7" name="Group 3"/>
          <p:cNvGrpSpPr/>
          <p:nvPr/>
        </p:nvGrpSpPr>
        <p:grpSpPr>
          <a:xfrm>
            <a:off x="469900" y="4132436"/>
            <a:ext cx="7315200" cy="304800"/>
            <a:chOff x="609600" y="4070350"/>
            <a:chExt cx="7315200" cy="304800"/>
          </a:xfrm>
        </p:grpSpPr>
        <p:grpSp>
          <p:nvGrpSpPr>
            <p:cNvPr id="78" name="Group 55"/>
            <p:cNvGrpSpPr/>
            <p:nvPr/>
          </p:nvGrpSpPr>
          <p:grpSpPr bwMode="auto">
            <a:xfrm>
              <a:off x="609600" y="4070350"/>
              <a:ext cx="7315200" cy="304800"/>
              <a:chOff x="768" y="864"/>
              <a:chExt cx="4608" cy="192"/>
            </a:xfrm>
          </p:grpSpPr>
          <p:sp>
            <p:nvSpPr>
              <p:cNvPr id="79" name="Rectangle 56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Rectangle 57"/>
              <p:cNvSpPr>
                <a:spLocks noChangeArrowheads="1"/>
              </p:cNvSpPr>
              <p:nvPr/>
            </p:nvSpPr>
            <p:spPr bwMode="auto">
              <a:xfrm>
                <a:off x="105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Rectangle 58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Rectangle 59"/>
              <p:cNvSpPr>
                <a:spLocks noChangeArrowheads="1"/>
              </p:cNvSpPr>
              <p:nvPr/>
            </p:nvSpPr>
            <p:spPr bwMode="auto">
              <a:xfrm>
                <a:off x="163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3" name="Rectangle 60"/>
              <p:cNvSpPr>
                <a:spLocks noChangeArrowheads="1"/>
              </p:cNvSpPr>
              <p:nvPr/>
            </p:nvSpPr>
            <p:spPr bwMode="auto">
              <a:xfrm>
                <a:off x="192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4" name="Rectangle 61"/>
              <p:cNvSpPr>
                <a:spLocks noChangeArrowheads="1"/>
              </p:cNvSpPr>
              <p:nvPr/>
            </p:nvSpPr>
            <p:spPr bwMode="auto">
              <a:xfrm>
                <a:off x="220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" name="Rectangle 62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Rectangle 63"/>
              <p:cNvSpPr>
                <a:spLocks noChangeArrowheads="1"/>
              </p:cNvSpPr>
              <p:nvPr/>
            </p:nvSpPr>
            <p:spPr bwMode="auto">
              <a:xfrm>
                <a:off x="278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Rectangle 64"/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Rectangle 65"/>
              <p:cNvSpPr>
                <a:spLocks noChangeArrowheads="1"/>
              </p:cNvSpPr>
              <p:nvPr/>
            </p:nvSpPr>
            <p:spPr bwMode="auto">
              <a:xfrm>
                <a:off x="336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Rectangle 66"/>
              <p:cNvSpPr>
                <a:spLocks noChangeArrowheads="1"/>
              </p:cNvSpPr>
              <p:nvPr/>
            </p:nvSpPr>
            <p:spPr bwMode="auto">
              <a:xfrm>
                <a:off x="364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Rectangle 67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Rectangle 68"/>
              <p:cNvSpPr>
                <a:spLocks noChangeArrowheads="1"/>
              </p:cNvSpPr>
              <p:nvPr/>
            </p:nvSpPr>
            <p:spPr bwMode="auto">
              <a:xfrm>
                <a:off x="422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Rectangle 69"/>
              <p:cNvSpPr>
                <a:spLocks noChangeArrowheads="1"/>
              </p:cNvSpPr>
              <p:nvPr/>
            </p:nvSpPr>
            <p:spPr bwMode="auto">
              <a:xfrm>
                <a:off x="451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Rectangle 70"/>
              <p:cNvSpPr>
                <a:spLocks noChangeArrowheads="1"/>
              </p:cNvSpPr>
              <p:nvPr/>
            </p:nvSpPr>
            <p:spPr bwMode="auto">
              <a:xfrm>
                <a:off x="480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Rectangle 71"/>
              <p:cNvSpPr>
                <a:spLocks noChangeArrowheads="1"/>
              </p:cNvSpPr>
              <p:nvPr/>
            </p:nvSpPr>
            <p:spPr bwMode="auto">
              <a:xfrm>
                <a:off x="508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5" name="Rectangle 101"/>
            <p:cNvSpPr>
              <a:spLocks noChangeArrowheads="1"/>
            </p:cNvSpPr>
            <p:nvPr/>
          </p:nvSpPr>
          <p:spPr bwMode="auto">
            <a:xfrm>
              <a:off x="609600" y="4070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102"/>
            <p:cNvSpPr>
              <a:spLocks noChangeArrowheads="1"/>
            </p:cNvSpPr>
            <p:nvPr/>
          </p:nvSpPr>
          <p:spPr bwMode="auto">
            <a:xfrm>
              <a:off x="2438400" y="4070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Rectangle 103"/>
            <p:cNvSpPr>
              <a:spLocks noChangeArrowheads="1"/>
            </p:cNvSpPr>
            <p:nvPr/>
          </p:nvSpPr>
          <p:spPr bwMode="auto">
            <a:xfrm>
              <a:off x="4267200" y="4070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Rectangle 104"/>
            <p:cNvSpPr>
              <a:spLocks noChangeArrowheads="1"/>
            </p:cNvSpPr>
            <p:nvPr/>
          </p:nvSpPr>
          <p:spPr bwMode="auto">
            <a:xfrm>
              <a:off x="6096000" y="4070350"/>
              <a:ext cx="18288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9" name="Group 4"/>
          <p:cNvGrpSpPr/>
          <p:nvPr/>
        </p:nvGrpSpPr>
        <p:grpSpPr>
          <a:xfrm>
            <a:off x="469900" y="4941292"/>
            <a:ext cx="7315200" cy="304800"/>
            <a:chOff x="609600" y="4832350"/>
            <a:chExt cx="7315200" cy="304800"/>
          </a:xfrm>
        </p:grpSpPr>
        <p:grpSp>
          <p:nvGrpSpPr>
            <p:cNvPr id="100" name="Group 72"/>
            <p:cNvGrpSpPr/>
            <p:nvPr/>
          </p:nvGrpSpPr>
          <p:grpSpPr bwMode="auto">
            <a:xfrm>
              <a:off x="609600" y="4832350"/>
              <a:ext cx="7315200" cy="304800"/>
              <a:chOff x="768" y="864"/>
              <a:chExt cx="4608" cy="192"/>
            </a:xfrm>
          </p:grpSpPr>
          <p:sp>
            <p:nvSpPr>
              <p:cNvPr id="101" name="Rectangle 73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Rectangle 74"/>
              <p:cNvSpPr>
                <a:spLocks noChangeArrowheads="1"/>
              </p:cNvSpPr>
              <p:nvPr/>
            </p:nvSpPr>
            <p:spPr bwMode="auto">
              <a:xfrm>
                <a:off x="105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" name="Rectangle 75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Rectangle 76"/>
              <p:cNvSpPr>
                <a:spLocks noChangeArrowheads="1"/>
              </p:cNvSpPr>
              <p:nvPr/>
            </p:nvSpPr>
            <p:spPr bwMode="auto">
              <a:xfrm>
                <a:off x="163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Rectangle 77"/>
              <p:cNvSpPr>
                <a:spLocks noChangeArrowheads="1"/>
              </p:cNvSpPr>
              <p:nvPr/>
            </p:nvSpPr>
            <p:spPr bwMode="auto">
              <a:xfrm>
                <a:off x="192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" name="Rectangle 78"/>
              <p:cNvSpPr>
                <a:spLocks noChangeArrowheads="1"/>
              </p:cNvSpPr>
              <p:nvPr/>
            </p:nvSpPr>
            <p:spPr bwMode="auto">
              <a:xfrm>
                <a:off x="220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" name="Rectangle 79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" name="Rectangle 80"/>
              <p:cNvSpPr>
                <a:spLocks noChangeArrowheads="1"/>
              </p:cNvSpPr>
              <p:nvPr/>
            </p:nvSpPr>
            <p:spPr bwMode="auto">
              <a:xfrm>
                <a:off x="278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" name="Rectangle 81"/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Rectangle 82"/>
              <p:cNvSpPr>
                <a:spLocks noChangeArrowheads="1"/>
              </p:cNvSpPr>
              <p:nvPr/>
            </p:nvSpPr>
            <p:spPr bwMode="auto">
              <a:xfrm>
                <a:off x="336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Rectangle 83"/>
              <p:cNvSpPr>
                <a:spLocks noChangeArrowheads="1"/>
              </p:cNvSpPr>
              <p:nvPr/>
            </p:nvSpPr>
            <p:spPr bwMode="auto">
              <a:xfrm>
                <a:off x="364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Rectangle 84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Rectangle 85"/>
              <p:cNvSpPr>
                <a:spLocks noChangeArrowheads="1"/>
              </p:cNvSpPr>
              <p:nvPr/>
            </p:nvSpPr>
            <p:spPr bwMode="auto">
              <a:xfrm>
                <a:off x="422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Rectangle 86"/>
              <p:cNvSpPr>
                <a:spLocks noChangeArrowheads="1"/>
              </p:cNvSpPr>
              <p:nvPr/>
            </p:nvSpPr>
            <p:spPr bwMode="auto">
              <a:xfrm>
                <a:off x="451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" name="Rectangle 87"/>
              <p:cNvSpPr>
                <a:spLocks noChangeArrowheads="1"/>
              </p:cNvSpPr>
              <p:nvPr/>
            </p:nvSpPr>
            <p:spPr bwMode="auto">
              <a:xfrm>
                <a:off x="480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Rectangle 88"/>
              <p:cNvSpPr>
                <a:spLocks noChangeArrowheads="1"/>
              </p:cNvSpPr>
              <p:nvPr/>
            </p:nvSpPr>
            <p:spPr bwMode="auto">
              <a:xfrm>
                <a:off x="508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7" name="Rectangle 105"/>
            <p:cNvSpPr>
              <a:spLocks noChangeArrowheads="1"/>
            </p:cNvSpPr>
            <p:nvPr/>
          </p:nvSpPr>
          <p:spPr bwMode="auto">
            <a:xfrm>
              <a:off x="609600" y="4832350"/>
              <a:ext cx="36576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4267200" y="4832350"/>
              <a:ext cx="36576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9" name="Group 5"/>
          <p:cNvGrpSpPr/>
          <p:nvPr/>
        </p:nvGrpSpPr>
        <p:grpSpPr>
          <a:xfrm>
            <a:off x="469900" y="5661372"/>
            <a:ext cx="7315200" cy="304800"/>
            <a:chOff x="609600" y="5638800"/>
            <a:chExt cx="7315200" cy="304800"/>
          </a:xfrm>
        </p:grpSpPr>
        <p:grpSp>
          <p:nvGrpSpPr>
            <p:cNvPr id="120" name="Group 110"/>
            <p:cNvGrpSpPr/>
            <p:nvPr/>
          </p:nvGrpSpPr>
          <p:grpSpPr bwMode="auto">
            <a:xfrm>
              <a:off x="609600" y="5638800"/>
              <a:ext cx="7315200" cy="304800"/>
              <a:chOff x="768" y="864"/>
              <a:chExt cx="4608" cy="192"/>
            </a:xfrm>
          </p:grpSpPr>
          <p:sp>
            <p:nvSpPr>
              <p:cNvPr id="121" name="Rectangle 111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Rectangle 112"/>
              <p:cNvSpPr>
                <a:spLocks noChangeArrowheads="1"/>
              </p:cNvSpPr>
              <p:nvPr/>
            </p:nvSpPr>
            <p:spPr bwMode="auto">
              <a:xfrm>
                <a:off x="105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Rectangle 113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4" name="Rectangle 114"/>
              <p:cNvSpPr>
                <a:spLocks noChangeArrowheads="1"/>
              </p:cNvSpPr>
              <p:nvPr/>
            </p:nvSpPr>
            <p:spPr bwMode="auto">
              <a:xfrm>
                <a:off x="163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5" name="Rectangle 115"/>
              <p:cNvSpPr>
                <a:spLocks noChangeArrowheads="1"/>
              </p:cNvSpPr>
              <p:nvPr/>
            </p:nvSpPr>
            <p:spPr bwMode="auto">
              <a:xfrm>
                <a:off x="192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Rectangle 116"/>
              <p:cNvSpPr>
                <a:spLocks noChangeArrowheads="1"/>
              </p:cNvSpPr>
              <p:nvPr/>
            </p:nvSpPr>
            <p:spPr bwMode="auto">
              <a:xfrm>
                <a:off x="220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7" name="Rectangle 117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8" name="Rectangle 118"/>
              <p:cNvSpPr>
                <a:spLocks noChangeArrowheads="1"/>
              </p:cNvSpPr>
              <p:nvPr/>
            </p:nvSpPr>
            <p:spPr bwMode="auto">
              <a:xfrm>
                <a:off x="278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9" name="Rectangle 119"/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Rectangle 120"/>
              <p:cNvSpPr>
                <a:spLocks noChangeArrowheads="1"/>
              </p:cNvSpPr>
              <p:nvPr/>
            </p:nvSpPr>
            <p:spPr bwMode="auto">
              <a:xfrm>
                <a:off x="336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Rectangle 121"/>
              <p:cNvSpPr>
                <a:spLocks noChangeArrowheads="1"/>
              </p:cNvSpPr>
              <p:nvPr/>
            </p:nvSpPr>
            <p:spPr bwMode="auto">
              <a:xfrm>
                <a:off x="364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2" name="Rectangle 122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3" name="Rectangle 123"/>
              <p:cNvSpPr>
                <a:spLocks noChangeArrowheads="1"/>
              </p:cNvSpPr>
              <p:nvPr/>
            </p:nvSpPr>
            <p:spPr bwMode="auto">
              <a:xfrm>
                <a:off x="422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Rectangle 124"/>
              <p:cNvSpPr>
                <a:spLocks noChangeArrowheads="1"/>
              </p:cNvSpPr>
              <p:nvPr/>
            </p:nvSpPr>
            <p:spPr bwMode="auto">
              <a:xfrm>
                <a:off x="451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5" name="Rectangle 125"/>
              <p:cNvSpPr>
                <a:spLocks noChangeArrowheads="1"/>
              </p:cNvSpPr>
              <p:nvPr/>
            </p:nvSpPr>
            <p:spPr bwMode="auto">
              <a:xfrm>
                <a:off x="480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6" name="Rectangle 126"/>
              <p:cNvSpPr>
                <a:spLocks noChangeArrowheads="1"/>
              </p:cNvSpPr>
              <p:nvPr/>
            </p:nvSpPr>
            <p:spPr bwMode="auto">
              <a:xfrm>
                <a:off x="508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37" name="Rectangle 127"/>
            <p:cNvSpPr>
              <a:spLocks noChangeArrowheads="1"/>
            </p:cNvSpPr>
            <p:nvPr/>
          </p:nvSpPr>
          <p:spPr bwMode="auto">
            <a:xfrm>
              <a:off x="609600" y="5638800"/>
              <a:ext cx="18288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8" name="Group 6"/>
          <p:cNvGrpSpPr/>
          <p:nvPr/>
        </p:nvGrpSpPr>
        <p:grpSpPr>
          <a:xfrm>
            <a:off x="469900" y="6381452"/>
            <a:ext cx="7315200" cy="304800"/>
            <a:chOff x="609600" y="6324600"/>
            <a:chExt cx="7315200" cy="304800"/>
          </a:xfrm>
        </p:grpSpPr>
        <p:grpSp>
          <p:nvGrpSpPr>
            <p:cNvPr id="139" name="Group 131"/>
            <p:cNvGrpSpPr/>
            <p:nvPr/>
          </p:nvGrpSpPr>
          <p:grpSpPr bwMode="auto">
            <a:xfrm>
              <a:off x="609600" y="6324600"/>
              <a:ext cx="7315200" cy="304800"/>
              <a:chOff x="768" y="864"/>
              <a:chExt cx="4608" cy="192"/>
            </a:xfrm>
          </p:grpSpPr>
          <p:sp>
            <p:nvSpPr>
              <p:cNvPr id="140" name="Rectangle 132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Rectangle 133"/>
              <p:cNvSpPr>
                <a:spLocks noChangeArrowheads="1"/>
              </p:cNvSpPr>
              <p:nvPr/>
            </p:nvSpPr>
            <p:spPr bwMode="auto">
              <a:xfrm>
                <a:off x="105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2" name="Rectangle 134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3" name="Rectangle 135"/>
              <p:cNvSpPr>
                <a:spLocks noChangeArrowheads="1"/>
              </p:cNvSpPr>
              <p:nvPr/>
            </p:nvSpPr>
            <p:spPr bwMode="auto">
              <a:xfrm>
                <a:off x="163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4" name="Rectangle 136"/>
              <p:cNvSpPr>
                <a:spLocks noChangeArrowheads="1"/>
              </p:cNvSpPr>
              <p:nvPr/>
            </p:nvSpPr>
            <p:spPr bwMode="auto">
              <a:xfrm>
                <a:off x="192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5" name="Rectangle 137"/>
              <p:cNvSpPr>
                <a:spLocks noChangeArrowheads="1"/>
              </p:cNvSpPr>
              <p:nvPr/>
            </p:nvSpPr>
            <p:spPr bwMode="auto">
              <a:xfrm>
                <a:off x="220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" name="Rectangle 138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7" name="Rectangle 139"/>
              <p:cNvSpPr>
                <a:spLocks noChangeArrowheads="1"/>
              </p:cNvSpPr>
              <p:nvPr/>
            </p:nvSpPr>
            <p:spPr bwMode="auto">
              <a:xfrm>
                <a:off x="278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8" name="Rectangle 140"/>
              <p:cNvSpPr>
                <a:spLocks noChangeArrowheads="1"/>
              </p:cNvSpPr>
              <p:nvPr/>
            </p:nvSpPr>
            <p:spPr bwMode="auto">
              <a:xfrm>
                <a:off x="307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9" name="Rectangle 141"/>
              <p:cNvSpPr>
                <a:spLocks noChangeArrowheads="1"/>
              </p:cNvSpPr>
              <p:nvPr/>
            </p:nvSpPr>
            <p:spPr bwMode="auto">
              <a:xfrm>
                <a:off x="336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0" name="Rectangle 142"/>
              <p:cNvSpPr>
                <a:spLocks noChangeArrowheads="1"/>
              </p:cNvSpPr>
              <p:nvPr/>
            </p:nvSpPr>
            <p:spPr bwMode="auto">
              <a:xfrm>
                <a:off x="364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" name="Rectangle 143"/>
              <p:cNvSpPr>
                <a:spLocks noChangeArrowheads="1"/>
              </p:cNvSpPr>
              <p:nvPr/>
            </p:nvSpPr>
            <p:spPr bwMode="auto">
              <a:xfrm>
                <a:off x="3936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" name="Rectangle 144"/>
              <p:cNvSpPr>
                <a:spLocks noChangeArrowheads="1"/>
              </p:cNvSpPr>
              <p:nvPr/>
            </p:nvSpPr>
            <p:spPr bwMode="auto">
              <a:xfrm>
                <a:off x="4224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" name="Rectangle 145"/>
              <p:cNvSpPr>
                <a:spLocks noChangeArrowheads="1"/>
              </p:cNvSpPr>
              <p:nvPr/>
            </p:nvSpPr>
            <p:spPr bwMode="auto">
              <a:xfrm>
                <a:off x="4512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4" name="Rectangle 146"/>
              <p:cNvSpPr>
                <a:spLocks noChangeArrowheads="1"/>
              </p:cNvSpPr>
              <p:nvPr/>
            </p:nvSpPr>
            <p:spPr bwMode="auto">
              <a:xfrm>
                <a:off x="4800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5" name="Rectangle 147"/>
              <p:cNvSpPr>
                <a:spLocks noChangeArrowheads="1"/>
              </p:cNvSpPr>
              <p:nvPr/>
            </p:nvSpPr>
            <p:spPr bwMode="auto">
              <a:xfrm>
                <a:off x="5088" y="864"/>
                <a:ext cx="288" cy="192"/>
              </a:xfrm>
              <a:prstGeom prst="rect">
                <a:avLst/>
              </a:prstGeom>
              <a:solidFill>
                <a:srgbClr val="CCECFF"/>
              </a:solidFill>
              <a:ln w="6350">
                <a:solidFill>
                  <a:schemeClr val="tx2"/>
                </a:solidFill>
                <a:miter lim="800000"/>
                <a:tailEnd type="none" w="sm" len="sm"/>
              </a:ln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6" name="Rectangle 148"/>
            <p:cNvSpPr>
              <a:spLocks noChangeArrowheads="1"/>
            </p:cNvSpPr>
            <p:nvPr/>
          </p:nvSpPr>
          <p:spPr bwMode="auto">
            <a:xfrm>
              <a:off x="609600" y="6324600"/>
              <a:ext cx="36576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810" y="60960"/>
            <a:ext cx="4051300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a typeface="+mj-ea"/>
                <a:sym typeface="+mn-ea"/>
              </a:rPr>
              <a:t>Scalar &amp; SIMD</a:t>
            </a:r>
            <a:r>
              <a:rPr lang="zh-CN" altLang="en-US" sz="3200" dirty="0" smtClean="0">
                <a:ea typeface="+mj-ea"/>
                <a:sym typeface="+mn-ea"/>
              </a:rPr>
              <a:t>操作</a:t>
            </a:r>
          </a:p>
        </p:txBody>
      </p:sp>
      <p:sp>
        <p:nvSpPr>
          <p:cNvPr id="825347" name="Rectangle 3"/>
          <p:cNvSpPr>
            <a:spLocks noGrp="1" noChangeArrowheads="1"/>
          </p:cNvSpPr>
          <p:nvPr/>
        </p:nvSpPr>
        <p:spPr>
          <a:xfrm>
            <a:off x="170498" y="789141"/>
            <a:ext cx="8307387" cy="537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Clr>
                <a:srgbClr val="ED7D31"/>
              </a:buClr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Scalar </a:t>
            </a:r>
            <a:r>
              <a:rPr lang="zh-CN" altLang="en-US" dirty="0" smtClean="0">
                <a:ea typeface="宋体" panose="02010600030101010101" pitchFamily="2" charset="-122"/>
              </a:rPr>
              <a:t>操作</a:t>
            </a:r>
            <a:r>
              <a:rPr lang="en-US" dirty="0" smtClean="0"/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单精度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sz="1800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sz="1800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sz="1800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Clr>
                <a:srgbClr val="E86914"/>
              </a:buClr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SIMD </a:t>
            </a:r>
            <a:r>
              <a:rPr lang="zh-CN" altLang="en-US" dirty="0" smtClean="0">
                <a:ea typeface="宋体" panose="02010600030101010101" pitchFamily="2" charset="-122"/>
              </a:rPr>
              <a:t>操作</a:t>
            </a:r>
            <a:r>
              <a:rPr lang="en-US" dirty="0" smtClean="0"/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单精度</a:t>
            </a: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sz="1800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sz="1800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sz="1800" dirty="0" smtClean="0"/>
          </a:p>
          <a:p>
            <a:pPr lvl="1" eaLnBrk="1" hangingPunct="1">
              <a:buFont typeface="Wingdings" panose="05000000000000000000" pitchFamily="2" charset="2"/>
              <a:buChar char="n"/>
              <a:defRPr/>
            </a:pPr>
            <a:endParaRPr lang="en-US" dirty="0" smtClean="0"/>
          </a:p>
          <a:p>
            <a:pPr lvl="1" eaLnBrk="1" hangingPunct="1">
              <a:buClr>
                <a:srgbClr val="E86914"/>
              </a:buClr>
              <a:buFont typeface="Wingdings" panose="05000000000000000000" pitchFamily="2" charset="2"/>
              <a:buChar char="n"/>
              <a:defRPr/>
            </a:pPr>
            <a:r>
              <a:rPr lang="en-US" dirty="0" smtClean="0"/>
              <a:t>Scalar </a:t>
            </a:r>
            <a:r>
              <a:rPr lang="zh-CN" altLang="en-US" dirty="0" smtClean="0">
                <a:ea typeface="宋体" panose="02010600030101010101" pitchFamily="2" charset="-122"/>
              </a:rPr>
              <a:t>操作</a:t>
            </a:r>
            <a:r>
              <a:rPr lang="en-US" dirty="0" smtClean="0"/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双精度</a:t>
            </a:r>
          </a:p>
        </p:txBody>
      </p:sp>
      <p:grpSp>
        <p:nvGrpSpPr>
          <p:cNvPr id="5" name="Group 1"/>
          <p:cNvGrpSpPr/>
          <p:nvPr/>
        </p:nvGrpSpPr>
        <p:grpSpPr>
          <a:xfrm>
            <a:off x="101600" y="908720"/>
            <a:ext cx="8656839" cy="5904656"/>
            <a:chOff x="228600" y="685800"/>
            <a:chExt cx="8983663" cy="6127576"/>
          </a:xfrm>
        </p:grpSpPr>
        <p:grpSp>
          <p:nvGrpSpPr>
            <p:cNvPr id="40964" name="Group 332"/>
            <p:cNvGrpSpPr/>
            <p:nvPr/>
          </p:nvGrpSpPr>
          <p:grpSpPr bwMode="auto">
            <a:xfrm>
              <a:off x="228600" y="685800"/>
              <a:ext cx="8983663" cy="1889126"/>
              <a:chOff x="144" y="432"/>
              <a:chExt cx="5659" cy="1190"/>
            </a:xfrm>
          </p:grpSpPr>
          <p:grpSp>
            <p:nvGrpSpPr>
              <p:cNvPr id="41084" name="Group 331"/>
              <p:cNvGrpSpPr/>
              <p:nvPr/>
            </p:nvGrpSpPr>
            <p:grpSpPr bwMode="auto">
              <a:xfrm>
                <a:off x="144" y="672"/>
                <a:ext cx="4608" cy="192"/>
                <a:chOff x="144" y="672"/>
                <a:chExt cx="4608" cy="192"/>
              </a:xfrm>
            </p:grpSpPr>
            <p:grpSp>
              <p:nvGrpSpPr>
                <p:cNvPr id="41112" name="Group 55"/>
                <p:cNvGrpSpPr/>
                <p:nvPr/>
              </p:nvGrpSpPr>
              <p:grpSpPr bwMode="auto">
                <a:xfrm>
                  <a:off x="144" y="672"/>
                  <a:ext cx="4608" cy="192"/>
                  <a:chOff x="768" y="864"/>
                  <a:chExt cx="4608" cy="192"/>
                </a:xfrm>
              </p:grpSpPr>
              <p:sp>
                <p:nvSpPr>
                  <p:cNvPr id="4111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5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2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3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4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364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5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6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7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8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29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13" name="Rectangle 101"/>
                <p:cNvSpPr>
                  <a:spLocks noChangeArrowheads="1"/>
                </p:cNvSpPr>
                <p:nvPr/>
              </p:nvSpPr>
              <p:spPr bwMode="auto">
                <a:xfrm>
                  <a:off x="144" y="672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85" name="Group 330"/>
              <p:cNvGrpSpPr/>
              <p:nvPr/>
            </p:nvGrpSpPr>
            <p:grpSpPr bwMode="auto">
              <a:xfrm>
                <a:off x="144" y="1392"/>
                <a:ext cx="4608" cy="192"/>
                <a:chOff x="144" y="1392"/>
                <a:chExt cx="4608" cy="192"/>
              </a:xfrm>
            </p:grpSpPr>
            <p:grpSp>
              <p:nvGrpSpPr>
                <p:cNvPr id="41094" name="Group 148"/>
                <p:cNvGrpSpPr/>
                <p:nvPr/>
              </p:nvGrpSpPr>
              <p:grpSpPr bwMode="auto">
                <a:xfrm>
                  <a:off x="144" y="1392"/>
                  <a:ext cx="4608" cy="192"/>
                  <a:chOff x="768" y="864"/>
                  <a:chExt cx="4608" cy="192"/>
                </a:xfrm>
              </p:grpSpPr>
              <p:sp>
                <p:nvSpPr>
                  <p:cNvPr id="41096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97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98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99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0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1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2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3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4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5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6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364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7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8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09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0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11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95" name="Rectangle 165"/>
                <p:cNvSpPr>
                  <a:spLocks noChangeArrowheads="1"/>
                </p:cNvSpPr>
                <p:nvPr/>
              </p:nvSpPr>
              <p:spPr bwMode="auto">
                <a:xfrm>
                  <a:off x="144" y="1392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86" name="Group 174"/>
              <p:cNvGrpSpPr/>
              <p:nvPr/>
            </p:nvGrpSpPr>
            <p:grpSpPr bwMode="auto">
              <a:xfrm>
                <a:off x="528" y="864"/>
                <a:ext cx="432" cy="528"/>
                <a:chOff x="720" y="864"/>
                <a:chExt cx="432" cy="528"/>
              </a:xfrm>
            </p:grpSpPr>
            <p:sp>
              <p:nvSpPr>
                <p:cNvPr id="41090" name="Oval 169"/>
                <p:cNvSpPr>
                  <a:spLocks noChangeArrowheads="1"/>
                </p:cNvSpPr>
                <p:nvPr/>
              </p:nvSpPr>
              <p:spPr bwMode="auto">
                <a:xfrm>
                  <a:off x="816" y="1008"/>
                  <a:ext cx="215" cy="217"/>
                </a:xfrm>
                <a:prstGeom prst="ellipse">
                  <a:avLst/>
                </a:prstGeom>
                <a:solidFill>
                  <a:srgbClr val="FFFF99"/>
                </a:solidFill>
                <a:ln w="19050">
                  <a:solidFill>
                    <a:schemeClr val="tx2"/>
                  </a:solidFill>
                  <a:round/>
                  <a:tailEnd type="none" w="sm" len="sm"/>
                </a:ln>
              </p:spPr>
              <p:txBody>
                <a:bodyPr wrap="none" lIns="45720" rIns="45720" anchor="ctr"/>
                <a:lstStyle/>
                <a:p>
                  <a:pPr algn="ctr"/>
                  <a:r>
                    <a:rPr lang="en-US">
                      <a:latin typeface="Courier New" panose="02070309020205020404" charset="0"/>
                    </a:rPr>
                    <a:t>+</a:t>
                  </a:r>
                </a:p>
              </p:txBody>
            </p:sp>
            <p:sp>
              <p:nvSpPr>
                <p:cNvPr id="41091" name="Line 170"/>
                <p:cNvSpPr>
                  <a:spLocks noChangeShapeType="1"/>
                </p:cNvSpPr>
                <p:nvPr/>
              </p:nvSpPr>
              <p:spPr bwMode="auto">
                <a:xfrm>
                  <a:off x="720" y="864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92" name="Line 171"/>
                <p:cNvSpPr>
                  <a:spLocks noChangeShapeType="1"/>
                </p:cNvSpPr>
                <p:nvPr/>
              </p:nvSpPr>
              <p:spPr bwMode="auto">
                <a:xfrm flipV="1">
                  <a:off x="720" y="1200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93" name="Line 172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984" y="1224"/>
                  <a:ext cx="192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087" name="Text Box 190"/>
              <p:cNvSpPr txBox="1">
                <a:spLocks noChangeArrowheads="1"/>
              </p:cNvSpPr>
              <p:nvPr/>
            </p:nvSpPr>
            <p:spPr bwMode="auto">
              <a:xfrm>
                <a:off x="4819" y="673"/>
                <a:ext cx="54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>
                    <a:latin typeface="Courier New" panose="02070309020205020404" charset="0"/>
                  </a:rPr>
                  <a:t>%</a:t>
                </a:r>
                <a:r>
                  <a:rPr lang="en-US" sz="2000" dirty="0" smtClean="0">
                    <a:latin typeface="Courier New" panose="02070309020205020404" charset="0"/>
                  </a:rPr>
                  <a:t>xmm0</a:t>
                </a:r>
                <a:endParaRPr lang="en-US" sz="2000" dirty="0">
                  <a:latin typeface="Courier New" panose="02070309020205020404" charset="0"/>
                </a:endParaRPr>
              </a:p>
            </p:txBody>
          </p:sp>
          <p:sp>
            <p:nvSpPr>
              <p:cNvPr id="41088" name="Text Box 191"/>
              <p:cNvSpPr txBox="1">
                <a:spLocks noChangeArrowheads="1"/>
              </p:cNvSpPr>
              <p:nvPr/>
            </p:nvSpPr>
            <p:spPr bwMode="auto">
              <a:xfrm>
                <a:off x="4840" y="1370"/>
                <a:ext cx="54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>
                    <a:latin typeface="Courier New" panose="02070309020205020404" charset="0"/>
                  </a:rPr>
                  <a:t>%</a:t>
                </a:r>
                <a:r>
                  <a:rPr lang="en-US" sz="2000" dirty="0" smtClean="0">
                    <a:latin typeface="Courier New" panose="02070309020205020404" charset="0"/>
                  </a:rPr>
                  <a:t>xmm1</a:t>
                </a:r>
                <a:endParaRPr lang="en-US" sz="2000" dirty="0">
                  <a:latin typeface="Courier New" panose="02070309020205020404" charset="0"/>
                </a:endParaRPr>
              </a:p>
            </p:txBody>
          </p:sp>
          <p:sp>
            <p:nvSpPr>
              <p:cNvPr id="41089" name="Text Box 192"/>
              <p:cNvSpPr txBox="1">
                <a:spLocks noChangeArrowheads="1"/>
              </p:cNvSpPr>
              <p:nvPr/>
            </p:nvSpPr>
            <p:spPr bwMode="auto">
              <a:xfrm>
                <a:off x="4032" y="432"/>
                <a:ext cx="1771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 err="1">
                    <a:latin typeface="Courier New" panose="02070309020205020404" charset="0"/>
                  </a:rPr>
                  <a:t>add</a:t>
                </a:r>
                <a:r>
                  <a:rPr lang="en-US" sz="2000" dirty="0" err="1">
                    <a:solidFill>
                      <a:srgbClr val="FF0000"/>
                    </a:solidFill>
                    <a:latin typeface="Courier New" panose="02070309020205020404" charset="0"/>
                  </a:rPr>
                  <a:t>s</a:t>
                </a:r>
                <a:r>
                  <a:rPr lang="en-US" sz="2000" dirty="0" err="1">
                    <a:latin typeface="Courier New" panose="02070309020205020404" charset="0"/>
                  </a:rPr>
                  <a:t>s</a:t>
                </a:r>
                <a:r>
                  <a:rPr lang="en-US" sz="2000" dirty="0">
                    <a:latin typeface="Courier New" panose="02070309020205020404" charset="0"/>
                  </a:rPr>
                  <a:t> %</a:t>
                </a:r>
                <a:r>
                  <a:rPr lang="en-US" sz="2000" dirty="0" smtClean="0">
                    <a:latin typeface="Courier New" panose="02070309020205020404" charset="0"/>
                  </a:rPr>
                  <a:t>xmm0,</a:t>
                </a:r>
                <a:r>
                  <a:rPr lang="en-US" sz="2000" dirty="0">
                    <a:latin typeface="Courier New" panose="02070309020205020404" charset="0"/>
                  </a:rPr>
                  <a:t>%</a:t>
                </a:r>
                <a:r>
                  <a:rPr lang="en-US" sz="2000" dirty="0" smtClean="0">
                    <a:latin typeface="Courier New" panose="02070309020205020404" charset="0"/>
                  </a:rPr>
                  <a:t>xmm1</a:t>
                </a:r>
                <a:endParaRPr lang="en-US" sz="2000" dirty="0">
                  <a:latin typeface="Courier New" panose="02070309020205020404" charset="0"/>
                </a:endParaRPr>
              </a:p>
            </p:txBody>
          </p:sp>
        </p:grpSp>
        <p:grpSp>
          <p:nvGrpSpPr>
            <p:cNvPr id="40965" name="Group 194"/>
            <p:cNvGrpSpPr/>
            <p:nvPr/>
          </p:nvGrpSpPr>
          <p:grpSpPr bwMode="auto">
            <a:xfrm>
              <a:off x="228600" y="2780928"/>
              <a:ext cx="8983663" cy="1889126"/>
              <a:chOff x="144" y="432"/>
              <a:chExt cx="5659" cy="1190"/>
            </a:xfrm>
          </p:grpSpPr>
          <p:grpSp>
            <p:nvGrpSpPr>
              <p:cNvPr id="41017" name="Group 195"/>
              <p:cNvGrpSpPr/>
              <p:nvPr/>
            </p:nvGrpSpPr>
            <p:grpSpPr bwMode="auto">
              <a:xfrm>
                <a:off x="144" y="672"/>
                <a:ext cx="4608" cy="192"/>
                <a:chOff x="384" y="2564"/>
                <a:chExt cx="4608" cy="192"/>
              </a:xfrm>
            </p:grpSpPr>
            <p:grpSp>
              <p:nvGrpSpPr>
                <p:cNvPr id="41063" name="Group 196"/>
                <p:cNvGrpSpPr/>
                <p:nvPr/>
              </p:nvGrpSpPr>
              <p:grpSpPr bwMode="auto">
                <a:xfrm>
                  <a:off x="384" y="2564"/>
                  <a:ext cx="4608" cy="192"/>
                  <a:chOff x="768" y="864"/>
                  <a:chExt cx="4608" cy="192"/>
                </a:xfrm>
              </p:grpSpPr>
              <p:sp>
                <p:nvSpPr>
                  <p:cNvPr id="41068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69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0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1" name="Rectangle 200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2" name="Rectangle 201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3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4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5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6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7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8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364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79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80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81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82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83" name="Rectangle 212"/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64" name="Rectangle 213"/>
                <p:cNvSpPr>
                  <a:spLocks noChangeArrowheads="1"/>
                </p:cNvSpPr>
                <p:nvPr/>
              </p:nvSpPr>
              <p:spPr bwMode="auto">
                <a:xfrm>
                  <a:off x="384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65" name="Rectangle 214"/>
                <p:cNvSpPr>
                  <a:spLocks noChangeArrowheads="1"/>
                </p:cNvSpPr>
                <p:nvPr/>
              </p:nvSpPr>
              <p:spPr bwMode="auto">
                <a:xfrm>
                  <a:off x="1536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66" name="Rectangle 215"/>
                <p:cNvSpPr>
                  <a:spLocks noChangeArrowheads="1"/>
                </p:cNvSpPr>
                <p:nvPr/>
              </p:nvSpPr>
              <p:spPr bwMode="auto">
                <a:xfrm>
                  <a:off x="2688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67" name="Rectangle 216"/>
                <p:cNvSpPr>
                  <a:spLocks noChangeArrowheads="1"/>
                </p:cNvSpPr>
                <p:nvPr/>
              </p:nvSpPr>
              <p:spPr bwMode="auto">
                <a:xfrm>
                  <a:off x="3840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18" name="Group 217"/>
              <p:cNvGrpSpPr/>
              <p:nvPr/>
            </p:nvGrpSpPr>
            <p:grpSpPr bwMode="auto">
              <a:xfrm>
                <a:off x="144" y="1392"/>
                <a:ext cx="4608" cy="192"/>
                <a:chOff x="384" y="2564"/>
                <a:chExt cx="4608" cy="192"/>
              </a:xfrm>
            </p:grpSpPr>
            <p:grpSp>
              <p:nvGrpSpPr>
                <p:cNvPr id="41042" name="Group 218"/>
                <p:cNvGrpSpPr/>
                <p:nvPr/>
              </p:nvGrpSpPr>
              <p:grpSpPr bwMode="auto">
                <a:xfrm>
                  <a:off x="384" y="2564"/>
                  <a:ext cx="4608" cy="192"/>
                  <a:chOff x="768" y="864"/>
                  <a:chExt cx="4608" cy="192"/>
                </a:xfrm>
              </p:grpSpPr>
              <p:sp>
                <p:nvSpPr>
                  <p:cNvPr id="41047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48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49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0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1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2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3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4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5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6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7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364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8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59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60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61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62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864"/>
                    <a:ext cx="288" cy="192"/>
                  </a:xfrm>
                  <a:prstGeom prst="rect">
                    <a:avLst/>
                  </a:prstGeom>
                  <a:solidFill>
                    <a:srgbClr val="CCECFF"/>
                  </a:solidFill>
                  <a:ln w="6350">
                    <a:solidFill>
                      <a:schemeClr val="tx2"/>
                    </a:solidFill>
                    <a:miter lim="800000"/>
                    <a:tailEnd type="none" w="sm" len="sm"/>
                  </a:ln>
                </p:spPr>
                <p:txBody>
                  <a:bodyPr wrap="none" lIns="45720" rIns="45720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43" name="Rectangle 235"/>
                <p:cNvSpPr>
                  <a:spLocks noChangeArrowheads="1"/>
                </p:cNvSpPr>
                <p:nvPr/>
              </p:nvSpPr>
              <p:spPr bwMode="auto">
                <a:xfrm>
                  <a:off x="384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44" name="Rectangle 236"/>
                <p:cNvSpPr>
                  <a:spLocks noChangeArrowheads="1"/>
                </p:cNvSpPr>
                <p:nvPr/>
              </p:nvSpPr>
              <p:spPr bwMode="auto">
                <a:xfrm>
                  <a:off x="1536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45" name="Rectangle 237"/>
                <p:cNvSpPr>
                  <a:spLocks noChangeArrowheads="1"/>
                </p:cNvSpPr>
                <p:nvPr/>
              </p:nvSpPr>
              <p:spPr bwMode="auto">
                <a:xfrm>
                  <a:off x="2688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46" name="Rectangle 238"/>
                <p:cNvSpPr>
                  <a:spLocks noChangeArrowheads="1"/>
                </p:cNvSpPr>
                <p:nvPr/>
              </p:nvSpPr>
              <p:spPr bwMode="auto">
                <a:xfrm>
                  <a:off x="3840" y="2564"/>
                  <a:ext cx="1152" cy="19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19" name="Group 239"/>
              <p:cNvGrpSpPr/>
              <p:nvPr/>
            </p:nvGrpSpPr>
            <p:grpSpPr bwMode="auto">
              <a:xfrm>
                <a:off x="528" y="864"/>
                <a:ext cx="432" cy="528"/>
                <a:chOff x="720" y="864"/>
                <a:chExt cx="432" cy="528"/>
              </a:xfrm>
            </p:grpSpPr>
            <p:sp>
              <p:nvSpPr>
                <p:cNvPr id="41038" name="Oval 240"/>
                <p:cNvSpPr>
                  <a:spLocks noChangeArrowheads="1"/>
                </p:cNvSpPr>
                <p:nvPr/>
              </p:nvSpPr>
              <p:spPr bwMode="auto">
                <a:xfrm>
                  <a:off x="816" y="1008"/>
                  <a:ext cx="215" cy="217"/>
                </a:xfrm>
                <a:prstGeom prst="ellipse">
                  <a:avLst/>
                </a:prstGeom>
                <a:solidFill>
                  <a:srgbClr val="FFFF99"/>
                </a:solidFill>
                <a:ln w="19050">
                  <a:solidFill>
                    <a:schemeClr val="tx2"/>
                  </a:solidFill>
                  <a:round/>
                  <a:tailEnd type="none" w="sm" len="sm"/>
                </a:ln>
              </p:spPr>
              <p:txBody>
                <a:bodyPr wrap="none" lIns="45720" rIns="45720" anchor="ctr"/>
                <a:lstStyle/>
                <a:p>
                  <a:pPr algn="ctr"/>
                  <a:r>
                    <a:rPr lang="en-US">
                      <a:latin typeface="Courier New" panose="02070309020205020404" charset="0"/>
                    </a:rPr>
                    <a:t>+</a:t>
                  </a:r>
                </a:p>
              </p:txBody>
            </p:sp>
            <p:sp>
              <p:nvSpPr>
                <p:cNvPr id="41039" name="Line 241"/>
                <p:cNvSpPr>
                  <a:spLocks noChangeShapeType="1"/>
                </p:cNvSpPr>
                <p:nvPr/>
              </p:nvSpPr>
              <p:spPr bwMode="auto">
                <a:xfrm>
                  <a:off x="720" y="864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40" name="Line 242"/>
                <p:cNvSpPr>
                  <a:spLocks noChangeShapeType="1"/>
                </p:cNvSpPr>
                <p:nvPr/>
              </p:nvSpPr>
              <p:spPr bwMode="auto">
                <a:xfrm flipV="1">
                  <a:off x="720" y="1200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41" name="Line 243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984" y="1224"/>
                  <a:ext cx="192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20" name="Group 244"/>
              <p:cNvGrpSpPr/>
              <p:nvPr/>
            </p:nvGrpSpPr>
            <p:grpSpPr bwMode="auto">
              <a:xfrm>
                <a:off x="1680" y="864"/>
                <a:ext cx="432" cy="528"/>
                <a:chOff x="720" y="864"/>
                <a:chExt cx="432" cy="528"/>
              </a:xfrm>
            </p:grpSpPr>
            <p:sp>
              <p:nvSpPr>
                <p:cNvPr id="41034" name="Oval 245"/>
                <p:cNvSpPr>
                  <a:spLocks noChangeArrowheads="1"/>
                </p:cNvSpPr>
                <p:nvPr/>
              </p:nvSpPr>
              <p:spPr bwMode="auto">
                <a:xfrm>
                  <a:off x="816" y="1008"/>
                  <a:ext cx="215" cy="217"/>
                </a:xfrm>
                <a:prstGeom prst="ellipse">
                  <a:avLst/>
                </a:prstGeom>
                <a:solidFill>
                  <a:srgbClr val="FFFF99"/>
                </a:solidFill>
                <a:ln w="19050">
                  <a:solidFill>
                    <a:schemeClr val="tx2"/>
                  </a:solidFill>
                  <a:round/>
                  <a:tailEnd type="none" w="sm" len="sm"/>
                </a:ln>
              </p:spPr>
              <p:txBody>
                <a:bodyPr wrap="none" lIns="45720" rIns="45720" anchor="ctr"/>
                <a:lstStyle/>
                <a:p>
                  <a:pPr algn="ctr"/>
                  <a:r>
                    <a:rPr lang="en-US">
                      <a:latin typeface="Courier New" panose="02070309020205020404" charset="0"/>
                    </a:rPr>
                    <a:t>+</a:t>
                  </a:r>
                </a:p>
              </p:txBody>
            </p:sp>
            <p:sp>
              <p:nvSpPr>
                <p:cNvPr id="41035" name="Line 246"/>
                <p:cNvSpPr>
                  <a:spLocks noChangeShapeType="1"/>
                </p:cNvSpPr>
                <p:nvPr/>
              </p:nvSpPr>
              <p:spPr bwMode="auto">
                <a:xfrm>
                  <a:off x="720" y="864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36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720" y="1200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37" name="Line 248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984" y="1224"/>
                  <a:ext cx="192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21" name="Group 249"/>
              <p:cNvGrpSpPr/>
              <p:nvPr/>
            </p:nvGrpSpPr>
            <p:grpSpPr bwMode="auto">
              <a:xfrm>
                <a:off x="2832" y="864"/>
                <a:ext cx="432" cy="528"/>
                <a:chOff x="720" y="864"/>
                <a:chExt cx="432" cy="528"/>
              </a:xfrm>
            </p:grpSpPr>
            <p:sp>
              <p:nvSpPr>
                <p:cNvPr id="41030" name="Oval 250"/>
                <p:cNvSpPr>
                  <a:spLocks noChangeArrowheads="1"/>
                </p:cNvSpPr>
                <p:nvPr/>
              </p:nvSpPr>
              <p:spPr bwMode="auto">
                <a:xfrm>
                  <a:off x="816" y="1008"/>
                  <a:ext cx="215" cy="217"/>
                </a:xfrm>
                <a:prstGeom prst="ellipse">
                  <a:avLst/>
                </a:prstGeom>
                <a:solidFill>
                  <a:srgbClr val="FFFF99"/>
                </a:solidFill>
                <a:ln w="19050">
                  <a:solidFill>
                    <a:schemeClr val="tx2"/>
                  </a:solidFill>
                  <a:round/>
                  <a:tailEnd type="none" w="sm" len="sm"/>
                </a:ln>
              </p:spPr>
              <p:txBody>
                <a:bodyPr wrap="none" lIns="45720" rIns="45720" anchor="ctr"/>
                <a:lstStyle/>
                <a:p>
                  <a:pPr algn="ctr"/>
                  <a:r>
                    <a:rPr lang="en-US">
                      <a:latin typeface="Courier New" panose="02070309020205020404" charset="0"/>
                    </a:rPr>
                    <a:t>+</a:t>
                  </a:r>
                </a:p>
              </p:txBody>
            </p:sp>
            <p:sp>
              <p:nvSpPr>
                <p:cNvPr id="41031" name="Line 251"/>
                <p:cNvSpPr>
                  <a:spLocks noChangeShapeType="1"/>
                </p:cNvSpPr>
                <p:nvPr/>
              </p:nvSpPr>
              <p:spPr bwMode="auto">
                <a:xfrm>
                  <a:off x="720" y="864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32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720" y="1200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33" name="Line 253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984" y="1224"/>
                  <a:ext cx="192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022" name="Group 254"/>
              <p:cNvGrpSpPr/>
              <p:nvPr/>
            </p:nvGrpSpPr>
            <p:grpSpPr bwMode="auto">
              <a:xfrm>
                <a:off x="3984" y="864"/>
                <a:ext cx="432" cy="528"/>
                <a:chOff x="720" y="864"/>
                <a:chExt cx="432" cy="528"/>
              </a:xfrm>
            </p:grpSpPr>
            <p:sp>
              <p:nvSpPr>
                <p:cNvPr id="41026" name="Oval 255"/>
                <p:cNvSpPr>
                  <a:spLocks noChangeArrowheads="1"/>
                </p:cNvSpPr>
                <p:nvPr/>
              </p:nvSpPr>
              <p:spPr bwMode="auto">
                <a:xfrm>
                  <a:off x="816" y="1008"/>
                  <a:ext cx="215" cy="217"/>
                </a:xfrm>
                <a:prstGeom prst="ellipse">
                  <a:avLst/>
                </a:prstGeom>
                <a:solidFill>
                  <a:srgbClr val="FFFF99"/>
                </a:solidFill>
                <a:ln w="19050">
                  <a:solidFill>
                    <a:schemeClr val="tx2"/>
                  </a:solidFill>
                  <a:round/>
                  <a:tailEnd type="none" w="sm" len="sm"/>
                </a:ln>
              </p:spPr>
              <p:txBody>
                <a:bodyPr wrap="none" lIns="45720" rIns="45720" anchor="ctr"/>
                <a:lstStyle/>
                <a:p>
                  <a:pPr algn="ctr"/>
                  <a:r>
                    <a:rPr lang="en-US">
                      <a:latin typeface="Courier New" panose="02070309020205020404" charset="0"/>
                    </a:rPr>
                    <a:t>+</a:t>
                  </a:r>
                </a:p>
              </p:txBody>
            </p:sp>
            <p:sp>
              <p:nvSpPr>
                <p:cNvPr id="41027" name="Line 256"/>
                <p:cNvSpPr>
                  <a:spLocks noChangeShapeType="1"/>
                </p:cNvSpPr>
                <p:nvPr/>
              </p:nvSpPr>
              <p:spPr bwMode="auto">
                <a:xfrm>
                  <a:off x="720" y="864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28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720" y="1200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29" name="Line 258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984" y="1224"/>
                  <a:ext cx="192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023" name="Text Box 259"/>
              <p:cNvSpPr txBox="1">
                <a:spLocks noChangeArrowheads="1"/>
              </p:cNvSpPr>
              <p:nvPr/>
            </p:nvSpPr>
            <p:spPr bwMode="auto">
              <a:xfrm>
                <a:off x="4819" y="673"/>
                <a:ext cx="54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>
                    <a:latin typeface="Courier New" panose="02070309020205020404" charset="0"/>
                  </a:rPr>
                  <a:t>%xmm0</a:t>
                </a:r>
              </a:p>
            </p:txBody>
          </p:sp>
          <p:sp>
            <p:nvSpPr>
              <p:cNvPr id="41024" name="Text Box 260"/>
              <p:cNvSpPr txBox="1">
                <a:spLocks noChangeArrowheads="1"/>
              </p:cNvSpPr>
              <p:nvPr/>
            </p:nvSpPr>
            <p:spPr bwMode="auto">
              <a:xfrm>
                <a:off x="4840" y="1370"/>
                <a:ext cx="54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>
                    <a:latin typeface="Courier New" panose="02070309020205020404" charset="0"/>
                  </a:rPr>
                  <a:t>%xmm1</a:t>
                </a:r>
              </a:p>
            </p:txBody>
          </p:sp>
          <p:sp>
            <p:nvSpPr>
              <p:cNvPr id="41025" name="Text Box 261"/>
              <p:cNvSpPr txBox="1">
                <a:spLocks noChangeArrowheads="1"/>
              </p:cNvSpPr>
              <p:nvPr/>
            </p:nvSpPr>
            <p:spPr bwMode="auto">
              <a:xfrm>
                <a:off x="4032" y="432"/>
                <a:ext cx="1771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 err="1">
                    <a:latin typeface="Courier New" panose="02070309020205020404" charset="0"/>
                  </a:rPr>
                  <a:t>add</a:t>
                </a:r>
                <a:r>
                  <a:rPr lang="en-US" sz="2000" dirty="0" err="1">
                    <a:solidFill>
                      <a:srgbClr val="FF0000"/>
                    </a:solidFill>
                    <a:latin typeface="Courier New" panose="02070309020205020404" charset="0"/>
                  </a:rPr>
                  <a:t>p</a:t>
                </a:r>
                <a:r>
                  <a:rPr lang="en-US" sz="2000" dirty="0" err="1">
                    <a:latin typeface="Courier New" panose="02070309020205020404" charset="0"/>
                  </a:rPr>
                  <a:t>s</a:t>
                </a:r>
                <a:r>
                  <a:rPr lang="en-US" sz="2000" dirty="0">
                    <a:latin typeface="Courier New" panose="02070309020205020404" charset="0"/>
                  </a:rPr>
                  <a:t> %xmm0,%xmm1</a:t>
                </a:r>
              </a:p>
            </p:txBody>
          </p:sp>
        </p:grpSp>
        <p:grpSp>
          <p:nvGrpSpPr>
            <p:cNvPr id="6" name="Group 2"/>
            <p:cNvGrpSpPr/>
            <p:nvPr/>
          </p:nvGrpSpPr>
          <p:grpSpPr>
            <a:xfrm>
              <a:off x="228600" y="4924191"/>
              <a:ext cx="8881060" cy="1889185"/>
              <a:chOff x="228600" y="4924191"/>
              <a:chExt cx="8881060" cy="1889185"/>
            </a:xfrm>
          </p:grpSpPr>
          <p:grpSp>
            <p:nvGrpSpPr>
              <p:cNvPr id="40966" name="Group 264"/>
              <p:cNvGrpSpPr/>
              <p:nvPr/>
            </p:nvGrpSpPr>
            <p:grpSpPr bwMode="auto">
              <a:xfrm>
                <a:off x="228600" y="5305192"/>
                <a:ext cx="7315200" cy="304800"/>
                <a:chOff x="768" y="864"/>
                <a:chExt cx="4608" cy="192"/>
              </a:xfrm>
            </p:grpSpPr>
            <p:sp>
              <p:nvSpPr>
                <p:cNvPr id="41001" name="Rectangle 265"/>
                <p:cNvSpPr>
                  <a:spLocks noChangeArrowheads="1"/>
                </p:cNvSpPr>
                <p:nvPr/>
              </p:nvSpPr>
              <p:spPr bwMode="auto">
                <a:xfrm>
                  <a:off x="76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2" name="Rectangle 266"/>
                <p:cNvSpPr>
                  <a:spLocks noChangeArrowheads="1"/>
                </p:cNvSpPr>
                <p:nvPr/>
              </p:nvSpPr>
              <p:spPr bwMode="auto">
                <a:xfrm>
                  <a:off x="1056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3" name="Rectangle 267"/>
                <p:cNvSpPr>
                  <a:spLocks noChangeArrowheads="1"/>
                </p:cNvSpPr>
                <p:nvPr/>
              </p:nvSpPr>
              <p:spPr bwMode="auto">
                <a:xfrm>
                  <a:off x="1344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4" name="Rectangle 268"/>
                <p:cNvSpPr>
                  <a:spLocks noChangeArrowheads="1"/>
                </p:cNvSpPr>
                <p:nvPr/>
              </p:nvSpPr>
              <p:spPr bwMode="auto">
                <a:xfrm>
                  <a:off x="1632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5" name="Rectangle 269"/>
                <p:cNvSpPr>
                  <a:spLocks noChangeArrowheads="1"/>
                </p:cNvSpPr>
                <p:nvPr/>
              </p:nvSpPr>
              <p:spPr bwMode="auto">
                <a:xfrm>
                  <a:off x="1920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6" name="Rectangle 270"/>
                <p:cNvSpPr>
                  <a:spLocks noChangeArrowheads="1"/>
                </p:cNvSpPr>
                <p:nvPr/>
              </p:nvSpPr>
              <p:spPr bwMode="auto">
                <a:xfrm>
                  <a:off x="220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7" name="Rectangle 271"/>
                <p:cNvSpPr>
                  <a:spLocks noChangeArrowheads="1"/>
                </p:cNvSpPr>
                <p:nvPr/>
              </p:nvSpPr>
              <p:spPr bwMode="auto">
                <a:xfrm>
                  <a:off x="2496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8" name="Rectangle 272"/>
                <p:cNvSpPr>
                  <a:spLocks noChangeArrowheads="1"/>
                </p:cNvSpPr>
                <p:nvPr/>
              </p:nvSpPr>
              <p:spPr bwMode="auto">
                <a:xfrm>
                  <a:off x="2784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9" name="Rectangle 273"/>
                <p:cNvSpPr>
                  <a:spLocks noChangeArrowheads="1"/>
                </p:cNvSpPr>
                <p:nvPr/>
              </p:nvSpPr>
              <p:spPr bwMode="auto">
                <a:xfrm>
                  <a:off x="3072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0" name="Rectangle 274"/>
                <p:cNvSpPr>
                  <a:spLocks noChangeArrowheads="1"/>
                </p:cNvSpPr>
                <p:nvPr/>
              </p:nvSpPr>
              <p:spPr bwMode="auto">
                <a:xfrm>
                  <a:off x="3360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1" name="Rectangle 275"/>
                <p:cNvSpPr>
                  <a:spLocks noChangeArrowheads="1"/>
                </p:cNvSpPr>
                <p:nvPr/>
              </p:nvSpPr>
              <p:spPr bwMode="auto">
                <a:xfrm>
                  <a:off x="364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2" name="Rectangle 276"/>
                <p:cNvSpPr>
                  <a:spLocks noChangeArrowheads="1"/>
                </p:cNvSpPr>
                <p:nvPr/>
              </p:nvSpPr>
              <p:spPr bwMode="auto">
                <a:xfrm>
                  <a:off x="3936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3" name="Rectangle 277"/>
                <p:cNvSpPr>
                  <a:spLocks noChangeArrowheads="1"/>
                </p:cNvSpPr>
                <p:nvPr/>
              </p:nvSpPr>
              <p:spPr bwMode="auto">
                <a:xfrm>
                  <a:off x="4224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4" name="Rectangle 278"/>
                <p:cNvSpPr>
                  <a:spLocks noChangeArrowheads="1"/>
                </p:cNvSpPr>
                <p:nvPr/>
              </p:nvSpPr>
              <p:spPr bwMode="auto">
                <a:xfrm>
                  <a:off x="4512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5" name="Rectangle 279"/>
                <p:cNvSpPr>
                  <a:spLocks noChangeArrowheads="1"/>
                </p:cNvSpPr>
                <p:nvPr/>
              </p:nvSpPr>
              <p:spPr bwMode="auto">
                <a:xfrm>
                  <a:off x="4800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16" name="Rectangle 280"/>
                <p:cNvSpPr>
                  <a:spLocks noChangeArrowheads="1"/>
                </p:cNvSpPr>
                <p:nvPr/>
              </p:nvSpPr>
              <p:spPr bwMode="auto">
                <a:xfrm>
                  <a:off x="508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967" name="Rectangle 281"/>
              <p:cNvSpPr>
                <a:spLocks noChangeArrowheads="1"/>
              </p:cNvSpPr>
              <p:nvPr/>
            </p:nvSpPr>
            <p:spPr bwMode="auto">
              <a:xfrm>
                <a:off x="228600" y="5305191"/>
                <a:ext cx="3657600" cy="304800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5720" rIns="4572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0969" name="Group 286"/>
              <p:cNvGrpSpPr/>
              <p:nvPr/>
            </p:nvGrpSpPr>
            <p:grpSpPr bwMode="auto">
              <a:xfrm>
                <a:off x="228600" y="6448192"/>
                <a:ext cx="7315200" cy="304800"/>
                <a:chOff x="768" y="864"/>
                <a:chExt cx="4608" cy="192"/>
              </a:xfrm>
            </p:grpSpPr>
            <p:sp>
              <p:nvSpPr>
                <p:cNvPr id="40985" name="Rectangle 287"/>
                <p:cNvSpPr>
                  <a:spLocks noChangeArrowheads="1"/>
                </p:cNvSpPr>
                <p:nvPr/>
              </p:nvSpPr>
              <p:spPr bwMode="auto">
                <a:xfrm>
                  <a:off x="76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86" name="Rectangle 288"/>
                <p:cNvSpPr>
                  <a:spLocks noChangeArrowheads="1"/>
                </p:cNvSpPr>
                <p:nvPr/>
              </p:nvSpPr>
              <p:spPr bwMode="auto">
                <a:xfrm>
                  <a:off x="1056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87" name="Rectangle 289"/>
                <p:cNvSpPr>
                  <a:spLocks noChangeArrowheads="1"/>
                </p:cNvSpPr>
                <p:nvPr/>
              </p:nvSpPr>
              <p:spPr bwMode="auto">
                <a:xfrm>
                  <a:off x="1344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88" name="Rectangle 290"/>
                <p:cNvSpPr>
                  <a:spLocks noChangeArrowheads="1"/>
                </p:cNvSpPr>
                <p:nvPr/>
              </p:nvSpPr>
              <p:spPr bwMode="auto">
                <a:xfrm>
                  <a:off x="1632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89" name="Rectangle 291"/>
                <p:cNvSpPr>
                  <a:spLocks noChangeArrowheads="1"/>
                </p:cNvSpPr>
                <p:nvPr/>
              </p:nvSpPr>
              <p:spPr bwMode="auto">
                <a:xfrm>
                  <a:off x="1920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0" name="Rectangle 292"/>
                <p:cNvSpPr>
                  <a:spLocks noChangeArrowheads="1"/>
                </p:cNvSpPr>
                <p:nvPr/>
              </p:nvSpPr>
              <p:spPr bwMode="auto">
                <a:xfrm>
                  <a:off x="220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1" name="Rectangle 293"/>
                <p:cNvSpPr>
                  <a:spLocks noChangeArrowheads="1"/>
                </p:cNvSpPr>
                <p:nvPr/>
              </p:nvSpPr>
              <p:spPr bwMode="auto">
                <a:xfrm>
                  <a:off x="2496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2" name="Rectangle 294"/>
                <p:cNvSpPr>
                  <a:spLocks noChangeArrowheads="1"/>
                </p:cNvSpPr>
                <p:nvPr/>
              </p:nvSpPr>
              <p:spPr bwMode="auto">
                <a:xfrm>
                  <a:off x="2784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3" name="Rectangle 295"/>
                <p:cNvSpPr>
                  <a:spLocks noChangeArrowheads="1"/>
                </p:cNvSpPr>
                <p:nvPr/>
              </p:nvSpPr>
              <p:spPr bwMode="auto">
                <a:xfrm>
                  <a:off x="3072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4" name="Rectangle 296"/>
                <p:cNvSpPr>
                  <a:spLocks noChangeArrowheads="1"/>
                </p:cNvSpPr>
                <p:nvPr/>
              </p:nvSpPr>
              <p:spPr bwMode="auto">
                <a:xfrm>
                  <a:off x="3360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5" name="Rectangle 297"/>
                <p:cNvSpPr>
                  <a:spLocks noChangeArrowheads="1"/>
                </p:cNvSpPr>
                <p:nvPr/>
              </p:nvSpPr>
              <p:spPr bwMode="auto">
                <a:xfrm>
                  <a:off x="364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6" name="Rectangle 298"/>
                <p:cNvSpPr>
                  <a:spLocks noChangeArrowheads="1"/>
                </p:cNvSpPr>
                <p:nvPr/>
              </p:nvSpPr>
              <p:spPr bwMode="auto">
                <a:xfrm>
                  <a:off x="3936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7" name="Rectangle 299"/>
                <p:cNvSpPr>
                  <a:spLocks noChangeArrowheads="1"/>
                </p:cNvSpPr>
                <p:nvPr/>
              </p:nvSpPr>
              <p:spPr bwMode="auto">
                <a:xfrm>
                  <a:off x="4224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8" name="Rectangle 300"/>
                <p:cNvSpPr>
                  <a:spLocks noChangeArrowheads="1"/>
                </p:cNvSpPr>
                <p:nvPr/>
              </p:nvSpPr>
              <p:spPr bwMode="auto">
                <a:xfrm>
                  <a:off x="4512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99" name="Rectangle 301"/>
                <p:cNvSpPr>
                  <a:spLocks noChangeArrowheads="1"/>
                </p:cNvSpPr>
                <p:nvPr/>
              </p:nvSpPr>
              <p:spPr bwMode="auto">
                <a:xfrm>
                  <a:off x="4800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00" name="Rectangle 302"/>
                <p:cNvSpPr>
                  <a:spLocks noChangeArrowheads="1"/>
                </p:cNvSpPr>
                <p:nvPr/>
              </p:nvSpPr>
              <p:spPr bwMode="auto">
                <a:xfrm>
                  <a:off x="5088" y="864"/>
                  <a:ext cx="288" cy="192"/>
                </a:xfrm>
                <a:prstGeom prst="rect">
                  <a:avLst/>
                </a:prstGeom>
                <a:solidFill>
                  <a:srgbClr val="CCECFF"/>
                </a:solidFill>
                <a:ln w="6350">
                  <a:solidFill>
                    <a:schemeClr val="tx2"/>
                  </a:solidFill>
                  <a:miter lim="800000"/>
                  <a:tailEnd type="none" w="sm" len="sm"/>
                </a:ln>
              </p:spPr>
              <p:txBody>
                <a:bodyPr wrap="none"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970" name="Rectangle 303"/>
              <p:cNvSpPr>
                <a:spLocks noChangeArrowheads="1"/>
              </p:cNvSpPr>
              <p:nvPr/>
            </p:nvSpPr>
            <p:spPr bwMode="auto">
              <a:xfrm>
                <a:off x="228600" y="6448191"/>
                <a:ext cx="3657600" cy="304800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5720" rIns="4572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0972" name="Group 335"/>
              <p:cNvGrpSpPr/>
              <p:nvPr/>
            </p:nvGrpSpPr>
            <p:grpSpPr bwMode="auto">
              <a:xfrm>
                <a:off x="1752600" y="5609991"/>
                <a:ext cx="685800" cy="838200"/>
                <a:chOff x="528" y="3408"/>
                <a:chExt cx="432" cy="528"/>
              </a:xfrm>
            </p:grpSpPr>
            <p:sp>
              <p:nvSpPr>
                <p:cNvPr id="40981" name="Oval 308"/>
                <p:cNvSpPr>
                  <a:spLocks noChangeArrowheads="1"/>
                </p:cNvSpPr>
                <p:nvPr/>
              </p:nvSpPr>
              <p:spPr bwMode="auto">
                <a:xfrm>
                  <a:off x="624" y="3552"/>
                  <a:ext cx="215" cy="217"/>
                </a:xfrm>
                <a:prstGeom prst="ellipse">
                  <a:avLst/>
                </a:prstGeom>
                <a:solidFill>
                  <a:srgbClr val="FFFF99"/>
                </a:solidFill>
                <a:ln w="19050">
                  <a:solidFill>
                    <a:schemeClr val="tx2"/>
                  </a:solidFill>
                  <a:round/>
                  <a:tailEnd type="none" w="sm" len="sm"/>
                </a:ln>
              </p:spPr>
              <p:txBody>
                <a:bodyPr wrap="none" lIns="45720" rIns="45720" anchor="ctr"/>
                <a:lstStyle/>
                <a:p>
                  <a:pPr algn="ctr"/>
                  <a:r>
                    <a:rPr lang="en-US">
                      <a:latin typeface="Courier New" panose="02070309020205020404" charset="0"/>
                    </a:rPr>
                    <a:t>+</a:t>
                  </a:r>
                </a:p>
              </p:txBody>
            </p:sp>
            <p:sp>
              <p:nvSpPr>
                <p:cNvPr id="40982" name="Line 309"/>
                <p:cNvSpPr>
                  <a:spLocks noChangeShapeType="1"/>
                </p:cNvSpPr>
                <p:nvPr/>
              </p:nvSpPr>
              <p:spPr bwMode="auto">
                <a:xfrm>
                  <a:off x="528" y="3408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83" name="Line 310"/>
                <p:cNvSpPr>
                  <a:spLocks noChangeShapeType="1"/>
                </p:cNvSpPr>
                <p:nvPr/>
              </p:nvSpPr>
              <p:spPr bwMode="auto">
                <a:xfrm flipV="1">
                  <a:off x="528" y="3744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84" name="Line 311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792" y="3768"/>
                  <a:ext cx="192" cy="144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tailEnd type="triangle" w="lg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974" name="Text Box 327"/>
              <p:cNvSpPr txBox="1">
                <a:spLocks noChangeArrowheads="1"/>
              </p:cNvSpPr>
              <p:nvPr/>
            </p:nvSpPr>
            <p:spPr bwMode="auto">
              <a:xfrm>
                <a:off x="7650163" y="5306779"/>
                <a:ext cx="8619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>
                    <a:latin typeface="Courier New" panose="02070309020205020404" charset="0"/>
                  </a:rPr>
                  <a:t>%xmm0</a:t>
                </a:r>
              </a:p>
            </p:txBody>
          </p:sp>
          <p:sp>
            <p:nvSpPr>
              <p:cNvPr id="40975" name="Text Box 328"/>
              <p:cNvSpPr txBox="1">
                <a:spLocks noChangeArrowheads="1"/>
              </p:cNvSpPr>
              <p:nvPr/>
            </p:nvSpPr>
            <p:spPr bwMode="auto">
              <a:xfrm>
                <a:off x="7683500" y="6413266"/>
                <a:ext cx="8619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>
                    <a:latin typeface="Courier New" panose="02070309020205020404" charset="0"/>
                  </a:rPr>
                  <a:t>%xmm1</a:t>
                </a:r>
              </a:p>
            </p:txBody>
          </p:sp>
          <p:sp>
            <p:nvSpPr>
              <p:cNvPr id="40976" name="Text Box 329"/>
              <p:cNvSpPr txBox="1">
                <a:spLocks noChangeArrowheads="1"/>
              </p:cNvSpPr>
              <p:nvPr/>
            </p:nvSpPr>
            <p:spPr bwMode="auto">
              <a:xfrm>
                <a:off x="6400800" y="4924191"/>
                <a:ext cx="27088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Helvetica" charset="0"/>
                    <a:ea typeface="MS PGothic" panose="020B0600070205080204" pitchFamily="-96" charset="-128"/>
                  </a:defRPr>
                </a:lvl9pPr>
              </a:lstStyle>
              <a:p>
                <a:r>
                  <a:rPr lang="en-US" sz="2000" dirty="0" err="1" smtClean="0">
                    <a:latin typeface="Courier New" panose="02070309020205020404" charset="0"/>
                  </a:rPr>
                  <a:t>addsd</a:t>
                </a:r>
                <a:r>
                  <a:rPr lang="en-US" sz="2000" dirty="0" smtClean="0">
                    <a:latin typeface="Courier New" panose="02070309020205020404" charset="0"/>
                  </a:rPr>
                  <a:t> </a:t>
                </a:r>
                <a:r>
                  <a:rPr lang="en-US" sz="2000" dirty="0">
                    <a:latin typeface="Courier New" panose="02070309020205020404" charset="0"/>
                  </a:rPr>
                  <a:t>%xmm0,%xmm1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55" y="477665"/>
            <a:ext cx="5395983" cy="63803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2604770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媒体寄存器</a:t>
            </a:r>
          </a:p>
        </p:txBody>
      </p:sp>
      <p:sp>
        <p:nvSpPr>
          <p:cNvPr id="6" name="云形标注 5"/>
          <p:cNvSpPr/>
          <p:nvPr/>
        </p:nvSpPr>
        <p:spPr>
          <a:xfrm>
            <a:off x="6252927" y="1771650"/>
            <a:ext cx="2891073" cy="1934845"/>
          </a:xfrm>
          <a:prstGeom prst="cloudCallout">
            <a:avLst>
              <a:gd name="adj1" fmla="val -49566"/>
              <a:gd name="adj2" fmla="val 95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用于存放浮点数据，每个</a:t>
            </a:r>
            <a:r>
              <a:rPr lang="en-US" altLang="zh-CN" dirty="0"/>
              <a:t>YMM</a:t>
            </a:r>
            <a:r>
              <a:rPr lang="zh-CN" altLang="en-US" dirty="0"/>
              <a:t>寄存器</a:t>
            </a:r>
            <a:r>
              <a:rPr lang="zh-CN" altLang="en-US" dirty="0" smtClean="0"/>
              <a:t>保存</a:t>
            </a:r>
            <a:r>
              <a:rPr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r>
              <a:rPr lang="zh-CN" altLang="en-US" dirty="0"/>
              <a:t>个字节。低</a:t>
            </a:r>
            <a:r>
              <a:rPr lang="en-US" altLang="zh-CN" dirty="0"/>
              <a:t>16</a:t>
            </a:r>
            <a:r>
              <a:rPr lang="zh-CN" altLang="en-US" dirty="0"/>
              <a:t>字节可以作为</a:t>
            </a:r>
            <a:r>
              <a:rPr lang="en-US" altLang="zh-CN" dirty="0"/>
              <a:t>XMM</a:t>
            </a:r>
            <a:r>
              <a:rPr lang="zh-CN" altLang="en-US" dirty="0"/>
              <a:t>寄存器来访问。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810" y="60960"/>
            <a:ext cx="2604770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ym typeface="+mn-ea"/>
              </a:rPr>
              <a:t>FP</a:t>
            </a:r>
            <a:r>
              <a:rPr lang="zh-CN" altLang="en-US" sz="3200" dirty="0" smtClean="0">
                <a:sym typeface="+mn-ea"/>
              </a:rPr>
              <a:t>基础</a:t>
            </a:r>
            <a:endParaRPr lang="zh-CN" altLang="en-US" sz="3200" dirty="0" smtClean="0">
              <a:ea typeface="+mj-ea"/>
              <a:sym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396875" y="1362075"/>
            <a:ext cx="7896225" cy="16348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86914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参数在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%xmm0</a:t>
            </a:r>
            <a:r>
              <a:rPr lang="en-US" dirty="0" smtClean="0"/>
              <a:t>, </a:t>
            </a:r>
            <a:r>
              <a:rPr lang="en-US" dirty="0">
                <a:latin typeface="Courier New" panose="02070309020205020404"/>
                <a:cs typeface="Courier New" panose="02070309020205020404"/>
              </a:rPr>
              <a:t>%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xmm1</a:t>
            </a:r>
            <a:r>
              <a:rPr lang="en-US" dirty="0" smtClean="0"/>
              <a:t>, ...</a:t>
            </a:r>
            <a:r>
              <a:rPr lang="zh-CN" altLang="en-US" dirty="0" smtClean="0">
                <a:ea typeface="宋体" panose="02010600030101010101" pitchFamily="2" charset="-122"/>
              </a:rPr>
              <a:t>传递</a:t>
            </a:r>
          </a:p>
          <a:p>
            <a:pPr>
              <a:buClr>
                <a:srgbClr val="E86914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返回结果在</a:t>
            </a:r>
            <a:r>
              <a:rPr lang="en-US" dirty="0" smtClean="0"/>
              <a:t> </a:t>
            </a:r>
            <a:r>
              <a:rPr lang="en-US" dirty="0">
                <a:latin typeface="Courier New" panose="02070309020205020404"/>
                <a:cs typeface="Courier New" panose="02070309020205020404"/>
              </a:rPr>
              <a:t>%xmm0</a:t>
            </a:r>
            <a:endParaRPr lang="en-US" dirty="0" smtClean="0"/>
          </a:p>
          <a:p>
            <a:pPr>
              <a:buClr>
                <a:srgbClr val="E86914"/>
              </a:buClr>
            </a:pPr>
            <a:r>
              <a:rPr lang="zh-CN" altLang="en-US" dirty="0" smtClean="0">
                <a:ea typeface="宋体" panose="02010600030101010101" pitchFamily="2" charset="-122"/>
              </a:rPr>
              <a:t>所有的 </a:t>
            </a:r>
            <a:r>
              <a:rPr lang="en-US" dirty="0" smtClean="0"/>
              <a:t>XMM </a:t>
            </a:r>
            <a:r>
              <a:rPr lang="zh-CN" altLang="en-US" dirty="0" smtClean="0">
                <a:ea typeface="宋体" panose="02010600030101010101" pitchFamily="2" charset="-122"/>
              </a:rPr>
              <a:t>寄存器都是由调用者保存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3087" y="2780928"/>
            <a:ext cx="4360133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float </a:t>
            </a:r>
            <a:r>
              <a:rPr lang="en-US" sz="1800" dirty="0" err="1">
                <a:latin typeface="Courier New" panose="02070309020205020404" charset="0"/>
              </a:rPr>
              <a:t>fadd</a:t>
            </a:r>
            <a:r>
              <a:rPr lang="en-US" sz="1800" dirty="0">
                <a:latin typeface="Courier New" panose="02070309020205020404" charset="0"/>
              </a:rPr>
              <a:t>(float x, float y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{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  return x + y;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586279" y="2774036"/>
            <a:ext cx="4432141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double </a:t>
            </a:r>
            <a:r>
              <a:rPr lang="en-US" sz="1800" dirty="0" err="1">
                <a:latin typeface="Courier New" panose="02070309020205020404" charset="0"/>
              </a:rPr>
              <a:t>dadd</a:t>
            </a:r>
            <a:r>
              <a:rPr lang="en-US" sz="1800" dirty="0">
                <a:latin typeface="Courier New" panose="02070309020205020404" charset="0"/>
              </a:rPr>
              <a:t>(double x, double y</a:t>
            </a:r>
            <a:r>
              <a:rPr lang="en-US" sz="1800" dirty="0" smtClean="0">
                <a:latin typeface="Courier New" panose="02070309020205020404" charset="0"/>
              </a:rPr>
              <a:t>)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{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   return x + y;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23087" y="4293096"/>
            <a:ext cx="4360133" cy="92076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# x in %xmm0, y in %xmm1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adds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</a:rPr>
              <a:t>s</a:t>
            </a: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>
                <a:latin typeface="Courier New" panose="02070309020205020404" charset="0"/>
              </a:rPr>
              <a:t>%xmm1, %xmm0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ret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586279" y="4293096"/>
            <a:ext cx="4432141" cy="92076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>
                <a:latin typeface="Courier New" panose="02070309020205020404" charset="0"/>
              </a:rPr>
              <a:t> # x in %xmm0, y in %</a:t>
            </a:r>
            <a:r>
              <a:rPr lang="en-US" sz="1800" dirty="0" smtClean="0">
                <a:latin typeface="Courier New" panose="02070309020205020404" charset="0"/>
              </a:rPr>
              <a:t>xmm1   </a:t>
            </a:r>
          </a:p>
          <a:p>
            <a:pPr eaLnBrk="0" hangingPunct="0"/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 </a:t>
            </a:r>
            <a:r>
              <a:rPr lang="en-US" sz="1800" dirty="0" err="1" smtClean="0">
                <a:latin typeface="Courier New" panose="02070309020205020404" charset="0"/>
              </a:rPr>
              <a:t>adds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charset="0"/>
              </a:rPr>
              <a:t>d</a:t>
            </a: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>
                <a:latin typeface="Courier New" panose="02070309020205020404" charset="0"/>
              </a:rPr>
              <a:t>%xmm1, %xmm0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ret</a:t>
            </a:r>
            <a:endParaRPr lang="en-US" sz="1800" dirty="0">
              <a:latin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1195" y="3317593"/>
            <a:ext cx="2701610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300" b="1" dirty="0"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5290" y="2670334"/>
            <a:ext cx="8473916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4500" dirty="0">
                <a:latin typeface="+mj-lt"/>
                <a:ea typeface="微软雅黑" panose="020B0503020204020204" charset="-122"/>
              </a:rPr>
              <a:t>第二讲：IA-32 /x86-64指令系统</a:t>
            </a: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810" y="60960"/>
            <a:ext cx="293306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ym typeface="+mn-ea"/>
              </a:rPr>
              <a:t>FP</a:t>
            </a:r>
            <a:r>
              <a:rPr lang="zh-CN" altLang="en-US" sz="3200" dirty="0" smtClean="0">
                <a:sym typeface="+mn-ea"/>
              </a:rPr>
              <a:t>内存引用</a:t>
            </a:r>
            <a:endParaRPr lang="zh-CN" altLang="en-US" sz="3200" dirty="0" smtClean="0">
              <a:ea typeface="+mj-ea"/>
              <a:sym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344170" y="1166495"/>
            <a:ext cx="7896225" cy="16348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86914"/>
              </a:buClr>
            </a:pPr>
            <a:r>
              <a:rPr dirty="0">
                <a:latin typeface="+mj-ea"/>
                <a:ea typeface="+mj-ea"/>
              </a:rPr>
              <a:t>整数（和指针）参数</a:t>
            </a:r>
            <a:r>
              <a:rPr dirty="0">
                <a:latin typeface="+mj-ea"/>
                <a:ea typeface="+mj-ea"/>
                <a:sym typeface="+mn-ea"/>
              </a:rPr>
              <a:t>在常规寄存器中传递</a:t>
            </a:r>
            <a:endParaRPr dirty="0">
              <a:latin typeface="+mj-ea"/>
              <a:ea typeface="+mj-ea"/>
            </a:endParaRPr>
          </a:p>
          <a:p>
            <a:pPr>
              <a:buClr>
                <a:srgbClr val="E86914"/>
              </a:buClr>
            </a:pPr>
            <a:r>
              <a:rPr lang="en-US" dirty="0">
                <a:latin typeface="+mj-ea"/>
                <a:ea typeface="+mj-ea"/>
              </a:rPr>
              <a:t>FP</a:t>
            </a:r>
            <a:r>
              <a:rPr dirty="0">
                <a:latin typeface="+mj-ea"/>
                <a:ea typeface="+mj-ea"/>
              </a:rPr>
              <a:t>值在XMM寄存器</a:t>
            </a:r>
            <a:r>
              <a:rPr lang="zh-CN" dirty="0">
                <a:latin typeface="+mj-ea"/>
                <a:ea typeface="+mj-ea"/>
              </a:rPr>
              <a:t>传递</a:t>
            </a:r>
          </a:p>
          <a:p>
            <a:pPr>
              <a:buClr>
                <a:srgbClr val="E86914"/>
              </a:buClr>
            </a:pPr>
            <a:r>
              <a:rPr lang="en-US" dirty="0" smtClean="0">
                <a:latin typeface="+mj-ea"/>
                <a:ea typeface="+mj-ea"/>
              </a:rPr>
              <a:t>XMM</a:t>
            </a:r>
            <a:r>
              <a:rPr lang="zh-CN" altLang="en-US" dirty="0" smtClean="0">
                <a:latin typeface="+mj-ea"/>
                <a:ea typeface="+mj-ea"/>
              </a:rPr>
              <a:t>寄存器和内存之间，</a:t>
            </a:r>
            <a:r>
              <a:rPr lang="en-US" dirty="0" smtClean="0">
                <a:latin typeface="+mj-ea"/>
                <a:ea typeface="+mj-ea"/>
                <a:sym typeface="+mn-ea"/>
              </a:rPr>
              <a:t>XMM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寄存器之间的</a:t>
            </a:r>
            <a:r>
              <a:rPr lang="en-US" altLang="zh-CN" dirty="0" smtClean="0">
                <a:latin typeface="+mj-ea"/>
                <a:ea typeface="+mj-ea"/>
                <a:sym typeface="+mn-ea"/>
              </a:rPr>
              <a:t>mov</a:t>
            </a:r>
            <a:r>
              <a:rPr lang="zh-CN" altLang="en-US" dirty="0" smtClean="0">
                <a:latin typeface="+mj-ea"/>
                <a:ea typeface="+mj-ea"/>
                <a:sym typeface="+mn-ea"/>
              </a:rPr>
              <a:t>指令是不同的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7767" y="2933576"/>
            <a:ext cx="4792181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ro-RO" sz="1800" dirty="0">
                <a:latin typeface="Courier New" panose="02070309020205020404" charset="0"/>
              </a:rPr>
              <a:t>double dincr(double *p, double v</a:t>
            </a:r>
            <a:r>
              <a:rPr lang="ro-RO" sz="1800" dirty="0" smtClean="0">
                <a:latin typeface="Courier New" panose="02070309020205020404" charset="0"/>
              </a:rPr>
              <a:t>)</a:t>
            </a:r>
          </a:p>
          <a:p>
            <a:pPr eaLnBrk="0" hangingPunct="0"/>
            <a:r>
              <a:rPr lang="ro-RO" sz="1800" dirty="0" smtClean="0">
                <a:latin typeface="Courier New" panose="02070309020205020404" charset="0"/>
              </a:rPr>
              <a:t>{</a:t>
            </a:r>
            <a:endParaRPr lang="ro-RO" sz="1800" dirty="0">
              <a:latin typeface="Courier New" panose="02070309020205020404" charset="0"/>
            </a:endParaRPr>
          </a:p>
          <a:p>
            <a:pPr eaLnBrk="0" hangingPunct="0"/>
            <a:r>
              <a:rPr lang="ro-RO" sz="1800" dirty="0">
                <a:latin typeface="Courier New" panose="02070309020205020404" charset="0"/>
              </a:rPr>
              <a:t>    double x = *p;</a:t>
            </a:r>
          </a:p>
          <a:p>
            <a:pPr eaLnBrk="0" hangingPunct="0"/>
            <a:r>
              <a:rPr lang="ro-RO" sz="1800" dirty="0">
                <a:latin typeface="Courier New" panose="02070309020205020404" charset="0"/>
              </a:rPr>
              <a:t>    *p = x + v;</a:t>
            </a:r>
          </a:p>
          <a:p>
            <a:pPr eaLnBrk="0" hangingPunct="0"/>
            <a:r>
              <a:rPr lang="ro-RO" sz="1800" dirty="0">
                <a:latin typeface="Courier New" panose="02070309020205020404" charset="0"/>
              </a:rPr>
              <a:t>    return x;</a:t>
            </a:r>
          </a:p>
          <a:p>
            <a:pPr eaLnBrk="0" hangingPunct="0"/>
            <a:r>
              <a:rPr lang="ro-RO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27767" y="4766861"/>
            <a:ext cx="630434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# p in 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r>
              <a:rPr lang="en-US" sz="1800" dirty="0" smtClean="0">
                <a:latin typeface="Courier New" panose="02070309020205020404" charset="0"/>
              </a:rPr>
              <a:t>, v in %xmm0</a:t>
            </a: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movapd</a:t>
            </a: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>
                <a:latin typeface="Courier New" panose="02070309020205020404" charset="0"/>
              </a:rPr>
              <a:t>%xmm0, %</a:t>
            </a:r>
            <a:r>
              <a:rPr lang="en-US" sz="1800" dirty="0" smtClean="0">
                <a:latin typeface="Courier New" panose="02070309020205020404" charset="0"/>
              </a:rPr>
              <a:t>xmm1   # Copy v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movsd</a:t>
            </a: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>
                <a:latin typeface="Courier New" panose="02070309020205020404" charset="0"/>
              </a:rPr>
              <a:t>(%</a:t>
            </a:r>
            <a:r>
              <a:rPr lang="en-US" sz="1800" dirty="0" err="1">
                <a:latin typeface="Courier New" panose="02070309020205020404" charset="0"/>
              </a:rPr>
              <a:t>rdi</a:t>
            </a:r>
            <a:r>
              <a:rPr lang="en-US" sz="1800" dirty="0" smtClean="0">
                <a:latin typeface="Courier New" panose="02070309020205020404" charset="0"/>
              </a:rPr>
              <a:t>),%xmm0 </a:t>
            </a: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smtClean="0">
                <a:latin typeface="Courier New" panose="02070309020205020404" charset="0"/>
              </a:rPr>
              <a:t># x = *p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addsd</a:t>
            </a: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>
                <a:latin typeface="Courier New" panose="02070309020205020404" charset="0"/>
              </a:rPr>
              <a:t>%xmm0, %</a:t>
            </a:r>
            <a:r>
              <a:rPr lang="en-US" sz="1800" dirty="0" smtClean="0">
                <a:latin typeface="Courier New" panose="02070309020205020404" charset="0"/>
              </a:rPr>
              <a:t>xmm1   # t = x + v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movsd</a:t>
            </a:r>
            <a:r>
              <a:rPr lang="en-US" sz="1800" dirty="0" smtClean="0">
                <a:latin typeface="Courier New" panose="02070309020205020404" charset="0"/>
              </a:rPr>
              <a:t>   </a:t>
            </a:r>
            <a:r>
              <a:rPr lang="en-US" sz="1800" dirty="0">
                <a:latin typeface="Courier New" panose="02070309020205020404" charset="0"/>
              </a:rPr>
              <a:t>%xmm1, (%</a:t>
            </a:r>
            <a:r>
              <a:rPr lang="en-US" sz="1800" dirty="0" err="1">
                <a:latin typeface="Courier New" panose="02070309020205020404" charset="0"/>
              </a:rPr>
              <a:t>rdi</a:t>
            </a:r>
            <a:r>
              <a:rPr lang="en-US" sz="1800" dirty="0" smtClean="0">
                <a:latin typeface="Courier New" panose="02070309020205020404" charset="0"/>
              </a:rPr>
              <a:t>)  # *p = t</a:t>
            </a:r>
            <a:endParaRPr lang="en-US" sz="1800" dirty="0">
              <a:latin typeface="Courier New" panose="02070309020205020404" charset="0"/>
            </a:endParaRPr>
          </a:p>
          <a:p>
            <a:pPr eaLnBrk="0" hangingPunct="0"/>
            <a:r>
              <a:rPr lang="en-US" sz="1800" dirty="0" smtClean="0">
                <a:latin typeface="Courier New" panose="02070309020205020404" charset="0"/>
              </a:rPr>
              <a:t>  ret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34073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浮点传送指令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855"/>
            <a:ext cx="9036050" cy="2414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940810"/>
            <a:ext cx="5228590" cy="1266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4669155"/>
            <a:ext cx="4933315" cy="170497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2488565" y="5062855"/>
            <a:ext cx="855980" cy="4648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汇编</a:t>
            </a:r>
          </a:p>
        </p:txBody>
      </p:sp>
      <p:sp>
        <p:nvSpPr>
          <p:cNvPr id="11" name="右箭头 10"/>
          <p:cNvSpPr/>
          <p:nvPr/>
        </p:nvSpPr>
        <p:spPr>
          <a:xfrm>
            <a:off x="3810" y="3448050"/>
            <a:ext cx="1790065" cy="5568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vmovaps</a:t>
            </a:r>
            <a:r>
              <a:rPr lang="zh-CN" altLang="en-US"/>
              <a:t>例子：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34073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浮点传送指令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1209040"/>
            <a:ext cx="9028430" cy="167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" y="3442335"/>
            <a:ext cx="9018905" cy="16573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32760" y="2894965"/>
            <a:ext cx="292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双操作数浮点转换指令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07360" y="5155565"/>
            <a:ext cx="292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三操作数浮点转换指令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34073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浮点运算操作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1558290"/>
            <a:ext cx="8990330" cy="2713990"/>
          </a:xfrm>
          <a:prstGeom prst="rect">
            <a:avLst/>
          </a:prstGeom>
        </p:spPr>
      </p:pic>
      <p:sp>
        <p:nvSpPr>
          <p:cNvPr id="8" name="云形标注 7"/>
          <p:cNvSpPr/>
          <p:nvPr/>
        </p:nvSpPr>
        <p:spPr>
          <a:xfrm>
            <a:off x="4460875" y="60960"/>
            <a:ext cx="4606290" cy="1497330"/>
          </a:xfrm>
          <a:prstGeom prst="cloud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该表格描述了一组执行算术运算的标量</a:t>
            </a:r>
            <a:r>
              <a:rPr lang="en-US" altLang="zh-CN"/>
              <a:t>AVX2</a:t>
            </a:r>
            <a:r>
              <a:rPr lang="zh-CN" altLang="en-US"/>
              <a:t>浮点指令。这些指令有一个或两个源操作数和一个目的操作数。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34073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浮点运算操作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2883535"/>
            <a:ext cx="6781165" cy="2933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" y="1404620"/>
            <a:ext cx="5466715" cy="1200150"/>
          </a:xfrm>
          <a:prstGeom prst="rect">
            <a:avLst/>
          </a:prstGeom>
        </p:spPr>
      </p:pic>
      <p:sp>
        <p:nvSpPr>
          <p:cNvPr id="9" name="云形标注 8"/>
          <p:cNvSpPr/>
          <p:nvPr/>
        </p:nvSpPr>
        <p:spPr>
          <a:xfrm>
            <a:off x="6557645" y="1033780"/>
            <a:ext cx="1776730" cy="1570990"/>
          </a:xfrm>
          <a:prstGeom prst="cloud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个浮点参数。</a:t>
            </a:r>
          </a:p>
        </p:txBody>
      </p:sp>
      <p:sp>
        <p:nvSpPr>
          <p:cNvPr id="10" name="下箭头 9"/>
          <p:cNvSpPr/>
          <p:nvPr/>
        </p:nvSpPr>
        <p:spPr>
          <a:xfrm>
            <a:off x="3545840" y="2245360"/>
            <a:ext cx="525780" cy="71818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34073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浮点运算操作</a:t>
            </a:r>
          </a:p>
        </p:txBody>
      </p:sp>
      <p:sp>
        <p:nvSpPr>
          <p:cNvPr id="9" name="云形标注 8"/>
          <p:cNvSpPr/>
          <p:nvPr/>
        </p:nvSpPr>
        <p:spPr>
          <a:xfrm>
            <a:off x="6557645" y="1459865"/>
            <a:ext cx="1776730" cy="1570990"/>
          </a:xfrm>
          <a:prstGeom prst="cloud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个浮点</a:t>
            </a:r>
            <a:r>
              <a:rPr lang="zh-CN" altLang="en-US" dirty="0" smtClean="0"/>
              <a:t>参数</a:t>
            </a:r>
            <a:r>
              <a:rPr lang="zh-CN" altLang="en-US" dirty="0" smtClean="0"/>
              <a:t>类型？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" y="1490345"/>
            <a:ext cx="600011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3209290"/>
            <a:ext cx="5600065" cy="257111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3545840" y="2245360"/>
            <a:ext cx="525780" cy="71818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bldLvl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810" y="60960"/>
            <a:ext cx="406463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ym typeface="+mn-ea"/>
              </a:rPr>
              <a:t>FP</a:t>
            </a:r>
            <a:r>
              <a:rPr lang="zh-CN" altLang="en-US" sz="3200" dirty="0" smtClean="0">
                <a:sym typeface="+mn-ea"/>
              </a:rPr>
              <a:t>代码的其他方面</a:t>
            </a:r>
            <a:endParaRPr lang="zh-CN" altLang="en-US" sz="3200" dirty="0" smtClean="0">
              <a:ea typeface="+mj-ea"/>
              <a:sym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396875" y="1362075"/>
            <a:ext cx="8221663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86914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大量的指令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不同的操作，不同的格式，…</a:t>
            </a:r>
          </a:p>
          <a:p>
            <a:pPr>
              <a:buClr>
                <a:srgbClr val="E86914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浮点数的比较</a:t>
            </a: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指令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ucomiss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ucomisd</a:t>
            </a:r>
            <a:endParaRPr lang="en-US" b="1" dirty="0" smtClean="0">
              <a:latin typeface="微软雅黑" panose="020B0503020204020204" charset="-122"/>
              <a:ea typeface="微软雅黑" panose="020B0503020204020204" charset="-122"/>
              <a:cs typeface="Courier New" panose="02070309020205020404"/>
            </a:endParaRPr>
          </a:p>
          <a:p>
            <a:pPr lvl="1">
              <a:buClr>
                <a:srgbClr val="0D0D0D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条件码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CF, ZF,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 PF</a:t>
            </a:r>
          </a:p>
          <a:p>
            <a:pPr>
              <a:buClr>
                <a:srgbClr val="E86914"/>
              </a:buCl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使用常数值</a:t>
            </a:r>
          </a:p>
          <a:p>
            <a:pPr lvl="1">
              <a:buClr>
                <a:srgbClr val="0D0D0D"/>
              </a:buClr>
            </a:pPr>
            <a:r>
              <a:rPr lang="zh-CN" altLang="en-US" b="1" dirty="0" err="1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用指令</a:t>
            </a:r>
            <a:r>
              <a:rPr lang="en-US" b="1" dirty="0" err="1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xorpd</a:t>
            </a:r>
            <a:r>
              <a:rPr lang="en-US" b="1" dirty="0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 %xmm0, %xmm0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设置</a:t>
            </a: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XMM0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寄存器为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en-US" b="1" dirty="0" smtClean="0">
              <a:latin typeface="微软雅黑" panose="020B0503020204020204" charset="-122"/>
              <a:ea typeface="微软雅黑" panose="020B0503020204020204" charset="-122"/>
              <a:cs typeface="Courier New" panose="02070309020205020404"/>
            </a:endParaRPr>
          </a:p>
          <a:p>
            <a:pPr lvl="1">
              <a:buClr>
                <a:srgbClr val="0D0D0D"/>
              </a:buCl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</a:rPr>
              <a:t>其他从内存加载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4340860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定义和使用浮点常数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8120"/>
            <a:ext cx="4510405" cy="1539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3192145"/>
            <a:ext cx="7257415" cy="3237865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3622040" y="2526665"/>
            <a:ext cx="539115" cy="66548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汇编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78145" y="756888"/>
            <a:ext cx="33399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/>
              <a:t>AVX</a:t>
            </a:r>
            <a:r>
              <a:rPr lang="zh-CN" altLang="en-US" dirty="0"/>
              <a:t>浮点操作不能以立即数作为操作数。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/>
              <a:t>编译器必须为所有的参量值分配和初始化存储空间。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/>
              <a:t>代码把这些值从内存读入。</a:t>
            </a:r>
          </a:p>
        </p:txBody>
      </p:sp>
      <p:sp>
        <p:nvSpPr>
          <p:cNvPr id="12" name="矩形 11"/>
          <p:cNvSpPr/>
          <p:nvPr/>
        </p:nvSpPr>
        <p:spPr>
          <a:xfrm>
            <a:off x="384175" y="4777105"/>
            <a:ext cx="1802765" cy="28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1475" y="5539105"/>
            <a:ext cx="1802765" cy="28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543369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在浮点代码中使用位级操作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1134110"/>
            <a:ext cx="9066530" cy="1114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71190" y="2248535"/>
            <a:ext cx="334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对封装数据的位级操作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" y="3032760"/>
            <a:ext cx="4957445" cy="12147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65" y="2911475"/>
            <a:ext cx="3371215" cy="390461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 rot="1680000">
            <a:off x="3566795" y="4247515"/>
            <a:ext cx="1224280" cy="7004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86778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浮点比较操作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151890"/>
            <a:ext cx="9133205" cy="1390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675" y="2542540"/>
            <a:ext cx="4209415" cy="1266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320" y="2618105"/>
            <a:ext cx="40811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浮点比较指令设置</a:t>
            </a:r>
            <a:r>
              <a:rPr lang="en-US" altLang="zh-CN"/>
              <a:t>3</a:t>
            </a:r>
            <a:r>
              <a:rPr lang="zh-CN" altLang="en-US"/>
              <a:t>个条件码。设置条件如右图所示：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当任一操作数为</a:t>
            </a:r>
            <a:r>
              <a:rPr lang="en-US" altLang="zh-CN"/>
              <a:t>NaN</a:t>
            </a:r>
            <a:r>
              <a:rPr lang="zh-CN" altLang="en-US"/>
              <a:t>时，就会出现无序的情况。可通过奇偶标志位发现这种情况。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浮点比较得到一个无序的结果，</a:t>
            </a:r>
            <a:r>
              <a:rPr lang="en-US" altLang="zh-CN"/>
              <a:t>jp</a:t>
            </a:r>
            <a:r>
              <a:rPr lang="zh-CN" altLang="en-US"/>
              <a:t>跳转。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进位和零标志位的值都和对应的无符号比较一样：当两个操作数相等时，设置</a:t>
            </a:r>
            <a:r>
              <a:rPr lang="en-US" altLang="zh-CN"/>
              <a:t>ZF</a:t>
            </a:r>
            <a:r>
              <a:rPr lang="zh-CN" altLang="en-US"/>
              <a:t>；当</a:t>
            </a:r>
            <a:r>
              <a:rPr lang="en-US" altLang="zh-CN"/>
              <a:t>S2&lt;S1</a:t>
            </a:r>
            <a:r>
              <a:rPr lang="zh-CN" altLang="en-US"/>
              <a:t>是，设置</a:t>
            </a:r>
            <a:r>
              <a:rPr lang="en-US" altLang="zh-CN"/>
              <a:t>CF</a:t>
            </a:r>
            <a:r>
              <a:rPr lang="zh-CN" altLang="en-US"/>
              <a:t>。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/>
              <a:t>ja</a:t>
            </a:r>
            <a:r>
              <a:rPr lang="zh-CN" altLang="en-US"/>
              <a:t>和</a:t>
            </a:r>
            <a:r>
              <a:rPr lang="en-US" altLang="zh-CN"/>
              <a:t>jb</a:t>
            </a:r>
            <a:r>
              <a:rPr lang="zh-CN" altLang="en-US"/>
              <a:t>根据标志位的各种组合进行条件跳转。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412857"/>
            <a:ext cx="439229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IA-32/x64指令系统概述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537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738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1055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1055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06211" name="Rectangle 3"/>
          <p:cNvSpPr>
            <a:spLocks noGrp="1" noChangeArrowheads="1"/>
          </p:cNvSpPr>
          <p:nvPr/>
        </p:nvSpPr>
        <p:spPr>
          <a:xfrm>
            <a:off x="-476" y="1480344"/>
            <a:ext cx="6518971" cy="3465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spcBef>
                <a:spcPct val="450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x86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Intel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开发的一类处理器体系结构的泛称</a:t>
            </a:r>
          </a:p>
          <a:p>
            <a:pPr lvl="1">
              <a:lnSpc>
                <a:spcPct val="100000"/>
              </a:lnSpc>
              <a:spcBef>
                <a:spcPct val="45000"/>
              </a:spcBef>
            </a:pP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包括 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Intel 8086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80286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i386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i486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等，因此其架构被称为“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x86”</a:t>
            </a:r>
          </a:p>
          <a:p>
            <a:pPr lvl="1">
              <a:lnSpc>
                <a:spcPct val="100000"/>
              </a:lnSpc>
              <a:spcBef>
                <a:spcPct val="45000"/>
              </a:spcBef>
            </a:pP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由于数字并不能作为注册商标，因此，后来使用了可注册的名称，如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Pentium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dirty="0" err="1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PentiumPro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Core 2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Core </a:t>
            </a:r>
            <a:r>
              <a:rPr lang="en-US" altLang="zh-CN" sz="1800" dirty="0" smtClean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i9</a:t>
            </a:r>
            <a:r>
              <a:rPr lang="zh-CN" altLang="en-US" sz="1800" dirty="0" smtClean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zh-CN" altLang="en-US" sz="1800" dirty="0">
              <a:solidFill>
                <a:srgbClr val="F8A57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ct val="45000"/>
              </a:spcBef>
            </a:pP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现在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Intel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把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位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x86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架构的名称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x86-32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改称为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IA-32</a:t>
            </a:r>
          </a:p>
          <a:p>
            <a:pPr>
              <a:lnSpc>
                <a:spcPct val="100000"/>
              </a:lnSpc>
              <a:spcBef>
                <a:spcPct val="450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AMD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首先提出了一个兼容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IA-32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指令集的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位版本</a:t>
            </a:r>
          </a:p>
          <a:p>
            <a:pPr lvl="1">
              <a:lnSpc>
                <a:spcPct val="100000"/>
              </a:lnSpc>
              <a:spcBef>
                <a:spcPct val="45000"/>
              </a:spcBef>
            </a:pP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扩充了指令及寄存器长度和个数等，更新了参数传送方式</a:t>
            </a:r>
          </a:p>
          <a:p>
            <a:pPr lvl="1" algn="l">
              <a:lnSpc>
                <a:spcPct val="100000"/>
              </a:lnSpc>
              <a:spcBef>
                <a:spcPct val="45000"/>
              </a:spcBef>
            </a:pP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AMD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称其为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AMD64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Intel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称其为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Intl64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（不同于IA-64）</a:t>
            </a:r>
          </a:p>
          <a:p>
            <a:pPr lvl="1">
              <a:lnSpc>
                <a:spcPct val="100000"/>
              </a:lnSpc>
              <a:spcBef>
                <a:spcPct val="45000"/>
              </a:spcBef>
            </a:pP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命名为“</a:t>
            </a:r>
            <a:r>
              <a:rPr lang="en-US" altLang="zh-CN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x86-64” </a:t>
            </a:r>
            <a:r>
              <a:rPr lang="zh-CN" altLang="en-US" sz="1800" dirty="0">
                <a:solidFill>
                  <a:srgbClr val="F8A578"/>
                </a:solidFill>
                <a:latin typeface="微软雅黑" panose="020B0503020204020204" charset="-122"/>
                <a:ea typeface="微软雅黑" panose="020B0503020204020204" charset="-122"/>
              </a:rPr>
              <a:t>，有时也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简称为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x64</a:t>
            </a:r>
          </a:p>
        </p:txBody>
      </p:sp>
      <p:sp>
        <p:nvSpPr>
          <p:cNvPr id="6" name="线形标注 1(带强调线) 5"/>
          <p:cNvSpPr/>
          <p:nvPr/>
        </p:nvSpPr>
        <p:spPr>
          <a:xfrm>
            <a:off x="6389370" y="1560354"/>
            <a:ext cx="2754630" cy="1862138"/>
          </a:xfrm>
          <a:prstGeom prst="accentCallout1">
            <a:avLst>
              <a:gd name="adj1" fmla="val 78900"/>
              <a:gd name="adj2" fmla="val -8333"/>
              <a:gd name="adj3" fmla="val 107749"/>
              <a:gd name="adj4" fmla="val -17219"/>
            </a:avLst>
          </a:prstGeom>
          <a:gradFill>
            <a:gsLst>
              <a:gs pos="0">
                <a:srgbClr val="BFBFBF"/>
              </a:gs>
              <a:gs pos="80000">
                <a:srgbClr val="FFFFFF"/>
              </a:gs>
              <a:gs pos="100000">
                <a:schemeClr val="bg1"/>
              </a:gs>
            </a:gsLst>
            <a:lin ang="27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charset="0"/>
              <a:buChar char=""/>
            </a:pPr>
            <a:r>
              <a:rPr lang="zh-CN" altLang="en-US" sz="1350" dirty="0">
                <a:solidFill>
                  <a:schemeClr val="tx1"/>
                </a:solidFill>
              </a:rPr>
              <a:t>8个GPR（0~7），一个EFLAGs，PC为EIP</a:t>
            </a:r>
          </a:p>
          <a:p>
            <a:pPr marL="285750" indent="-285750" algn="ctr">
              <a:buFont typeface="Wingdings" panose="05000000000000000000" charset="0"/>
              <a:buChar char=""/>
            </a:pPr>
            <a:r>
              <a:rPr lang="zh-CN" altLang="en-US" sz="1350" dirty="0">
                <a:solidFill>
                  <a:schemeClr val="tx1"/>
                </a:solidFill>
              </a:rPr>
              <a:t>可寻址空间4GB（编号为0~0xFFFFFFFF）</a:t>
            </a:r>
          </a:p>
          <a:p>
            <a:pPr marL="285750" indent="-285750" algn="ctr">
              <a:buFont typeface="Wingdings" panose="05000000000000000000" charset="0"/>
              <a:buChar char=""/>
            </a:pPr>
            <a:r>
              <a:rPr lang="zh-CN" altLang="en-US" sz="1350" dirty="0">
                <a:solidFill>
                  <a:schemeClr val="tx1"/>
                </a:solidFill>
              </a:rPr>
              <a:t>指令格式变长，操作码变长</a:t>
            </a:r>
          </a:p>
          <a:p>
            <a:pPr marL="285750" indent="-285750" algn="ctr">
              <a:buFont typeface="Wingdings" panose="05000000000000000000" charset="0"/>
              <a:buChar char=""/>
            </a:pPr>
            <a:r>
              <a:rPr lang="zh-CN" altLang="en-US" sz="1350" dirty="0">
                <a:solidFill>
                  <a:schemeClr val="tx1"/>
                </a:solidFill>
              </a:rPr>
              <a:t>由若干字段（OP、Mod、SIB等）组成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6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6" grpId="0" bldLvl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1758"/>
            <a:ext cx="133604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SIX </a:t>
            </a:r>
            <a:r>
              <a:rPr lang="zh-CN" altLang="en-US" sz="1050" dirty="0" smtClean="0">
                <a:latin typeface="+mn-ea"/>
                <a:cs typeface="+mn-ea"/>
                <a:sym typeface="+mn-ea"/>
              </a:rPr>
              <a:t>浮点代码</a:t>
            </a:r>
            <a:endParaRPr lang="zh-CN" altLang="en-US" sz="1050" b="1" dirty="0"/>
          </a:p>
        </p:txBody>
      </p:sp>
      <p:sp>
        <p:nvSpPr>
          <p:cNvPr id="4" name="椭圆 3"/>
          <p:cNvSpPr/>
          <p:nvPr/>
        </p:nvSpPr>
        <p:spPr>
          <a:xfrm>
            <a:off x="1366956" y="611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3810" y="60960"/>
            <a:ext cx="3867785" cy="972820"/>
          </a:xfrm>
          <a:prstGeom prst="rightArrow">
            <a:avLst/>
          </a:prstGeom>
          <a:solidFill>
            <a:srgbClr val="E8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+mj-ea"/>
                <a:sym typeface="+mn-ea"/>
              </a:rPr>
              <a:t>浮点比较操作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1033780"/>
            <a:ext cx="4609465" cy="3685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65" y="2691765"/>
            <a:ext cx="6229350" cy="398399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440000">
            <a:off x="1733550" y="4816475"/>
            <a:ext cx="1174115" cy="6711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汇编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3820" y="2627558"/>
            <a:ext cx="64363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/>
              <a:t>THANK </a:t>
            </a:r>
            <a:r>
              <a:rPr lang="en-US" altLang="zh-CN" sz="3600" b="1" dirty="0" smtClean="0"/>
              <a:t>YOU FOR </a:t>
            </a:r>
            <a:r>
              <a:rPr lang="en-US" altLang="zh-CN" sz="3600" b="1" dirty="0"/>
              <a:t>WATCHING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6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865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7649" name="Rectangle 1"/>
          <p:cNvSpPr/>
          <p:nvPr/>
        </p:nvSpPr>
        <p:spPr bwMode="auto">
          <a:xfrm>
            <a:off x="1560367" y="4457700"/>
            <a:ext cx="2667000" cy="40005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</a:p>
        </p:txBody>
      </p:sp>
      <p:sp>
        <p:nvSpPr>
          <p:cNvPr id="27654" name="Rectangle 6"/>
          <p:cNvSpPr/>
          <p:nvPr/>
        </p:nvSpPr>
        <p:spPr bwMode="auto">
          <a:xfrm>
            <a:off x="2903392" y="17430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%eax</a:t>
            </a:r>
          </a:p>
        </p:txBody>
      </p:sp>
      <p:sp>
        <p:nvSpPr>
          <p:cNvPr id="27655" name="Rectangle 7"/>
          <p:cNvSpPr/>
          <p:nvPr/>
        </p:nvSpPr>
        <p:spPr bwMode="auto">
          <a:xfrm>
            <a:off x="2903392" y="22002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%ebx</a:t>
            </a:r>
          </a:p>
        </p:txBody>
      </p:sp>
      <p:sp>
        <p:nvSpPr>
          <p:cNvPr id="27656" name="Rectangle 8"/>
          <p:cNvSpPr/>
          <p:nvPr/>
        </p:nvSpPr>
        <p:spPr bwMode="auto">
          <a:xfrm>
            <a:off x="2903392" y="26574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%ecx</a:t>
            </a:r>
          </a:p>
        </p:txBody>
      </p:sp>
      <p:sp>
        <p:nvSpPr>
          <p:cNvPr id="27657" name="Rectangle 9"/>
          <p:cNvSpPr/>
          <p:nvPr/>
        </p:nvSpPr>
        <p:spPr bwMode="auto">
          <a:xfrm>
            <a:off x="2903392" y="31146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%edx</a:t>
            </a:r>
          </a:p>
        </p:txBody>
      </p:sp>
      <p:sp>
        <p:nvSpPr>
          <p:cNvPr id="27658" name="Rectangle 10"/>
          <p:cNvSpPr/>
          <p:nvPr/>
        </p:nvSpPr>
        <p:spPr bwMode="auto">
          <a:xfrm>
            <a:off x="2903392" y="35718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%esi</a:t>
            </a:r>
          </a:p>
        </p:txBody>
      </p:sp>
      <p:sp>
        <p:nvSpPr>
          <p:cNvPr id="27659" name="Rectangle 11"/>
          <p:cNvSpPr/>
          <p:nvPr/>
        </p:nvSpPr>
        <p:spPr bwMode="auto">
          <a:xfrm>
            <a:off x="2903392" y="40290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%edi</a:t>
            </a:r>
          </a:p>
        </p:txBody>
      </p:sp>
      <p:sp>
        <p:nvSpPr>
          <p:cNvPr id="27660" name="Rectangle 12"/>
          <p:cNvSpPr/>
          <p:nvPr/>
        </p:nvSpPr>
        <p:spPr bwMode="auto">
          <a:xfrm>
            <a:off x="2903392" y="4486275"/>
            <a:ext cx="1314450" cy="333375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%esp</a:t>
            </a:r>
          </a:p>
        </p:txBody>
      </p:sp>
      <p:sp>
        <p:nvSpPr>
          <p:cNvPr id="27661" name="Rectangle 13"/>
          <p:cNvSpPr/>
          <p:nvPr/>
        </p:nvSpPr>
        <p:spPr bwMode="auto">
          <a:xfrm>
            <a:off x="2903392" y="4933950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%ebp</a:t>
            </a:r>
          </a:p>
        </p:txBody>
      </p:sp>
      <p:sp>
        <p:nvSpPr>
          <p:cNvPr id="27662" name="Rectangle 14"/>
          <p:cNvSpPr/>
          <p:nvPr/>
        </p:nvSpPr>
        <p:spPr bwMode="auto">
          <a:xfrm>
            <a:off x="5875192" y="17430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%r8d</a:t>
            </a:r>
          </a:p>
        </p:txBody>
      </p:sp>
      <p:sp>
        <p:nvSpPr>
          <p:cNvPr id="27663" name="Rectangle 15"/>
          <p:cNvSpPr/>
          <p:nvPr/>
        </p:nvSpPr>
        <p:spPr bwMode="auto">
          <a:xfrm>
            <a:off x="5875192" y="22002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%r9d</a:t>
            </a:r>
          </a:p>
        </p:txBody>
      </p:sp>
      <p:sp>
        <p:nvSpPr>
          <p:cNvPr id="27664" name="Rectangle 16"/>
          <p:cNvSpPr/>
          <p:nvPr/>
        </p:nvSpPr>
        <p:spPr bwMode="auto">
          <a:xfrm>
            <a:off x="5875192" y="26574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%r10d</a:t>
            </a:r>
          </a:p>
        </p:txBody>
      </p:sp>
      <p:sp>
        <p:nvSpPr>
          <p:cNvPr id="27665" name="Rectangle 17"/>
          <p:cNvSpPr/>
          <p:nvPr/>
        </p:nvSpPr>
        <p:spPr bwMode="auto">
          <a:xfrm>
            <a:off x="5875192" y="31146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%r11d</a:t>
            </a:r>
          </a:p>
        </p:txBody>
      </p:sp>
      <p:sp>
        <p:nvSpPr>
          <p:cNvPr id="27666" name="Rectangle 18"/>
          <p:cNvSpPr/>
          <p:nvPr/>
        </p:nvSpPr>
        <p:spPr bwMode="auto">
          <a:xfrm>
            <a:off x="5875192" y="35718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%r12d</a:t>
            </a:r>
          </a:p>
        </p:txBody>
      </p:sp>
      <p:sp>
        <p:nvSpPr>
          <p:cNvPr id="27667" name="Rectangle 19"/>
          <p:cNvSpPr/>
          <p:nvPr/>
        </p:nvSpPr>
        <p:spPr bwMode="auto">
          <a:xfrm>
            <a:off x="5875192" y="40290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%r13d</a:t>
            </a:r>
          </a:p>
        </p:txBody>
      </p:sp>
      <p:sp>
        <p:nvSpPr>
          <p:cNvPr id="27668" name="Rectangle 20"/>
          <p:cNvSpPr/>
          <p:nvPr/>
        </p:nvSpPr>
        <p:spPr bwMode="auto">
          <a:xfrm>
            <a:off x="5875192" y="44862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%r14d</a:t>
            </a:r>
          </a:p>
        </p:txBody>
      </p:sp>
      <p:sp>
        <p:nvSpPr>
          <p:cNvPr id="27669" name="Rectangle 21"/>
          <p:cNvSpPr/>
          <p:nvPr/>
        </p:nvSpPr>
        <p:spPr bwMode="auto">
          <a:xfrm>
            <a:off x="5875192" y="4943475"/>
            <a:ext cx="1323975" cy="333375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sz="135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%r15d</a:t>
            </a:r>
          </a:p>
        </p:txBody>
      </p:sp>
      <p:sp>
        <p:nvSpPr>
          <p:cNvPr id="27670" name="Rectangle 22"/>
          <p:cNvSpPr/>
          <p:nvPr/>
        </p:nvSpPr>
        <p:spPr bwMode="auto">
          <a:xfrm>
            <a:off x="4532167" y="17145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27671" name="Rectangle 23"/>
          <p:cNvSpPr/>
          <p:nvPr/>
        </p:nvSpPr>
        <p:spPr bwMode="auto">
          <a:xfrm>
            <a:off x="4532167" y="21717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27672" name="Rectangle 24"/>
          <p:cNvSpPr/>
          <p:nvPr/>
        </p:nvSpPr>
        <p:spPr bwMode="auto">
          <a:xfrm>
            <a:off x="4532167" y="26289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27673" name="Rectangle 25"/>
          <p:cNvSpPr/>
          <p:nvPr/>
        </p:nvSpPr>
        <p:spPr bwMode="auto">
          <a:xfrm>
            <a:off x="4532167" y="30861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27674" name="Rectangle 26"/>
          <p:cNvSpPr/>
          <p:nvPr/>
        </p:nvSpPr>
        <p:spPr bwMode="auto">
          <a:xfrm>
            <a:off x="4532167" y="35433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27675" name="Rectangle 27"/>
          <p:cNvSpPr/>
          <p:nvPr/>
        </p:nvSpPr>
        <p:spPr bwMode="auto">
          <a:xfrm>
            <a:off x="4532167" y="40005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27676" name="Rectangle 28"/>
          <p:cNvSpPr/>
          <p:nvPr/>
        </p:nvSpPr>
        <p:spPr bwMode="auto">
          <a:xfrm>
            <a:off x="4532167" y="44577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27677" name="Rectangle 29"/>
          <p:cNvSpPr/>
          <p:nvPr/>
        </p:nvSpPr>
        <p:spPr bwMode="auto">
          <a:xfrm>
            <a:off x="4532167" y="49149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</a:p>
        </p:txBody>
      </p:sp>
      <p:sp>
        <p:nvSpPr>
          <p:cNvPr id="27678" name="Rectangle 30"/>
          <p:cNvSpPr/>
          <p:nvPr/>
        </p:nvSpPr>
        <p:spPr bwMode="auto">
          <a:xfrm>
            <a:off x="1560367" y="17145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1560367" y="21717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1560367" y="26289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</a:p>
        </p:txBody>
      </p:sp>
      <p:sp>
        <p:nvSpPr>
          <p:cNvPr id="27681" name="Rectangle 33"/>
          <p:cNvSpPr/>
          <p:nvPr/>
        </p:nvSpPr>
        <p:spPr bwMode="auto">
          <a:xfrm>
            <a:off x="1560367" y="30861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</a:p>
        </p:txBody>
      </p:sp>
      <p:sp>
        <p:nvSpPr>
          <p:cNvPr id="27682" name="Rectangle 34"/>
          <p:cNvSpPr/>
          <p:nvPr/>
        </p:nvSpPr>
        <p:spPr bwMode="auto">
          <a:xfrm>
            <a:off x="1560367" y="35433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</a:p>
        </p:txBody>
      </p:sp>
      <p:sp>
        <p:nvSpPr>
          <p:cNvPr id="27683" name="Rectangle 35"/>
          <p:cNvSpPr/>
          <p:nvPr/>
        </p:nvSpPr>
        <p:spPr bwMode="auto">
          <a:xfrm>
            <a:off x="1560367" y="40005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</a:p>
        </p:txBody>
      </p:sp>
      <p:sp>
        <p:nvSpPr>
          <p:cNvPr id="27684" name="Rectangle 36"/>
          <p:cNvSpPr/>
          <p:nvPr/>
        </p:nvSpPr>
        <p:spPr bwMode="auto">
          <a:xfrm>
            <a:off x="1560367" y="4914900"/>
            <a:ext cx="2667000" cy="40005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28575" tIns="28575" rIns="28575" bIns="28575" anchor="ctr"/>
          <a:lstStyle/>
          <a:p>
            <a:pPr algn="l"/>
            <a:r>
              <a:rPr lang="en-US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23307" y="5477351"/>
            <a:ext cx="45315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可以用低阶4字节（或者低阶1和2字节）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/>
        </p:nvSpPr>
        <p:spPr>
          <a:xfrm>
            <a:off x="1560478" y="975411"/>
            <a:ext cx="5694070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119380" indent="-119380"/>
            <a:r>
              <a:rPr lang="en-US" sz="2700"/>
              <a:t>x86-64 </a:t>
            </a:r>
            <a:r>
              <a:rPr lang="zh-CN" altLang="en-US" sz="2700"/>
              <a:t>整数寄存器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3867" y="5781951"/>
            <a:ext cx="142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%ax   %al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875192" y="5749885"/>
            <a:ext cx="142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%r8w  %r8b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6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865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846843" y="1184009"/>
            <a:ext cx="5694070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zh-CN" altLang="en-US" sz="2700" dirty="0" smtClean="0"/>
              <a:t>历史</a:t>
            </a:r>
            <a:r>
              <a:rPr lang="en-US" sz="2700" dirty="0" smtClean="0"/>
              <a:t>: IA32 </a:t>
            </a:r>
            <a:r>
              <a:rPr lang="zh-CN" altLang="en-US" sz="2700" dirty="0" smtClean="0"/>
              <a:t>寄存器</a:t>
            </a:r>
          </a:p>
        </p:txBody>
      </p:sp>
      <p:grpSp>
        <p:nvGrpSpPr>
          <p:cNvPr id="3" name="Group 12"/>
          <p:cNvGrpSpPr/>
          <p:nvPr/>
        </p:nvGrpSpPr>
        <p:grpSpPr bwMode="auto">
          <a:xfrm>
            <a:off x="1539199" y="1857376"/>
            <a:ext cx="4286250" cy="3400427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 dirty="0">
                  <a:latin typeface="Courier New" panose="02070309020205020404" charset="0"/>
                </a:rPr>
                <a:t>%</a:t>
              </a:r>
              <a:r>
                <a:rPr lang="en-US" sz="1350" dirty="0" err="1">
                  <a:latin typeface="Courier New" panose="02070309020205020404" charset="0"/>
                </a:rPr>
                <a:t>eax</a:t>
              </a:r>
              <a:endParaRPr lang="en-US" sz="1350" dirty="0">
                <a:latin typeface="Courier New" panose="0207030902020502040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 dirty="0">
                  <a:latin typeface="Courier New" panose="02070309020205020404" charset="0"/>
                </a:rPr>
                <a:t>%</a:t>
              </a:r>
              <a:r>
                <a:rPr lang="en-US" sz="1350" dirty="0" err="1" smtClean="0">
                  <a:latin typeface="Courier New" panose="02070309020205020404" charset="0"/>
                </a:rPr>
                <a:t>ecx</a:t>
              </a:r>
              <a:endParaRPr lang="en-US" sz="1350" dirty="0">
                <a:latin typeface="Courier New" panose="0207030902020502040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 dirty="0">
                  <a:latin typeface="Courier New" panose="02070309020205020404" charset="0"/>
                </a:rPr>
                <a:t>%</a:t>
              </a:r>
              <a:r>
                <a:rPr lang="en-US" sz="1350" dirty="0" err="1" smtClean="0">
                  <a:latin typeface="Courier New" panose="02070309020205020404" charset="0"/>
                </a:rPr>
                <a:t>edx</a:t>
              </a:r>
              <a:endParaRPr lang="en-US" sz="1350" dirty="0">
                <a:latin typeface="Courier New" panose="0207030902020502040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>
                  <a:latin typeface="Courier New" panose="02070309020205020404" charset="0"/>
                </a:rPr>
                <a:t>%ebx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>
                  <a:latin typeface="Courier New" panose="02070309020205020404" charset="0"/>
                </a:rPr>
                <a:t>%esi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>
                  <a:latin typeface="Courier New" panose="02070309020205020404" charset="0"/>
                </a:rPr>
                <a:t>%edi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>
                  <a:latin typeface="Courier New" panose="02070309020205020404" charset="0"/>
                </a:rPr>
                <a:t>%esp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350">
                  <a:latin typeface="Courier New" panose="02070309020205020404" charset="0"/>
                </a:rPr>
                <a:t>%ebp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05894" y="1910978"/>
            <a:ext cx="2114550" cy="257771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3705894" y="2349018"/>
            <a:ext cx="2114550" cy="257771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3705894" y="2776185"/>
            <a:ext cx="2114550" cy="257771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705894" y="3213363"/>
            <a:ext cx="2114550" cy="257771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3705894" y="3645500"/>
            <a:ext cx="2114550" cy="2571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705894" y="4083540"/>
            <a:ext cx="2114550" cy="2571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705894" y="4510707"/>
            <a:ext cx="2114550" cy="257175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705894" y="4947885"/>
            <a:ext cx="2114550" cy="257175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endParaRPr lang="en-US" sz="1350" smtClean="0"/>
          </a:p>
        </p:txBody>
      </p:sp>
      <p:sp>
        <p:nvSpPr>
          <p:cNvPr id="53" name="TextBox 52"/>
          <p:cNvSpPr txBox="1"/>
          <p:nvPr/>
        </p:nvSpPr>
        <p:spPr>
          <a:xfrm>
            <a:off x="3253699" y="1900967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%ax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53699" y="2338829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cx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53699" y="2763222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dx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53699" y="3206089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bx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53699" y="3638262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si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253699" y="4072667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di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53699" y="4500518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%sp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53699" y="4939928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bp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96649" y="1900967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%ah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96649" y="2338829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ch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96649" y="2763222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%dh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96649" y="3206089"/>
            <a:ext cx="4914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latin typeface="Courier New" panose="02070309020205020404" charset="0"/>
                <a:cs typeface="Courier New" panose="02070309020205020404" charset="0"/>
              </a:rPr>
              <a:t>bh</a:t>
            </a:r>
            <a:endParaRPr lang="en-US" sz="1350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25349" y="1900967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25349" y="2338829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cl</a:t>
            </a:r>
            <a:endParaRPr lang="en-US" sz="1350" dirty="0" smtClean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5349" y="2763222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025349" y="3206089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350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bl</a:t>
            </a:r>
            <a:endParaRPr lang="en-US" sz="1350" dirty="0" smtClean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4656636" y="4360693"/>
            <a:ext cx="209550" cy="2118064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sz="1350" dirty="0">
              <a:latin typeface="Calibri" panose="020F050202020403020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98767" y="5486400"/>
            <a:ext cx="113411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smtClean="0">
                <a:latin typeface="Calibri" panose="020F0502020204030204" charset="0"/>
              </a:rPr>
              <a:t>16</a:t>
            </a:r>
            <a:r>
              <a:rPr lang="zh-CN" altLang="en-US" sz="1350" dirty="0" smtClean="0">
                <a:latin typeface="Calibri" panose="020F0502020204030204" charset="0"/>
              </a:rPr>
              <a:t>位</a:t>
            </a:r>
            <a:r>
              <a:rPr lang="en-US" sz="1350" dirty="0" smtClean="0">
                <a:latin typeface="Calibri" panose="020F0502020204030204" charset="0"/>
              </a:rPr>
              <a:t> -</a:t>
            </a:r>
            <a:r>
              <a:rPr lang="zh-CN" altLang="en-US" sz="1350" dirty="0" smtClean="0">
                <a:latin typeface="Calibri" panose="020F0502020204030204" charset="0"/>
              </a:rPr>
              <a:t>寄存器</a:t>
            </a:r>
            <a:endParaRPr lang="en-US" sz="1350" dirty="0" smtClean="0">
              <a:latin typeface="Calibri" panose="020F0502020204030204" charset="0"/>
            </a:endParaRPr>
          </a:p>
          <a:p>
            <a:pPr algn="ctr"/>
            <a:r>
              <a:rPr lang="en-US" sz="1350" dirty="0" smtClean="0">
                <a:latin typeface="Calibri" panose="020F0502020204030204" charset="0"/>
              </a:rPr>
              <a:t>(</a:t>
            </a:r>
            <a:r>
              <a:rPr lang="zh-CN" altLang="en-US" sz="1350" dirty="0" smtClean="0">
                <a:latin typeface="Calibri" panose="020F0502020204030204" charset="0"/>
              </a:rPr>
              <a:t>向后兼容</a:t>
            </a:r>
            <a:r>
              <a:rPr lang="en-US" sz="1350" dirty="0" smtClean="0">
                <a:latin typeface="Calibri" panose="020F0502020204030204" charset="0"/>
              </a:rPr>
              <a:t>)</a:t>
            </a: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1253449" y="1857375"/>
            <a:ext cx="209550" cy="2532233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sz="1350" dirty="0">
              <a:latin typeface="Calibri" panose="020F050202020403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34018" y="2338829"/>
            <a:ext cx="84963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i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计数寄存器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34018" y="2763222"/>
            <a:ext cx="84963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i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数据寄存器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234018" y="3206089"/>
            <a:ext cx="84963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i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基址寄存器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34018" y="3577377"/>
            <a:ext cx="9829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i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源变址寄存器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234018" y="4010736"/>
            <a:ext cx="111633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i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目标变址寄存器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34018" y="4474678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i="1" dirty="0" smtClean="0">
                <a:latin typeface="Courier New" panose="02070309020205020404" charset="0"/>
                <a:cs typeface="Courier New" panose="02070309020205020404" charset="0"/>
              </a:rPr>
              <a:t>栈顶指针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234018" y="4922406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i="1" dirty="0" smtClean="0">
                <a:latin typeface="Courier New" panose="02070309020205020404" charset="0"/>
                <a:cs typeface="Courier New" panose="02070309020205020404" charset="0"/>
              </a:rPr>
              <a:t>栈底指针</a:t>
            </a:r>
          </a:p>
        </p:txBody>
      </p:sp>
      <p:sp>
        <p:nvSpPr>
          <p:cNvPr id="14" name="TextBox 77"/>
          <p:cNvSpPr txBox="1"/>
          <p:nvPr/>
        </p:nvSpPr>
        <p:spPr>
          <a:xfrm>
            <a:off x="6272118" y="1908299"/>
            <a:ext cx="58293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i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累加器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9" grpId="0" bldLvl="0" animBg="1"/>
      <p:bldP spid="42" grpId="0" bldLvl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bldLvl="0" animBg="1"/>
      <p:bldP spid="74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6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865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7526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1409" y="2176219"/>
            <a:ext cx="6476365" cy="3560445"/>
          </a:xfrm>
          <a:prstGeom prst="rect">
            <a:avLst/>
          </a:prstGeom>
          <a:solidFill>
            <a:srgbClr val="FF9999"/>
          </a:solidFill>
        </p:spPr>
      </p:pic>
      <p:sp>
        <p:nvSpPr>
          <p:cNvPr id="2" name="矩形 1"/>
          <p:cNvSpPr/>
          <p:nvPr/>
        </p:nvSpPr>
        <p:spPr>
          <a:xfrm>
            <a:off x="1200774" y="2176219"/>
            <a:ext cx="3906520" cy="3560445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标注 2"/>
          <p:cNvSpPr/>
          <p:nvPr/>
        </p:nvSpPr>
        <p:spPr>
          <a:xfrm>
            <a:off x="1231038" y="626996"/>
            <a:ext cx="6382926" cy="1455420"/>
          </a:xfrm>
          <a:prstGeom prst="downArrowCallout">
            <a:avLst/>
          </a:prstGeom>
          <a:solidFill>
            <a:srgbClr val="F6F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反映体系结构</a:t>
            </a:r>
            <a:r>
              <a:rPr lang="zh-CN" altLang="en-US" b="1" dirty="0">
                <a:solidFill>
                  <a:schemeClr val="tx1"/>
                </a:solidFill>
              </a:rPr>
              <a:t>发展的轨迹，字长不断扩充，指令保持兼容。ST（0）~ ST（7）是80位，MM0 ~MM7使用其低64位。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1"/>
          <p:cNvSpPr txBox="1"/>
          <p:nvPr/>
        </p:nvSpPr>
        <p:spPr>
          <a:xfrm>
            <a:off x="4661592" y="2230987"/>
            <a:ext cx="10985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（3.7 过程 ）</a:t>
            </a:r>
          </a:p>
        </p:txBody>
      </p:sp>
      <p:sp>
        <p:nvSpPr>
          <p:cNvPr id="6" name="任意多边形 5"/>
          <p:cNvSpPr/>
          <p:nvPr/>
        </p:nvSpPr>
        <p:spPr>
          <a:xfrm rot="20122964">
            <a:off x="3310255" y="2923540"/>
            <a:ext cx="4641850" cy="1802765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4DA9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1A3F6C"/>
              </a:solidFill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75652" y="3870030"/>
            <a:ext cx="854279" cy="854279"/>
            <a:chOff x="1180871" y="1661152"/>
            <a:chExt cx="1139038" cy="1139038"/>
          </a:xfrm>
        </p:grpSpPr>
        <p:grpSp>
          <p:nvGrpSpPr>
            <p:cNvPr id="8" name="组合 7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  <a:cs typeface="+mn-ea"/>
                </a:endParaRPr>
              </a:p>
            </p:txBody>
          </p:sp>
        </p:grpSp>
        <p:sp>
          <p:nvSpPr>
            <p:cNvPr id="12" name="TextBox 133"/>
            <p:cNvSpPr txBox="1"/>
            <p:nvPr/>
          </p:nvSpPr>
          <p:spPr>
            <a:xfrm>
              <a:off x="1459284" y="1876728"/>
              <a:ext cx="614680" cy="737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Watford DB" pitchFamily="2" charset="0"/>
                  <a:cs typeface="+mn-ea"/>
                </a:rPr>
                <a:t>1</a:t>
              </a:r>
              <a:endParaRPr lang="zh-CN" altLang="en-US" sz="3000" dirty="0">
                <a:solidFill>
                  <a:schemeClr val="bg1"/>
                </a:solidFill>
                <a:latin typeface="Watford DB" pitchFamily="2" charset="0"/>
                <a:cs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09410" y="4777038"/>
            <a:ext cx="854279" cy="854279"/>
            <a:chOff x="2591676" y="2836786"/>
            <a:chExt cx="1139038" cy="1139038"/>
          </a:xfrm>
        </p:grpSpPr>
        <p:grpSp>
          <p:nvGrpSpPr>
            <p:cNvPr id="14" name="组合 13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0">
                    <a:schemeClr val="bg1">
                      <a:lumMod val="95000"/>
                    </a:schemeClr>
                  </a:gs>
                  <a:gs pos="80000">
                    <a:srgbClr val="4DA9E2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</p:grpSp>
        <p:sp>
          <p:nvSpPr>
            <p:cNvPr id="17" name="TextBox 134"/>
            <p:cNvSpPr txBox="1"/>
            <p:nvPr/>
          </p:nvSpPr>
          <p:spPr>
            <a:xfrm>
              <a:off x="2870089" y="3052362"/>
              <a:ext cx="614680" cy="737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Watford DB" pitchFamily="2" charset="0"/>
                  <a:cs typeface="+mn-ea"/>
                </a:rPr>
                <a:t>2</a:t>
              </a:r>
              <a:endParaRPr lang="zh-CN" altLang="en-US" sz="3000" dirty="0">
                <a:solidFill>
                  <a:schemeClr val="bg1"/>
                </a:solidFill>
                <a:latin typeface="Watford DB" pitchFamily="2" charset="0"/>
                <a:cs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01781" y="2543804"/>
            <a:ext cx="854279" cy="854279"/>
            <a:chOff x="4002481" y="1661152"/>
            <a:chExt cx="1139038" cy="1139038"/>
          </a:xfrm>
        </p:grpSpPr>
        <p:grpSp>
          <p:nvGrpSpPr>
            <p:cNvPr id="19" name="组合 18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</p:grpSp>
        <p:sp>
          <p:nvSpPr>
            <p:cNvPr id="22" name="TextBox 135"/>
            <p:cNvSpPr txBox="1"/>
            <p:nvPr/>
          </p:nvSpPr>
          <p:spPr>
            <a:xfrm>
              <a:off x="4280894" y="1876728"/>
              <a:ext cx="614680" cy="737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Watford DB" pitchFamily="2" charset="0"/>
                  <a:cs typeface="+mn-ea"/>
                </a:rPr>
                <a:t>3</a:t>
              </a:r>
              <a:endParaRPr lang="zh-CN" altLang="en-US" sz="3000" dirty="0">
                <a:solidFill>
                  <a:schemeClr val="bg1"/>
                </a:solidFill>
                <a:latin typeface="Watford DB" pitchFamily="2" charset="0"/>
                <a:cs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27325" y="3788176"/>
            <a:ext cx="854279" cy="854279"/>
            <a:chOff x="5413286" y="2836786"/>
            <a:chExt cx="1139038" cy="1139038"/>
          </a:xfrm>
        </p:grpSpPr>
        <p:grpSp>
          <p:nvGrpSpPr>
            <p:cNvPr id="24" name="组合 23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0">
                    <a:schemeClr val="bg1">
                      <a:lumMod val="95000"/>
                    </a:schemeClr>
                  </a:gs>
                  <a:gs pos="78000">
                    <a:srgbClr val="4DA9E2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</p:grpSp>
        <p:sp>
          <p:nvSpPr>
            <p:cNvPr id="27" name="TextBox 136"/>
            <p:cNvSpPr txBox="1"/>
            <p:nvPr/>
          </p:nvSpPr>
          <p:spPr>
            <a:xfrm>
              <a:off x="5691699" y="3052362"/>
              <a:ext cx="614680" cy="737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Watford DB" pitchFamily="2" charset="0"/>
                  <a:cs typeface="+mn-ea"/>
                </a:rPr>
                <a:t>4</a:t>
              </a:r>
              <a:endParaRPr lang="zh-CN" altLang="en-US" sz="3000" dirty="0">
                <a:solidFill>
                  <a:schemeClr val="bg1"/>
                </a:solidFill>
                <a:latin typeface="Watford DB" pitchFamily="2" charset="0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43906" y="2467711"/>
            <a:ext cx="854279" cy="854279"/>
            <a:chOff x="6824091" y="1661152"/>
            <a:chExt cx="1139038" cy="1139038"/>
          </a:xfrm>
        </p:grpSpPr>
        <p:grpSp>
          <p:nvGrpSpPr>
            <p:cNvPr id="29" name="组合 28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</p:grpSp>
        <p:sp>
          <p:nvSpPr>
            <p:cNvPr id="37" name="TextBox 141"/>
            <p:cNvSpPr txBox="1"/>
            <p:nvPr/>
          </p:nvSpPr>
          <p:spPr>
            <a:xfrm>
              <a:off x="7102504" y="1876728"/>
              <a:ext cx="614680" cy="737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Watford DB" pitchFamily="2" charset="0"/>
                  <a:cs typeface="+mn-ea"/>
                </a:rPr>
                <a:t>5</a:t>
              </a:r>
              <a:endParaRPr lang="zh-CN" altLang="en-US" sz="3000" dirty="0">
                <a:solidFill>
                  <a:schemeClr val="bg1"/>
                </a:solidFill>
                <a:latin typeface="Watford DB" pitchFamily="2" charset="0"/>
                <a:cs typeface="+mn-ea"/>
              </a:endParaRPr>
            </a:p>
          </p:txBody>
        </p:sp>
      </p:grpSp>
      <p:sp>
        <p:nvSpPr>
          <p:cNvPr id="38" name="TextBox 143"/>
          <p:cNvSpPr txBox="1"/>
          <p:nvPr/>
        </p:nvSpPr>
        <p:spPr>
          <a:xfrm>
            <a:off x="2552118" y="3182188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latin typeface="+mn-ea"/>
                <a:cs typeface="+mn-ea"/>
              </a:rPr>
              <a:t>第一讲：程序转换概述</a:t>
            </a:r>
          </a:p>
        </p:txBody>
      </p:sp>
      <p:sp>
        <p:nvSpPr>
          <p:cNvPr id="39" name="TextBox 144"/>
          <p:cNvSpPr txBox="1"/>
          <p:nvPr/>
        </p:nvSpPr>
        <p:spPr>
          <a:xfrm>
            <a:off x="3374137" y="5669276"/>
            <a:ext cx="31527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latin typeface="+mn-ea"/>
                <a:cs typeface="+mn-ea"/>
              </a:rPr>
              <a:t>第二讲：IA-32 /x86-64指令系统</a:t>
            </a:r>
          </a:p>
        </p:txBody>
      </p:sp>
      <p:sp>
        <p:nvSpPr>
          <p:cNvPr id="40" name="TextBox 145"/>
          <p:cNvSpPr txBox="1"/>
          <p:nvPr/>
        </p:nvSpPr>
        <p:spPr>
          <a:xfrm>
            <a:off x="3498347" y="1955983"/>
            <a:ext cx="32238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latin typeface="+mn-ea"/>
                <a:cs typeface="+mn-ea"/>
              </a:rPr>
              <a:t>第三讲： C语言程序的机器级表示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721350" y="4761230"/>
            <a:ext cx="3434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>
                <a:latin typeface="+mn-ea"/>
                <a:cs typeface="+mn-ea"/>
              </a:rPr>
              <a:t>第四讲：复杂数据类型的分配和访问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347156" y="200087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latin typeface="+mn-ea"/>
                <a:cs typeface="+mn-ea"/>
              </a:rPr>
              <a:t>第五讲：越界访问</a:t>
            </a:r>
          </a:p>
          <a:p>
            <a:pPr algn="l"/>
            <a:r>
              <a:rPr lang="zh-CN" altLang="en-US" sz="1600" dirty="0" smtClean="0">
                <a:latin typeface="+mn-ea"/>
                <a:cs typeface="+mn-ea"/>
              </a:rPr>
              <a:t>和缓冲区溢出</a:t>
            </a:r>
          </a:p>
        </p:txBody>
      </p:sp>
      <p:sp>
        <p:nvSpPr>
          <p:cNvPr id="41" name="TextBox 148"/>
          <p:cNvSpPr txBox="1"/>
          <p:nvPr/>
        </p:nvSpPr>
        <p:spPr>
          <a:xfrm>
            <a:off x="2683272" y="3400111"/>
            <a:ext cx="14401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（3.1，3.2，3.3）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174325" y="5944929"/>
            <a:ext cx="120904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（3.4,3.5,3.6）</a:t>
            </a:r>
          </a:p>
        </p:txBody>
      </p:sp>
      <p:sp>
        <p:nvSpPr>
          <p:cNvPr id="42" name="TextBox 150"/>
          <p:cNvSpPr txBox="1"/>
          <p:nvPr/>
        </p:nvSpPr>
        <p:spPr>
          <a:xfrm>
            <a:off x="6228494" y="5035400"/>
            <a:ext cx="23361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（3.8 数组的分配和访问</a:t>
            </a:r>
            <a:r>
              <a:rPr lang="zh-CN" altLang="en-US" sz="1200" dirty="0" smtClean="0">
                <a:solidFill>
                  <a:srgbClr val="DF664A"/>
                </a:solidFill>
                <a:latin typeface="+mn-ea"/>
                <a:cs typeface="+mn-ea"/>
              </a:rPr>
              <a:t>，</a:t>
            </a:r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3.9）</a:t>
            </a:r>
          </a:p>
        </p:txBody>
      </p:sp>
      <p:sp>
        <p:nvSpPr>
          <p:cNvPr id="43" name="TextBox 151"/>
          <p:cNvSpPr txBox="1"/>
          <p:nvPr/>
        </p:nvSpPr>
        <p:spPr>
          <a:xfrm>
            <a:off x="7274730" y="3332233"/>
            <a:ext cx="1752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（3.10 存储器的越界引</a:t>
            </a:r>
          </a:p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用和缓冲区溢出）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3" t="65627" r="6904"/>
          <a:stretch>
            <a:fillRect/>
          </a:stretch>
        </p:blipFill>
        <p:spPr>
          <a:xfrm>
            <a:off x="6560820" y="5844540"/>
            <a:ext cx="2536190" cy="10128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29666" y="1184269"/>
            <a:ext cx="854279" cy="854279"/>
            <a:chOff x="4002481" y="1661152"/>
            <a:chExt cx="1139038" cy="1139038"/>
          </a:xfrm>
        </p:grpSpPr>
        <p:grpSp>
          <p:nvGrpSpPr>
            <p:cNvPr id="3" name="组合 2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" name="同心圆 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4DA9E2"/>
                  </a:solidFill>
                  <a:cs typeface="+mn-ea"/>
                </a:endParaRPr>
              </a:p>
            </p:txBody>
          </p:sp>
        </p:grpSp>
        <p:sp>
          <p:nvSpPr>
            <p:cNvPr id="30" name="TextBox 135"/>
            <p:cNvSpPr txBox="1"/>
            <p:nvPr/>
          </p:nvSpPr>
          <p:spPr>
            <a:xfrm>
              <a:off x="4280894" y="1876728"/>
              <a:ext cx="614680" cy="737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/>
                  </a:solidFill>
                  <a:latin typeface="Watford DB" pitchFamily="2" charset="0"/>
                  <a:cs typeface="+mn-ea"/>
                </a:rPr>
                <a:t>6</a:t>
              </a:r>
            </a:p>
          </p:txBody>
        </p:sp>
      </p:grpSp>
      <p:sp>
        <p:nvSpPr>
          <p:cNvPr id="33" name="TextBox 147"/>
          <p:cNvSpPr txBox="1"/>
          <p:nvPr/>
        </p:nvSpPr>
        <p:spPr>
          <a:xfrm>
            <a:off x="7288736" y="865490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latin typeface="+mn-ea"/>
                <a:cs typeface="+mn-ea"/>
              </a:rPr>
              <a:t>第六讲：浮点代码</a:t>
            </a:r>
          </a:p>
        </p:txBody>
      </p:sp>
      <p:sp>
        <p:nvSpPr>
          <p:cNvPr id="35" name="TextBox 151"/>
          <p:cNvSpPr txBox="1"/>
          <p:nvPr/>
        </p:nvSpPr>
        <p:spPr>
          <a:xfrm>
            <a:off x="7924970" y="1202443"/>
            <a:ext cx="8382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DF664A"/>
                </a:solidFill>
                <a:latin typeface="+mn-ea"/>
                <a:cs typeface="+mn-ea"/>
              </a:rPr>
              <a:t>（3.11 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38" grpId="0"/>
      <p:bldP spid="39" grpId="0"/>
      <p:bldP spid="40" grpId="0"/>
      <p:bldP spid="147" grpId="0"/>
      <p:bldP spid="148" grpId="0"/>
      <p:bldP spid="41" grpId="0"/>
      <p:bldP spid="150" grpId="0"/>
      <p:bldP spid="42" grpId="0"/>
      <p:bldP spid="43" grpId="0"/>
      <p:bldP spid="33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3802" y="273157"/>
            <a:ext cx="466217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历史：IA-32的标志寄存器</a:t>
            </a:r>
          </a:p>
        </p:txBody>
      </p:sp>
      <p:sp>
        <p:nvSpPr>
          <p:cNvPr id="5" name="椭圆 4"/>
          <p:cNvSpPr/>
          <p:nvPr/>
        </p:nvSpPr>
        <p:spPr>
          <a:xfrm>
            <a:off x="3542824" y="3978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791426" y="5992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9155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0900" y="915670"/>
            <a:ext cx="44831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54691" name="Rectangle 3"/>
          <p:cNvSpPr>
            <a:spLocks noGrp="1" noChangeArrowheads="1"/>
          </p:cNvSpPr>
          <p:nvPr/>
        </p:nvSpPr>
        <p:spPr>
          <a:xfrm>
            <a:off x="161925" y="3181350"/>
            <a:ext cx="8686800" cy="3631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个条件标志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OF</a:t>
            </a:r>
            <a:r>
              <a:rPr lang="zh-CN" altLang="en-US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SF</a:t>
            </a:r>
            <a:r>
              <a:rPr lang="zh-CN" altLang="en-US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ZF</a:t>
            </a:r>
            <a:r>
              <a:rPr lang="zh-CN" altLang="en-US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CF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各是什么标志（条件码）？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：辅助进位标志（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BCD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码运算时才有意义）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：奇偶标志</a:t>
            </a:r>
          </a:p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个控制标志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Direction Flag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）：方向标志（自动变址方向是增还是减）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Interrupt Flag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）：中断允许标志 （仅对外部可屏蔽中断有用）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TF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Trap Flag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）：陷阱标志（是否是单步跟踪状态）</a:t>
            </a:r>
          </a:p>
          <a:p>
            <a:pPr marL="0" indent="0">
              <a:lnSpc>
                <a:spcPct val="105000"/>
              </a:lnSpc>
              <a:spcBef>
                <a:spcPct val="40000"/>
              </a:spcBef>
              <a:buNone/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546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1349375"/>
          </a:xfrm>
          <a:prstGeom prst="rect">
            <a:avLst/>
          </a:prstGeom>
          <a:noFill/>
        </p:spPr>
      </p:pic>
      <p:grpSp>
        <p:nvGrpSpPr>
          <p:cNvPr id="3" name="Group 5"/>
          <p:cNvGrpSpPr/>
          <p:nvPr/>
        </p:nvGrpSpPr>
        <p:grpSpPr bwMode="auto">
          <a:xfrm>
            <a:off x="5400675" y="2828925"/>
            <a:ext cx="3671888" cy="274638"/>
            <a:chOff x="3419" y="1363"/>
            <a:chExt cx="2313" cy="173"/>
          </a:xfrm>
        </p:grpSpPr>
        <p:sp>
          <p:nvSpPr>
            <p:cNvPr id="754694" name="Line 6"/>
            <p:cNvSpPr>
              <a:spLocks noChangeShapeType="1"/>
            </p:cNvSpPr>
            <p:nvPr/>
          </p:nvSpPr>
          <p:spPr bwMode="auto">
            <a:xfrm flipH="1">
              <a:off x="3419" y="1423"/>
              <a:ext cx="2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4695" name="Text Box 7"/>
            <p:cNvSpPr txBox="1">
              <a:spLocks noChangeArrowheads="1"/>
            </p:cNvSpPr>
            <p:nvPr/>
          </p:nvSpPr>
          <p:spPr bwMode="auto">
            <a:xfrm>
              <a:off x="4496" y="1363"/>
              <a:ext cx="341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8086</a:t>
              </a:r>
            </a:p>
          </p:txBody>
        </p:sp>
      </p:grpSp>
      <p:grpSp>
        <p:nvGrpSpPr>
          <p:cNvPr id="6" name="Group 8"/>
          <p:cNvGrpSpPr/>
          <p:nvPr/>
        </p:nvGrpSpPr>
        <p:grpSpPr bwMode="auto">
          <a:xfrm>
            <a:off x="1665288" y="3009900"/>
            <a:ext cx="7407275" cy="274638"/>
            <a:chOff x="3419" y="1363"/>
            <a:chExt cx="2313" cy="211"/>
          </a:xfrm>
        </p:grpSpPr>
        <p:sp>
          <p:nvSpPr>
            <p:cNvPr id="754697" name="Line 9"/>
            <p:cNvSpPr>
              <a:spLocks noChangeShapeType="1"/>
            </p:cNvSpPr>
            <p:nvPr/>
          </p:nvSpPr>
          <p:spPr bwMode="auto">
            <a:xfrm flipH="1">
              <a:off x="3419" y="1423"/>
              <a:ext cx="2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4698" name="Text Box 10"/>
            <p:cNvSpPr txBox="1">
              <a:spLocks noChangeArrowheads="1"/>
            </p:cNvSpPr>
            <p:nvPr/>
          </p:nvSpPr>
          <p:spPr bwMode="auto">
            <a:xfrm>
              <a:off x="4496" y="1363"/>
              <a:ext cx="341" cy="21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80286/386</a:t>
              </a:r>
            </a:p>
          </p:txBody>
        </p:sp>
      </p:grpSp>
      <p:sp>
        <p:nvSpPr>
          <p:cNvPr id="754699" name="Rectangle 11"/>
          <p:cNvSpPr>
            <a:spLocks noChangeArrowheads="1"/>
          </p:cNvSpPr>
          <p:nvPr/>
        </p:nvSpPr>
        <p:spPr bwMode="auto">
          <a:xfrm>
            <a:off x="8802688" y="1524000"/>
            <a:ext cx="341312" cy="1260475"/>
          </a:xfrm>
          <a:prstGeom prst="rect">
            <a:avLst/>
          </a:prstGeom>
          <a:solidFill>
            <a:srgbClr val="FF0000">
              <a:alpha val="28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0" name="Rectangle 12"/>
          <p:cNvSpPr>
            <a:spLocks noChangeArrowheads="1"/>
          </p:cNvSpPr>
          <p:nvPr/>
        </p:nvSpPr>
        <p:spPr bwMode="auto">
          <a:xfrm>
            <a:off x="5472113" y="1524000"/>
            <a:ext cx="341312" cy="1260475"/>
          </a:xfrm>
          <a:prstGeom prst="rect">
            <a:avLst/>
          </a:prstGeom>
          <a:solidFill>
            <a:srgbClr val="FF0000">
              <a:alpha val="28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1" name="Rectangle 13"/>
          <p:cNvSpPr>
            <a:spLocks noChangeArrowheads="1"/>
          </p:cNvSpPr>
          <p:nvPr/>
        </p:nvSpPr>
        <p:spPr bwMode="auto">
          <a:xfrm>
            <a:off x="7002463" y="1524000"/>
            <a:ext cx="341312" cy="1260475"/>
          </a:xfrm>
          <a:prstGeom prst="rect">
            <a:avLst/>
          </a:prstGeom>
          <a:solidFill>
            <a:srgbClr val="FF0000">
              <a:alpha val="28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2" name="Rectangle 14"/>
          <p:cNvSpPr>
            <a:spLocks noChangeArrowheads="1"/>
          </p:cNvSpPr>
          <p:nvPr/>
        </p:nvSpPr>
        <p:spPr bwMode="auto">
          <a:xfrm>
            <a:off x="6705600" y="1524000"/>
            <a:ext cx="341313" cy="1260475"/>
          </a:xfrm>
          <a:prstGeom prst="rect">
            <a:avLst/>
          </a:prstGeom>
          <a:solidFill>
            <a:srgbClr val="FF0000">
              <a:alpha val="28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3" name="Rectangle 15"/>
          <p:cNvSpPr>
            <a:spLocks noChangeArrowheads="1"/>
          </p:cNvSpPr>
          <p:nvPr/>
        </p:nvSpPr>
        <p:spPr bwMode="auto">
          <a:xfrm>
            <a:off x="5786438" y="1524000"/>
            <a:ext cx="341312" cy="1260475"/>
          </a:xfrm>
          <a:prstGeom prst="rect">
            <a:avLst/>
          </a:prstGeom>
          <a:solidFill>
            <a:srgbClr val="7E7E7E">
              <a:alpha val="53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4" name="Rectangle 16"/>
          <p:cNvSpPr>
            <a:spLocks noChangeArrowheads="1"/>
          </p:cNvSpPr>
          <p:nvPr/>
        </p:nvSpPr>
        <p:spPr bwMode="auto">
          <a:xfrm>
            <a:off x="6121400" y="1524000"/>
            <a:ext cx="341313" cy="1260475"/>
          </a:xfrm>
          <a:prstGeom prst="rect">
            <a:avLst/>
          </a:prstGeom>
          <a:solidFill>
            <a:srgbClr val="7E7E7E">
              <a:alpha val="53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5" name="Rectangle 17"/>
          <p:cNvSpPr>
            <a:spLocks noChangeArrowheads="1"/>
          </p:cNvSpPr>
          <p:nvPr/>
        </p:nvSpPr>
        <p:spPr bwMode="auto">
          <a:xfrm>
            <a:off x="6416675" y="1524000"/>
            <a:ext cx="341313" cy="1260475"/>
          </a:xfrm>
          <a:prstGeom prst="rect">
            <a:avLst/>
          </a:prstGeom>
          <a:solidFill>
            <a:srgbClr val="7E7E7E">
              <a:alpha val="53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5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5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5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5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5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5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754699" grpId="0" bldLvl="0" animBg="1"/>
      <p:bldP spid="754700" grpId="0" bldLvl="0" animBg="1"/>
      <p:bldP spid="754701" grpId="0" bldLvl="0" animBg="1"/>
      <p:bldP spid="754702" grpId="0" bldLvl="0" animBg="1"/>
      <p:bldP spid="754703" grpId="0" bldLvl="0" animBg="1"/>
      <p:bldP spid="754704" grpId="0" bldLvl="0" animBg="1"/>
      <p:bldP spid="75470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9625" y="544830"/>
            <a:ext cx="8334375" cy="6021070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Tx/>
              <a:buNone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通用数据传送指令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MOV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：一般传送，包括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movb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movw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movl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MOVS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：符号扩展传送，如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movs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movs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MOVZ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：零扩展传送，如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movz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movz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XCHG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：数据交换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PUSH/POP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入栈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出栈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，如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pushl,pushw,popl,popw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</a:p>
          <a:p>
            <a:pPr lvl="1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地址传送指令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LEA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：加载有效地址，如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leal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(%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edx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,%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eax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), %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eax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的功能为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R[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eax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]←R[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edx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]+R[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eax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，执行前，若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R[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edx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]=</a:t>
            </a:r>
            <a:r>
              <a:rPr lang="en-US" altLang="zh-CN" sz="2000" i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R[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eax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]=</a:t>
            </a:r>
            <a:r>
              <a:rPr lang="en-US" altLang="zh-CN" sz="2000" i="1" dirty="0"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，则指令执行后，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R[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eax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]=</a:t>
            </a:r>
            <a:r>
              <a:rPr lang="en-US" altLang="zh-CN" sz="2000" i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en-US" altLang="zh-CN" sz="2000" i="1" dirty="0" err="1"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输入输出指令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I/O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端口与寄存器之间的交换</a:t>
            </a:r>
          </a:p>
          <a:p>
            <a:pPr lvl="1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标志传送指令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PUSHF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POPF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EFLAG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压栈，或将栈顶内容送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EFLAG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7937" y="31857"/>
            <a:ext cx="466217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>
                <a:sym typeface="+mn-ea"/>
              </a:rPr>
              <a:t>历史：IA-32常用指令类型</a:t>
            </a:r>
            <a:endParaRPr lang="zh-CN" altLang="en-US" sz="3000" dirty="0"/>
          </a:p>
        </p:txBody>
      </p:sp>
      <p:sp>
        <p:nvSpPr>
          <p:cNvPr id="5" name="椭圆 4"/>
          <p:cNvSpPr/>
          <p:nvPr/>
        </p:nvSpPr>
        <p:spPr>
          <a:xfrm>
            <a:off x="3573939" y="156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822541" y="357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674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674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9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9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9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9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9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9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9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95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412857"/>
            <a:ext cx="428117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历史：IA-32的寻址方式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537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02388" y="738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9529" y="1055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34873" y="1055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80291" name="Rectangle 3"/>
          <p:cNvSpPr>
            <a:spLocks noGrp="1" noChangeArrowheads="1"/>
          </p:cNvSpPr>
          <p:nvPr/>
        </p:nvSpPr>
        <p:spPr>
          <a:xfrm>
            <a:off x="667380" y="1150022"/>
            <a:ext cx="8134985" cy="5666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5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寻址方式</a:t>
            </a:r>
          </a:p>
          <a:p>
            <a:pPr lvl="1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根据指令给定信息得到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操作数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操作数地址</a:t>
            </a:r>
          </a:p>
          <a:p>
            <a:pPr>
              <a:lnSpc>
                <a:spcPct val="105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操作数所在的位置</a:t>
            </a:r>
          </a:p>
          <a:p>
            <a:pPr lvl="1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指令中：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立即寻址            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movq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$0,    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rax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5000"/>
              </a:lnSpc>
            </a:pPr>
            <a:endParaRPr lang="zh-CN" altLang="en-US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寄存器中：寄存器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寻址     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movq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rsi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rdi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5000"/>
              </a:lnSpc>
            </a:pPr>
            <a:endParaRPr lang="zh-CN" altLang="en-US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存储单元中（属于</a:t>
            </a:r>
            <a:r>
              <a:rPr lang="zh-CN" altLang="en-US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存储器操作数，按字节编址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movq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(%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rsi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rax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r>
              <a:rPr lang="en-US" altLang="zh-CN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movq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8(%</a:t>
            </a:r>
            <a:r>
              <a:rPr lang="en-US" altLang="zh-CN" dirty="0" err="1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rsi</a:t>
            </a:r>
            <a:r>
              <a:rPr lang="en-US" altLang="zh-CN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rax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movq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(%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rsi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, 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rcx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altLang="zh-CN" dirty="0" err="1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rax</a:t>
            </a:r>
            <a:endParaRPr lang="en-US" altLang="zh-CN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movq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8(%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rsi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,%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rcx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altLang="zh-CN" dirty="0" err="1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rax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r>
              <a:rPr lang="en-US" altLang="zh-CN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</a:t>
            </a:r>
            <a:endParaRPr lang="en-US" altLang="zh-CN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endParaRPr lang="en-US" altLang="zh-CN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endParaRPr lang="en-US" altLang="zh-CN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r>
              <a:rPr lang="en-US" altLang="zh-CN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30843" y="5730844"/>
            <a:ext cx="19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S:  1 2 4 8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3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8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0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80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0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80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412857"/>
            <a:ext cx="428117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历史：IA-32的寻址方式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537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02388" y="738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9529" y="1055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34873" y="1055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80291" name="Rectangle 3"/>
          <p:cNvSpPr>
            <a:spLocks noGrp="1" noChangeArrowheads="1"/>
          </p:cNvSpPr>
          <p:nvPr/>
        </p:nvSpPr>
        <p:spPr>
          <a:xfrm>
            <a:off x="667380" y="1150022"/>
            <a:ext cx="8134985" cy="5666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5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存储器操作数的寻址方式与微处理器的工作模式有关</a:t>
            </a:r>
          </a:p>
          <a:p>
            <a:pPr lvl="1">
              <a:lnSpc>
                <a:spcPct val="105000"/>
              </a:lnSpc>
            </a:pP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两种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工作模式：实地址模式和保护</a:t>
            </a:r>
            <a:r>
              <a:rPr lang="zh-CN" altLang="en-US" dirty="0" smtClean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05000"/>
              </a:lnSpc>
            </a:pPr>
            <a:endParaRPr lang="zh-CN" altLang="en-US" dirty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5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实地址模式</a:t>
            </a:r>
            <a:r>
              <a:rPr lang="zh-CN" altLang="en-US" sz="20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（基本用不到）</a:t>
            </a:r>
          </a:p>
          <a:p>
            <a:pPr lvl="1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为与8086/8088兼容而设，加电或复位时</a:t>
            </a:r>
          </a:p>
          <a:p>
            <a:pPr lvl="1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寻址空间为1MB，20位地址：(CS)&lt;&lt;4+(IP) </a:t>
            </a:r>
            <a:endParaRPr lang="en-US" altLang="zh-CN" dirty="0" smtClean="0">
              <a:solidFill>
                <a:srgbClr val="7E7E7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105000"/>
              </a:lnSpc>
              <a:buNone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5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保护模式</a:t>
            </a:r>
            <a:r>
              <a:rPr lang="zh-CN" altLang="en-US" sz="2000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（需要掌握）</a:t>
            </a:r>
          </a:p>
          <a:p>
            <a:pPr lvl="1" algn="l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加电后进入，采用虚拟存储管理，多任务情况下隔离、保护</a:t>
            </a:r>
          </a:p>
          <a:p>
            <a:pPr lvl="1" algn="l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80286以上高档微处理器最常用的工作模式 </a:t>
            </a:r>
          </a:p>
          <a:p>
            <a:pPr lvl="1" algn="l">
              <a:lnSpc>
                <a:spcPct val="105000"/>
              </a:lnSpc>
            </a:pP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寻址空间为2</a:t>
            </a:r>
            <a:r>
              <a:rPr lang="zh-CN" altLang="en-US" baseline="30000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B，32位线性地址分段（</a:t>
            </a:r>
            <a:r>
              <a:rPr lang="zh-CN" altLang="en-US" dirty="0">
                <a:solidFill>
                  <a:srgbClr val="FF9999"/>
                </a:solidFill>
                <a:latin typeface="微软雅黑" panose="020B0503020204020204" charset="-122"/>
                <a:ea typeface="微软雅黑" panose="020B0503020204020204" charset="-122"/>
              </a:rPr>
              <a:t>段基址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dirty="0">
                <a:solidFill>
                  <a:srgbClr val="FF9999"/>
                </a:solidFill>
                <a:latin typeface="微软雅黑" panose="020B0503020204020204" charset="-122"/>
                <a:ea typeface="微软雅黑" panose="020B0503020204020204" charset="-122"/>
              </a:rPr>
              <a:t>段内偏移量</a:t>
            </a:r>
            <a:r>
              <a:rPr lang="zh-CN" altLang="en-US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8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8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80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015" y="98425"/>
            <a:ext cx="6541770" cy="561975"/>
          </a:xfrm>
        </p:spPr>
        <p:txBody>
          <a:bodyPr/>
          <a:lstStyle/>
          <a:p>
            <a:r>
              <a:rPr lang="zh-CN" altLang="en-US" sz="3000" b="1" dirty="0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+mn-ea"/>
              </a:rPr>
              <a:t>历史：</a:t>
            </a:r>
            <a:r>
              <a:rPr lang="zh-CN" altLang="en-US" sz="3000" b="1" dirty="0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IA-32</a:t>
            </a:r>
            <a:r>
              <a:rPr lang="zh-CN" altLang="en-US" sz="3000" b="1" dirty="0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+mn-ea"/>
              </a:rPr>
              <a:t>保护模式下的寻址方式</a:t>
            </a:r>
            <a:endParaRPr lang="zh-CN" altLang="en-US" sz="3600"/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543550"/>
            <a:ext cx="8408988" cy="12684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SR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段寄存器（间接）确定操作数所在段的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段基址</a:t>
            </a:r>
          </a:p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有效地址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给出</a:t>
            </a:r>
            <a:r>
              <a:rPr lang="zh-CN" altLang="en-US" sz="2000" dirty="0" smtClean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操作数所在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段的偏移地址</a:t>
            </a:r>
          </a:p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寻址过程涉及到“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分段虚拟管理方式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”，将在第</a:t>
            </a:r>
            <a:r>
              <a:rPr lang="en-US" altLang="zh-CN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章讨论</a:t>
            </a:r>
            <a:endParaRPr lang="zh-CN" altLang="en-US" sz="2200" dirty="0">
              <a:solidFill>
                <a:srgbClr val="0076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79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728663"/>
            <a:ext cx="8982075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269" name="Rectangle 5"/>
          <p:cNvSpPr>
            <a:spLocks noChangeArrowheads="1"/>
          </p:cNvSpPr>
          <p:nvPr/>
        </p:nvSpPr>
        <p:spPr bwMode="auto">
          <a:xfrm>
            <a:off x="161925" y="1943100"/>
            <a:ext cx="8596313" cy="2249488"/>
          </a:xfrm>
          <a:prstGeom prst="rect">
            <a:avLst/>
          </a:prstGeom>
          <a:solidFill>
            <a:schemeClr val="accent1">
              <a:alpha val="27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0" name="Rectangle 6"/>
          <p:cNvSpPr>
            <a:spLocks noChangeArrowheads="1"/>
          </p:cNvSpPr>
          <p:nvPr/>
        </p:nvSpPr>
        <p:spPr bwMode="auto">
          <a:xfrm>
            <a:off x="161925" y="4194175"/>
            <a:ext cx="8596313" cy="360363"/>
          </a:xfrm>
          <a:prstGeom prst="rect">
            <a:avLst/>
          </a:prstGeom>
          <a:solidFill>
            <a:srgbClr val="FF3300">
              <a:alpha val="25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7"/>
          <p:cNvGrpSpPr/>
          <p:nvPr/>
        </p:nvGrpSpPr>
        <p:grpSpPr bwMode="auto">
          <a:xfrm>
            <a:off x="1466850" y="1943100"/>
            <a:ext cx="6254750" cy="4005263"/>
            <a:chOff x="924" y="1224"/>
            <a:chExt cx="3940" cy="2523"/>
          </a:xfrm>
        </p:grpSpPr>
        <p:sp>
          <p:nvSpPr>
            <p:cNvPr id="779272" name="Rectangle 8"/>
            <p:cNvSpPr>
              <a:spLocks noChangeArrowheads="1"/>
            </p:cNvSpPr>
            <p:nvPr/>
          </p:nvSpPr>
          <p:spPr bwMode="auto">
            <a:xfrm>
              <a:off x="3447" y="1224"/>
              <a:ext cx="1417" cy="1417"/>
            </a:xfrm>
            <a:prstGeom prst="rect">
              <a:avLst/>
            </a:prstGeom>
            <a:solidFill>
              <a:srgbClr val="800080">
                <a:alpha val="17000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9273" name="Line 9"/>
            <p:cNvSpPr>
              <a:spLocks noChangeShapeType="1"/>
            </p:cNvSpPr>
            <p:nvPr/>
          </p:nvSpPr>
          <p:spPr bwMode="auto">
            <a:xfrm flipV="1">
              <a:off x="924" y="2641"/>
              <a:ext cx="2977" cy="110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/>
          <p:nvPr/>
        </p:nvGrpSpPr>
        <p:grpSpPr bwMode="auto">
          <a:xfrm>
            <a:off x="4616450" y="1943100"/>
            <a:ext cx="1169988" cy="3735388"/>
            <a:chOff x="2908" y="1224"/>
            <a:chExt cx="737" cy="2297"/>
          </a:xfrm>
        </p:grpSpPr>
        <p:sp>
          <p:nvSpPr>
            <p:cNvPr id="779275" name="Line 11"/>
            <p:cNvSpPr>
              <a:spLocks noChangeShapeType="1"/>
            </p:cNvSpPr>
            <p:nvPr/>
          </p:nvSpPr>
          <p:spPr bwMode="auto">
            <a:xfrm flipH="1" flipV="1">
              <a:off x="3249" y="2557"/>
              <a:ext cx="396" cy="96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9276" name="Rectangle 12"/>
            <p:cNvSpPr>
              <a:spLocks noChangeArrowheads="1"/>
            </p:cNvSpPr>
            <p:nvPr/>
          </p:nvSpPr>
          <p:spPr bwMode="auto">
            <a:xfrm>
              <a:off x="2908" y="1224"/>
              <a:ext cx="426" cy="1361"/>
            </a:xfrm>
            <a:prstGeom prst="rect">
              <a:avLst/>
            </a:prstGeom>
            <a:solidFill>
              <a:srgbClr val="800080">
                <a:alpha val="25000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3"/>
          <p:cNvGrpSpPr/>
          <p:nvPr/>
        </p:nvGrpSpPr>
        <p:grpSpPr bwMode="auto">
          <a:xfrm>
            <a:off x="7812088" y="2033588"/>
            <a:ext cx="765175" cy="2055812"/>
            <a:chOff x="4921" y="1281"/>
            <a:chExt cx="482" cy="1295"/>
          </a:xfrm>
        </p:grpSpPr>
        <p:sp>
          <p:nvSpPr>
            <p:cNvPr id="779278" name="AutoShape 14"/>
            <p:cNvSpPr/>
            <p:nvPr/>
          </p:nvSpPr>
          <p:spPr bwMode="auto">
            <a:xfrm>
              <a:off x="4921" y="1281"/>
              <a:ext cx="114" cy="1276"/>
            </a:xfrm>
            <a:prstGeom prst="rightBrace">
              <a:avLst>
                <a:gd name="adj1" fmla="val 93275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9279" name="Text Box 15"/>
            <p:cNvSpPr txBox="1">
              <a:spLocks noChangeArrowheads="1"/>
            </p:cNvSpPr>
            <p:nvPr/>
          </p:nvSpPr>
          <p:spPr bwMode="auto">
            <a:xfrm>
              <a:off x="5063" y="1366"/>
              <a:ext cx="340" cy="12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Arial" panose="020B0604020202020204" pitchFamily="34" charset="0"/>
                </a:rPr>
                <a:t>存储器操作数</a:t>
              </a:r>
            </a:p>
          </p:txBody>
        </p:sp>
      </p:grp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6192838" y="4194175"/>
            <a:ext cx="2519362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900">
                <a:solidFill>
                  <a:srgbClr val="007635"/>
                </a:solidFill>
                <a:latin typeface="Arial" panose="020B0604020202020204" pitchFamily="34" charset="0"/>
              </a:rPr>
              <a:t>跳转目标指令地址</a:t>
            </a:r>
          </a:p>
        </p:txBody>
      </p:sp>
      <p:sp>
        <p:nvSpPr>
          <p:cNvPr id="779281" name="Rectangle 17"/>
          <p:cNvSpPr>
            <a:spLocks noChangeArrowheads="1"/>
          </p:cNvSpPr>
          <p:nvPr/>
        </p:nvSpPr>
        <p:spPr bwMode="auto">
          <a:xfrm>
            <a:off x="161925" y="1179513"/>
            <a:ext cx="8596313" cy="358775"/>
          </a:xfrm>
          <a:prstGeom prst="rect">
            <a:avLst/>
          </a:prstGeom>
          <a:solidFill>
            <a:srgbClr val="FFFF00">
              <a:alpha val="28999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82" name="Rectangle 18"/>
          <p:cNvSpPr>
            <a:spLocks noChangeArrowheads="1"/>
          </p:cNvSpPr>
          <p:nvPr/>
        </p:nvSpPr>
        <p:spPr bwMode="auto">
          <a:xfrm>
            <a:off x="206375" y="1584325"/>
            <a:ext cx="8551863" cy="358775"/>
          </a:xfrm>
          <a:prstGeom prst="rect">
            <a:avLst/>
          </a:prstGeom>
          <a:solidFill>
            <a:srgbClr val="000080">
              <a:alpha val="41000"/>
            </a:srgbClr>
          </a:soli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flipV="1">
            <a:off x="-635" y="628015"/>
            <a:ext cx="9191625" cy="1009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7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7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7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9" grpId="0" bldLvl="0" animBg="1"/>
      <p:bldP spid="779270" grpId="0" bldLvl="0" animBg="1"/>
      <p:bldP spid="779280" grpId="0" bldLvl="0" animBg="1"/>
      <p:bldP spid="779281" grpId="0" bldLvl="0" animBg="1"/>
      <p:bldP spid="779282" grpId="0" bldLvl="0" animBg="1"/>
      <p:bldP spid="1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8425"/>
            <a:ext cx="8229600" cy="561975"/>
          </a:xfrm>
        </p:spPr>
        <p:txBody>
          <a:bodyPr/>
          <a:lstStyle/>
          <a:p>
            <a:r>
              <a:rPr lang="zh-CN" altLang="en-US" sz="3600"/>
              <a:t>存储器操作数的寻址方式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04202"/>
            <a:ext cx="3113087" cy="2664777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 dirty="0" err="1"/>
              <a:t>int</a:t>
            </a:r>
            <a:r>
              <a:rPr lang="en-US" altLang="zh-CN" sz="2200" dirty="0"/>
              <a:t> x</a:t>
            </a:r>
            <a:r>
              <a:rPr lang="zh-CN" altLang="en-US" sz="2200" dirty="0"/>
              <a:t>；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 dirty="0"/>
              <a:t>float a[100];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 dirty="0"/>
              <a:t>short b[4][4];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 dirty="0"/>
              <a:t>char c;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 dirty="0"/>
              <a:t>double d[10]; </a:t>
            </a:r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286546" y="3082925"/>
            <a:ext cx="4275137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"/>
              </a:spcBef>
            </a:pPr>
            <a:r>
              <a:rPr lang="en-US" altLang="zh-CN" sz="2200" dirty="0">
                <a:solidFill>
                  <a:srgbClr val="CC3300"/>
                </a:solidFill>
              </a:rPr>
              <a:t>a[</a:t>
            </a:r>
            <a:r>
              <a:rPr lang="en-US" altLang="zh-CN" sz="2200" dirty="0" err="1">
                <a:solidFill>
                  <a:srgbClr val="CC3300"/>
                </a:solidFill>
              </a:rPr>
              <a:t>i</a:t>
            </a:r>
            <a:r>
              <a:rPr lang="en-US" altLang="zh-CN" sz="2200" dirty="0">
                <a:solidFill>
                  <a:srgbClr val="CC3300"/>
                </a:solidFill>
              </a:rPr>
              <a:t>]</a:t>
            </a:r>
            <a:r>
              <a:rPr lang="zh-CN" altLang="en-US" sz="2200" dirty="0">
                <a:solidFill>
                  <a:srgbClr val="CC3300"/>
                </a:solidFill>
              </a:rPr>
              <a:t>的地址如何计算？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>
                <a:solidFill>
                  <a:srgbClr val="008000"/>
                </a:solidFill>
              </a:rPr>
              <a:t>104</a:t>
            </a:r>
            <a:r>
              <a:rPr lang="en-US" altLang="zh-CN" sz="2200" dirty="0"/>
              <a:t>+i×</a:t>
            </a:r>
            <a:r>
              <a:rPr lang="en-US" altLang="zh-CN" sz="2200" dirty="0">
                <a:solidFill>
                  <a:srgbClr val="FF3300"/>
                </a:solidFill>
              </a:rPr>
              <a:t>4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 err="1"/>
              <a:t>i</a:t>
            </a:r>
            <a:r>
              <a:rPr lang="en-US" altLang="zh-CN" sz="2200" dirty="0"/>
              <a:t>=99</a:t>
            </a:r>
            <a:r>
              <a:rPr lang="zh-CN" altLang="en-US" sz="2200" dirty="0"/>
              <a:t>时，</a:t>
            </a:r>
            <a:r>
              <a:rPr lang="en-US" altLang="zh-CN" sz="2200" dirty="0"/>
              <a:t>104+99×4=500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200" dirty="0">
                <a:solidFill>
                  <a:srgbClr val="CC3300"/>
                </a:solidFill>
              </a:rPr>
              <a:t>b[</a:t>
            </a:r>
            <a:r>
              <a:rPr lang="en-US" altLang="zh-CN" sz="2200" dirty="0" err="1">
                <a:solidFill>
                  <a:srgbClr val="CC3300"/>
                </a:solidFill>
              </a:rPr>
              <a:t>i</a:t>
            </a:r>
            <a:r>
              <a:rPr lang="en-US" altLang="zh-CN" sz="2200" dirty="0">
                <a:solidFill>
                  <a:srgbClr val="CC3300"/>
                </a:solidFill>
              </a:rPr>
              <a:t>][j]</a:t>
            </a:r>
            <a:r>
              <a:rPr lang="zh-CN" altLang="en-US" sz="2200" dirty="0">
                <a:solidFill>
                  <a:srgbClr val="CC3300"/>
                </a:solidFill>
              </a:rPr>
              <a:t>的地址如何计算？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>
                <a:solidFill>
                  <a:srgbClr val="008000"/>
                </a:solidFill>
              </a:rPr>
              <a:t>504</a:t>
            </a:r>
            <a:r>
              <a:rPr lang="en-US" altLang="zh-CN" sz="2200" dirty="0"/>
              <a:t>+</a:t>
            </a:r>
            <a:r>
              <a:rPr lang="en-US" altLang="zh-CN" sz="2200" dirty="0">
                <a:solidFill>
                  <a:srgbClr val="3333CC"/>
                </a:solidFill>
              </a:rPr>
              <a:t>i×8</a:t>
            </a:r>
            <a:r>
              <a:rPr lang="en-US" altLang="zh-CN" sz="2200" dirty="0"/>
              <a:t>+j×</a:t>
            </a:r>
            <a:r>
              <a:rPr lang="en-US" altLang="zh-CN" sz="2200" dirty="0">
                <a:solidFill>
                  <a:srgbClr val="FF3300"/>
                </a:solidFill>
              </a:rPr>
              <a:t>2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 err="1"/>
              <a:t>i</a:t>
            </a:r>
            <a:r>
              <a:rPr lang="en-US" altLang="zh-CN" sz="2200" dirty="0"/>
              <a:t>=3</a:t>
            </a:r>
            <a:r>
              <a:rPr lang="zh-CN" altLang="en-US" sz="2200" dirty="0"/>
              <a:t>、</a:t>
            </a:r>
            <a:r>
              <a:rPr lang="en-US" altLang="zh-CN" sz="2200" dirty="0"/>
              <a:t>j=2</a:t>
            </a:r>
            <a:r>
              <a:rPr lang="zh-CN" altLang="en-US" sz="2200" dirty="0"/>
              <a:t>时，</a:t>
            </a:r>
            <a:r>
              <a:rPr lang="en-US" altLang="zh-CN" sz="2200" dirty="0"/>
              <a:t>504+24+4=532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z="2200" dirty="0">
                <a:solidFill>
                  <a:srgbClr val="CC3300"/>
                </a:solidFill>
              </a:rPr>
              <a:t>d[</a:t>
            </a:r>
            <a:r>
              <a:rPr lang="en-US" altLang="zh-CN" sz="2200" dirty="0" err="1">
                <a:solidFill>
                  <a:srgbClr val="CC3300"/>
                </a:solidFill>
              </a:rPr>
              <a:t>i</a:t>
            </a:r>
            <a:r>
              <a:rPr lang="en-US" altLang="zh-CN" sz="2200" dirty="0">
                <a:solidFill>
                  <a:srgbClr val="CC3300"/>
                </a:solidFill>
              </a:rPr>
              <a:t>]</a:t>
            </a:r>
            <a:r>
              <a:rPr lang="zh-CN" altLang="en-US" sz="2200" dirty="0">
                <a:solidFill>
                  <a:srgbClr val="CC3300"/>
                </a:solidFill>
              </a:rPr>
              <a:t>的地址如何计算？</a:t>
            </a:r>
          </a:p>
          <a:p>
            <a:pPr eaLnBrk="1" hangingPunct="1"/>
            <a:r>
              <a:rPr lang="en-US" altLang="zh-CN" sz="2200" dirty="0">
                <a:solidFill>
                  <a:srgbClr val="008000"/>
                </a:solidFill>
              </a:rPr>
              <a:t>544</a:t>
            </a:r>
            <a:r>
              <a:rPr lang="en-US" altLang="zh-CN" sz="2200" dirty="0"/>
              <a:t>+i×</a:t>
            </a:r>
            <a:r>
              <a:rPr lang="en-US" altLang="zh-CN" sz="2200" dirty="0">
                <a:solidFill>
                  <a:srgbClr val="FF3300"/>
                </a:solidFill>
              </a:rPr>
              <a:t>8</a:t>
            </a:r>
          </a:p>
          <a:p>
            <a:pPr eaLnBrk="1" hangingPunct="1"/>
            <a:r>
              <a:rPr lang="en-US" altLang="zh-CN" sz="2200" dirty="0" err="1"/>
              <a:t>i</a:t>
            </a:r>
            <a:r>
              <a:rPr lang="en-US" altLang="zh-CN" sz="2200" dirty="0"/>
              <a:t>=9</a:t>
            </a:r>
            <a:r>
              <a:rPr lang="zh-CN" altLang="en-US" sz="2200" dirty="0"/>
              <a:t>时，</a:t>
            </a:r>
            <a:r>
              <a:rPr lang="en-US" altLang="zh-CN" sz="2200" dirty="0"/>
              <a:t>544+9×8=616</a:t>
            </a:r>
          </a:p>
        </p:txBody>
      </p:sp>
      <p:grpSp>
        <p:nvGrpSpPr>
          <p:cNvPr id="755717" name="Group 5"/>
          <p:cNvGrpSpPr>
            <a:grpSpLocks/>
          </p:cNvGrpSpPr>
          <p:nvPr/>
        </p:nvGrpSpPr>
        <p:grpSpPr bwMode="auto">
          <a:xfrm>
            <a:off x="4886325" y="684213"/>
            <a:ext cx="4211638" cy="6030912"/>
            <a:chOff x="3022" y="459"/>
            <a:chExt cx="2653" cy="3799"/>
          </a:xfrm>
        </p:grpSpPr>
        <p:sp>
          <p:nvSpPr>
            <p:cNvPr id="755718" name="Rectangle 6"/>
            <p:cNvSpPr>
              <a:spLocks noChangeArrowheads="1"/>
            </p:cNvSpPr>
            <p:nvPr/>
          </p:nvSpPr>
          <p:spPr bwMode="auto">
            <a:xfrm>
              <a:off x="3050" y="657"/>
              <a:ext cx="2155" cy="36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5719" name="Text Box 7"/>
            <p:cNvSpPr txBox="1">
              <a:spLocks noChangeArrowheads="1"/>
            </p:cNvSpPr>
            <p:nvPr/>
          </p:nvSpPr>
          <p:spPr bwMode="auto">
            <a:xfrm>
              <a:off x="3022" y="459"/>
              <a:ext cx="2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3333CC"/>
                  </a:solidFill>
                  <a:latin typeface="Arial" charset="0"/>
                  <a:ea typeface="宋体" pitchFamily="2" charset="-122"/>
                </a:rPr>
                <a:t>b31			     b0</a:t>
              </a:r>
            </a:p>
          </p:txBody>
        </p:sp>
        <p:sp>
          <p:nvSpPr>
            <p:cNvPr id="755720" name="Line 8"/>
            <p:cNvSpPr>
              <a:spLocks noChangeShapeType="1"/>
            </p:cNvSpPr>
            <p:nvPr/>
          </p:nvSpPr>
          <p:spPr bwMode="auto">
            <a:xfrm flipV="1">
              <a:off x="3050" y="397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1" name="Line 9"/>
            <p:cNvSpPr>
              <a:spLocks noChangeShapeType="1"/>
            </p:cNvSpPr>
            <p:nvPr/>
          </p:nvSpPr>
          <p:spPr bwMode="auto">
            <a:xfrm flipV="1">
              <a:off x="3050" y="3266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2" name="Text Box 10"/>
            <p:cNvSpPr txBox="1">
              <a:spLocks noChangeArrowheads="1"/>
            </p:cNvSpPr>
            <p:nvPr/>
          </p:nvSpPr>
          <p:spPr bwMode="auto">
            <a:xfrm>
              <a:off x="3929" y="3725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x</a:t>
              </a:r>
            </a:p>
          </p:txBody>
        </p:sp>
        <p:sp>
          <p:nvSpPr>
            <p:cNvPr id="755723" name="Line 11"/>
            <p:cNvSpPr>
              <a:spLocks noChangeShapeType="1"/>
            </p:cNvSpPr>
            <p:nvPr/>
          </p:nvSpPr>
          <p:spPr bwMode="auto">
            <a:xfrm flipV="1">
              <a:off x="3050" y="37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4" name="Line 12"/>
            <p:cNvSpPr>
              <a:spLocks noChangeShapeType="1"/>
            </p:cNvSpPr>
            <p:nvPr/>
          </p:nvSpPr>
          <p:spPr bwMode="auto">
            <a:xfrm flipV="1">
              <a:off x="3050" y="34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5" name="Text Box 13"/>
            <p:cNvSpPr txBox="1">
              <a:spLocks noChangeArrowheads="1"/>
            </p:cNvSpPr>
            <p:nvPr/>
          </p:nvSpPr>
          <p:spPr bwMode="auto">
            <a:xfrm>
              <a:off x="3816" y="3489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a[0]</a:t>
              </a:r>
            </a:p>
          </p:txBody>
        </p:sp>
        <p:sp>
          <p:nvSpPr>
            <p:cNvPr id="755726" name="Line 14"/>
            <p:cNvSpPr>
              <a:spLocks noChangeShapeType="1"/>
            </p:cNvSpPr>
            <p:nvPr/>
          </p:nvSpPr>
          <p:spPr bwMode="auto">
            <a:xfrm flipV="1">
              <a:off x="3050" y="298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7" name="Text Box 15"/>
            <p:cNvSpPr txBox="1">
              <a:spLocks noChangeArrowheads="1"/>
            </p:cNvSpPr>
            <p:nvPr/>
          </p:nvSpPr>
          <p:spPr bwMode="auto">
            <a:xfrm>
              <a:off x="3787" y="3011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a[99]</a:t>
              </a:r>
            </a:p>
          </p:txBody>
        </p:sp>
        <p:sp>
          <p:nvSpPr>
            <p:cNvPr id="755728" name="Line 16"/>
            <p:cNvSpPr>
              <a:spLocks noChangeShapeType="1"/>
            </p:cNvSpPr>
            <p:nvPr/>
          </p:nvSpPr>
          <p:spPr bwMode="auto">
            <a:xfrm>
              <a:off x="4071" y="3294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9" name="Line 17"/>
            <p:cNvSpPr>
              <a:spLocks noChangeShapeType="1"/>
            </p:cNvSpPr>
            <p:nvPr/>
          </p:nvSpPr>
          <p:spPr bwMode="auto">
            <a:xfrm flipV="1">
              <a:off x="3050" y="272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0" name="Text Box 18"/>
            <p:cNvSpPr txBox="1">
              <a:spLocks noChangeArrowheads="1"/>
            </p:cNvSpPr>
            <p:nvPr/>
          </p:nvSpPr>
          <p:spPr bwMode="auto">
            <a:xfrm>
              <a:off x="3220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b[0][1]</a:t>
              </a:r>
            </a:p>
          </p:txBody>
        </p:sp>
        <p:sp>
          <p:nvSpPr>
            <p:cNvPr id="755731" name="Line 19"/>
            <p:cNvSpPr>
              <a:spLocks noChangeShapeType="1"/>
            </p:cNvSpPr>
            <p:nvPr/>
          </p:nvSpPr>
          <p:spPr bwMode="auto">
            <a:xfrm>
              <a:off x="4099" y="2727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2" name="Text Box 20"/>
            <p:cNvSpPr txBox="1">
              <a:spLocks noChangeArrowheads="1"/>
            </p:cNvSpPr>
            <p:nvPr/>
          </p:nvSpPr>
          <p:spPr bwMode="auto">
            <a:xfrm>
              <a:off x="5176" y="3744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latin typeface="Arial" charset="0"/>
                  <a:ea typeface="宋体" pitchFamily="2" charset="-122"/>
                </a:rPr>
                <a:t>100</a:t>
              </a:r>
            </a:p>
          </p:txBody>
        </p:sp>
        <p:sp>
          <p:nvSpPr>
            <p:cNvPr id="755733" name="Text Box 21"/>
            <p:cNvSpPr txBox="1">
              <a:spLocks noChangeArrowheads="1"/>
            </p:cNvSpPr>
            <p:nvPr/>
          </p:nvSpPr>
          <p:spPr bwMode="auto">
            <a:xfrm>
              <a:off x="5176" y="351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104</a:t>
              </a:r>
            </a:p>
          </p:txBody>
        </p:sp>
        <p:sp>
          <p:nvSpPr>
            <p:cNvPr id="755734" name="Text Box 22"/>
            <p:cNvSpPr txBox="1">
              <a:spLocks noChangeArrowheads="1"/>
            </p:cNvSpPr>
            <p:nvPr/>
          </p:nvSpPr>
          <p:spPr bwMode="auto">
            <a:xfrm>
              <a:off x="4269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b[0][0]</a:t>
              </a:r>
            </a:p>
          </p:txBody>
        </p:sp>
        <p:sp>
          <p:nvSpPr>
            <p:cNvPr id="755735" name="Line 23"/>
            <p:cNvSpPr>
              <a:spLocks noChangeShapeType="1"/>
            </p:cNvSpPr>
            <p:nvPr/>
          </p:nvSpPr>
          <p:spPr bwMode="auto">
            <a:xfrm flipV="1">
              <a:off x="3050" y="24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6" name="Line 24"/>
            <p:cNvSpPr>
              <a:spLocks noChangeShapeType="1"/>
            </p:cNvSpPr>
            <p:nvPr/>
          </p:nvSpPr>
          <p:spPr bwMode="auto">
            <a:xfrm flipV="1">
              <a:off x="3050" y="21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7" name="Text Box 25"/>
            <p:cNvSpPr txBox="1">
              <a:spLocks noChangeArrowheads="1"/>
            </p:cNvSpPr>
            <p:nvPr/>
          </p:nvSpPr>
          <p:spPr bwMode="auto">
            <a:xfrm>
              <a:off x="3220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b[3][3]</a:t>
              </a:r>
            </a:p>
          </p:txBody>
        </p:sp>
        <p:sp>
          <p:nvSpPr>
            <p:cNvPr id="755738" name="Line 26"/>
            <p:cNvSpPr>
              <a:spLocks noChangeShapeType="1"/>
            </p:cNvSpPr>
            <p:nvPr/>
          </p:nvSpPr>
          <p:spPr bwMode="auto">
            <a:xfrm>
              <a:off x="4099" y="218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9" name="Text Box 27"/>
            <p:cNvSpPr txBox="1">
              <a:spLocks noChangeArrowheads="1"/>
            </p:cNvSpPr>
            <p:nvPr/>
          </p:nvSpPr>
          <p:spPr bwMode="auto">
            <a:xfrm>
              <a:off x="4269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b[3][2]</a:t>
              </a:r>
            </a:p>
          </p:txBody>
        </p:sp>
        <p:sp>
          <p:nvSpPr>
            <p:cNvPr id="755740" name="Line 28"/>
            <p:cNvSpPr>
              <a:spLocks noChangeShapeType="1"/>
            </p:cNvSpPr>
            <p:nvPr/>
          </p:nvSpPr>
          <p:spPr bwMode="auto">
            <a:xfrm>
              <a:off x="4099" y="2500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1" name="Line 29"/>
            <p:cNvSpPr>
              <a:spLocks noChangeShapeType="1"/>
            </p:cNvSpPr>
            <p:nvPr/>
          </p:nvSpPr>
          <p:spPr bwMode="auto">
            <a:xfrm flipV="1">
              <a:off x="3050" y="196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2" name="Line 30"/>
            <p:cNvSpPr>
              <a:spLocks noChangeShapeType="1"/>
            </p:cNvSpPr>
            <p:nvPr/>
          </p:nvSpPr>
          <p:spPr bwMode="auto">
            <a:xfrm>
              <a:off x="4638" y="196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3" name="Text Box 31"/>
            <p:cNvSpPr txBox="1">
              <a:spLocks noChangeArrowheads="1"/>
            </p:cNvSpPr>
            <p:nvPr/>
          </p:nvSpPr>
          <p:spPr bwMode="auto">
            <a:xfrm>
              <a:off x="4779" y="1934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c</a:t>
              </a:r>
            </a:p>
          </p:txBody>
        </p:sp>
        <p:sp>
          <p:nvSpPr>
            <p:cNvPr id="755744" name="Text Box 32"/>
            <p:cNvSpPr txBox="1">
              <a:spLocks noChangeArrowheads="1"/>
            </p:cNvSpPr>
            <p:nvPr/>
          </p:nvSpPr>
          <p:spPr bwMode="auto">
            <a:xfrm>
              <a:off x="5176" y="301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500</a:t>
              </a:r>
            </a:p>
          </p:txBody>
        </p:sp>
        <p:sp>
          <p:nvSpPr>
            <p:cNvPr id="755745" name="Text Box 33"/>
            <p:cNvSpPr txBox="1">
              <a:spLocks noChangeArrowheads="1"/>
            </p:cNvSpPr>
            <p:nvPr/>
          </p:nvSpPr>
          <p:spPr bwMode="auto">
            <a:xfrm>
              <a:off x="5176" y="2755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504</a:t>
              </a:r>
            </a:p>
          </p:txBody>
        </p:sp>
        <p:sp>
          <p:nvSpPr>
            <p:cNvPr id="755746" name="Text Box 34"/>
            <p:cNvSpPr txBox="1">
              <a:spLocks noChangeArrowheads="1"/>
            </p:cNvSpPr>
            <p:nvPr/>
          </p:nvSpPr>
          <p:spPr bwMode="auto">
            <a:xfrm>
              <a:off x="5176" y="2213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532</a:t>
              </a:r>
            </a:p>
          </p:txBody>
        </p:sp>
        <p:sp>
          <p:nvSpPr>
            <p:cNvPr id="755747" name="Text Box 35"/>
            <p:cNvSpPr txBox="1">
              <a:spLocks noChangeArrowheads="1"/>
            </p:cNvSpPr>
            <p:nvPr/>
          </p:nvSpPr>
          <p:spPr bwMode="auto">
            <a:xfrm>
              <a:off x="5176" y="1962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536</a:t>
              </a:r>
            </a:p>
          </p:txBody>
        </p:sp>
        <p:sp>
          <p:nvSpPr>
            <p:cNvPr id="755748" name="Line 36"/>
            <p:cNvSpPr>
              <a:spLocks noChangeShapeType="1"/>
            </p:cNvSpPr>
            <p:nvPr/>
          </p:nvSpPr>
          <p:spPr bwMode="auto">
            <a:xfrm flipV="1">
              <a:off x="3050" y="173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9" name="Line 37"/>
            <p:cNvSpPr>
              <a:spLocks noChangeShapeType="1"/>
            </p:cNvSpPr>
            <p:nvPr/>
          </p:nvSpPr>
          <p:spPr bwMode="auto">
            <a:xfrm flipV="1">
              <a:off x="3050" y="136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0" name="Text Box 38"/>
            <p:cNvSpPr txBox="1">
              <a:spLocks noChangeArrowheads="1"/>
            </p:cNvSpPr>
            <p:nvPr/>
          </p:nvSpPr>
          <p:spPr bwMode="auto">
            <a:xfrm>
              <a:off x="5176" y="153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544</a:t>
              </a:r>
            </a:p>
          </p:txBody>
        </p:sp>
        <p:sp>
          <p:nvSpPr>
            <p:cNvPr id="755751" name="Line 39"/>
            <p:cNvSpPr>
              <a:spLocks noChangeShapeType="1"/>
            </p:cNvSpPr>
            <p:nvPr/>
          </p:nvSpPr>
          <p:spPr bwMode="auto">
            <a:xfrm flipV="1">
              <a:off x="3050" y="99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2" name="Line 40"/>
            <p:cNvSpPr>
              <a:spLocks noChangeShapeType="1"/>
            </p:cNvSpPr>
            <p:nvPr/>
          </p:nvSpPr>
          <p:spPr bwMode="auto">
            <a:xfrm>
              <a:off x="4071" y="4031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3" name="Line 41"/>
            <p:cNvSpPr>
              <a:spLocks noChangeShapeType="1"/>
            </p:cNvSpPr>
            <p:nvPr/>
          </p:nvSpPr>
          <p:spPr bwMode="auto">
            <a:xfrm>
              <a:off x="3050" y="156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4" name="Text Box 42"/>
            <p:cNvSpPr txBox="1">
              <a:spLocks noChangeArrowheads="1"/>
            </p:cNvSpPr>
            <p:nvPr/>
          </p:nvSpPr>
          <p:spPr bwMode="auto">
            <a:xfrm>
              <a:off x="3986" y="1423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d[0]</a:t>
              </a:r>
            </a:p>
          </p:txBody>
        </p:sp>
        <p:sp>
          <p:nvSpPr>
            <p:cNvPr id="755755" name="Text Box 43"/>
            <p:cNvSpPr txBox="1">
              <a:spLocks noChangeArrowheads="1"/>
            </p:cNvSpPr>
            <p:nvPr/>
          </p:nvSpPr>
          <p:spPr bwMode="auto">
            <a:xfrm>
              <a:off x="4042" y="828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d[9]</a:t>
              </a:r>
            </a:p>
          </p:txBody>
        </p:sp>
        <p:sp>
          <p:nvSpPr>
            <p:cNvPr id="755756" name="Line 44"/>
            <p:cNvSpPr>
              <a:spLocks noChangeShapeType="1"/>
            </p:cNvSpPr>
            <p:nvPr/>
          </p:nvSpPr>
          <p:spPr bwMode="auto">
            <a:xfrm flipV="1">
              <a:off x="3050" y="1140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7" name="Line 45"/>
            <p:cNvSpPr>
              <a:spLocks noChangeShapeType="1"/>
            </p:cNvSpPr>
            <p:nvPr/>
          </p:nvSpPr>
          <p:spPr bwMode="auto">
            <a:xfrm>
              <a:off x="4127" y="1168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8" name="Line 46"/>
            <p:cNvSpPr>
              <a:spLocks noChangeShapeType="1"/>
            </p:cNvSpPr>
            <p:nvPr/>
          </p:nvSpPr>
          <p:spPr bwMode="auto">
            <a:xfrm flipV="1">
              <a:off x="3050" y="82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9" name="Text Box 47"/>
            <p:cNvSpPr txBox="1">
              <a:spLocks noChangeArrowheads="1"/>
            </p:cNvSpPr>
            <p:nvPr/>
          </p:nvSpPr>
          <p:spPr bwMode="auto">
            <a:xfrm>
              <a:off x="5176" y="94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latin typeface="Arial" charset="0"/>
                  <a:ea typeface="宋体" pitchFamily="2" charset="-122"/>
                </a:rPr>
                <a:t>616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2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55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55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5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5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55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55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55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55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8425"/>
            <a:ext cx="8229600" cy="561975"/>
          </a:xfrm>
        </p:spPr>
        <p:txBody>
          <a:bodyPr/>
          <a:lstStyle/>
          <a:p>
            <a:r>
              <a:rPr lang="zh-CN" altLang="en-US" sz="3600"/>
              <a:t>存储器操作数的寻址方式</a:t>
            </a: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6863" y="2619375"/>
            <a:ext cx="4095750" cy="25654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各变量应采用什么寻址方式？</a:t>
            </a:r>
          </a:p>
          <a:p>
            <a:pPr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：位移 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基址</a:t>
            </a:r>
          </a:p>
          <a:p>
            <a:pPr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a[i]</a:t>
            </a: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104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+i×</a:t>
            </a:r>
            <a:r>
              <a:rPr lang="en-US" altLang="zh-CN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，比例变址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位移</a:t>
            </a:r>
          </a:p>
          <a:p>
            <a:pPr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d[i]</a:t>
            </a: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544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+i×</a:t>
            </a:r>
            <a:r>
              <a:rPr lang="en-US" altLang="zh-CN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，比例变址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位移</a:t>
            </a:r>
          </a:p>
          <a:p>
            <a:pPr>
              <a:buFontTx/>
              <a:buNone/>
            </a:pP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b[i][j]</a:t>
            </a: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200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504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i×8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+j×</a:t>
            </a:r>
            <a:r>
              <a:rPr lang="en-US" altLang="zh-CN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zh-CN" altLang="en-US" sz="2000">
              <a:solidFill>
                <a:srgbClr val="3333C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</a:pPr>
            <a:r>
              <a:rPr lang="zh-CN" altLang="en-US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              基址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比例变址</a:t>
            </a:r>
            <a:r>
              <a:rPr lang="en-US" altLang="zh-CN" sz="2000">
                <a:solidFill>
                  <a:srgbClr val="3333CC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位移</a:t>
            </a:r>
          </a:p>
          <a:p>
            <a:pPr>
              <a:buFontTx/>
              <a:buNone/>
            </a:pPr>
            <a:endParaRPr lang="en-US" altLang="zh-CN" sz="2000">
              <a:solidFill>
                <a:srgbClr val="3333C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</a:pPr>
            <a:endParaRPr lang="zh-CN" altLang="en-US" sz="200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385763" y="684213"/>
            <a:ext cx="229552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10000"/>
              </a:spcBef>
            </a:pPr>
            <a:r>
              <a:rPr lang="en-US" altLang="zh-CN" sz="2200" dirty="0" err="1">
                <a:latin typeface="Arial" charset="0"/>
                <a:ea typeface="宋体" pitchFamily="2" charset="-122"/>
              </a:rPr>
              <a:t>int</a:t>
            </a:r>
            <a:r>
              <a:rPr lang="en-US" altLang="zh-CN" sz="2200" dirty="0">
                <a:latin typeface="Arial" charset="0"/>
                <a:ea typeface="宋体" pitchFamily="2" charset="-122"/>
              </a:rPr>
              <a:t> x</a:t>
            </a:r>
            <a:r>
              <a:rPr lang="zh-CN" altLang="en-US" sz="2200" dirty="0">
                <a:latin typeface="Arial" charset="0"/>
                <a:ea typeface="宋体" pitchFamily="2" charset="-122"/>
              </a:rPr>
              <a:t>；</a:t>
            </a:r>
          </a:p>
          <a:p>
            <a:pPr marL="342900" indent="-342900">
              <a:spcBef>
                <a:spcPct val="10000"/>
              </a:spcBef>
            </a:pPr>
            <a:r>
              <a:rPr lang="en-US" altLang="zh-CN" sz="2200" dirty="0">
                <a:latin typeface="Arial" charset="0"/>
                <a:ea typeface="宋体" pitchFamily="2" charset="-122"/>
              </a:rPr>
              <a:t>float a[100];</a:t>
            </a:r>
          </a:p>
          <a:p>
            <a:pPr marL="342900" indent="-342900">
              <a:spcBef>
                <a:spcPct val="10000"/>
              </a:spcBef>
            </a:pPr>
            <a:r>
              <a:rPr lang="en-US" altLang="zh-CN" sz="2200" dirty="0">
                <a:latin typeface="Arial" charset="0"/>
                <a:ea typeface="宋体" pitchFamily="2" charset="-122"/>
              </a:rPr>
              <a:t>short b[4][4];</a:t>
            </a:r>
          </a:p>
          <a:p>
            <a:pPr marL="342900" indent="-342900">
              <a:spcBef>
                <a:spcPct val="10000"/>
              </a:spcBef>
            </a:pPr>
            <a:r>
              <a:rPr lang="en-US" altLang="zh-CN" sz="2200" dirty="0">
                <a:latin typeface="Arial" charset="0"/>
                <a:ea typeface="宋体" pitchFamily="2" charset="-122"/>
              </a:rPr>
              <a:t>char c;</a:t>
            </a:r>
          </a:p>
          <a:p>
            <a:pPr marL="342900" indent="-342900">
              <a:spcBef>
                <a:spcPct val="10000"/>
              </a:spcBef>
            </a:pPr>
            <a:r>
              <a:rPr lang="en-US" altLang="zh-CN" sz="2200" dirty="0">
                <a:latin typeface="Arial" charset="0"/>
                <a:ea typeface="宋体" pitchFamily="2" charset="-122"/>
              </a:rPr>
              <a:t>double d[10];</a:t>
            </a:r>
            <a:r>
              <a:rPr lang="en-US" altLang="zh-CN" sz="2300" dirty="0">
                <a:latin typeface="Arial" charset="0"/>
                <a:ea typeface="宋体" pitchFamily="2" charset="-122"/>
              </a:rPr>
              <a:t> </a:t>
            </a:r>
          </a:p>
        </p:txBody>
      </p:sp>
      <p:grpSp>
        <p:nvGrpSpPr>
          <p:cNvPr id="756741" name="Group 5"/>
          <p:cNvGrpSpPr>
            <a:grpSpLocks/>
          </p:cNvGrpSpPr>
          <p:nvPr/>
        </p:nvGrpSpPr>
        <p:grpSpPr bwMode="auto">
          <a:xfrm>
            <a:off x="4932363" y="773113"/>
            <a:ext cx="4211637" cy="6030912"/>
            <a:chOff x="3022" y="459"/>
            <a:chExt cx="2653" cy="3799"/>
          </a:xfrm>
        </p:grpSpPr>
        <p:sp>
          <p:nvSpPr>
            <p:cNvPr id="756742" name="Rectangle 6"/>
            <p:cNvSpPr>
              <a:spLocks noChangeArrowheads="1"/>
            </p:cNvSpPr>
            <p:nvPr/>
          </p:nvSpPr>
          <p:spPr bwMode="auto">
            <a:xfrm>
              <a:off x="3050" y="657"/>
              <a:ext cx="2155" cy="36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6743" name="Text Box 7"/>
            <p:cNvSpPr txBox="1">
              <a:spLocks noChangeArrowheads="1"/>
            </p:cNvSpPr>
            <p:nvPr/>
          </p:nvSpPr>
          <p:spPr bwMode="auto">
            <a:xfrm>
              <a:off x="3022" y="459"/>
              <a:ext cx="2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3333CC"/>
                  </a:solidFill>
                  <a:latin typeface="Arial" charset="0"/>
                  <a:ea typeface="宋体" pitchFamily="2" charset="-122"/>
                </a:rPr>
                <a:t>b31			     b0</a:t>
              </a:r>
            </a:p>
          </p:txBody>
        </p:sp>
        <p:sp>
          <p:nvSpPr>
            <p:cNvPr id="756744" name="Line 8"/>
            <p:cNvSpPr>
              <a:spLocks noChangeShapeType="1"/>
            </p:cNvSpPr>
            <p:nvPr/>
          </p:nvSpPr>
          <p:spPr bwMode="auto">
            <a:xfrm flipV="1">
              <a:off x="3050" y="397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5" name="Line 9"/>
            <p:cNvSpPr>
              <a:spLocks noChangeShapeType="1"/>
            </p:cNvSpPr>
            <p:nvPr/>
          </p:nvSpPr>
          <p:spPr bwMode="auto">
            <a:xfrm flipV="1">
              <a:off x="3050" y="3266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6" name="Text Box 10"/>
            <p:cNvSpPr txBox="1">
              <a:spLocks noChangeArrowheads="1"/>
            </p:cNvSpPr>
            <p:nvPr/>
          </p:nvSpPr>
          <p:spPr bwMode="auto">
            <a:xfrm>
              <a:off x="3929" y="3725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x</a:t>
              </a:r>
            </a:p>
          </p:txBody>
        </p:sp>
        <p:sp>
          <p:nvSpPr>
            <p:cNvPr id="756747" name="Line 11"/>
            <p:cNvSpPr>
              <a:spLocks noChangeShapeType="1"/>
            </p:cNvSpPr>
            <p:nvPr/>
          </p:nvSpPr>
          <p:spPr bwMode="auto">
            <a:xfrm flipV="1">
              <a:off x="3050" y="37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8" name="Line 12"/>
            <p:cNvSpPr>
              <a:spLocks noChangeShapeType="1"/>
            </p:cNvSpPr>
            <p:nvPr/>
          </p:nvSpPr>
          <p:spPr bwMode="auto">
            <a:xfrm flipV="1">
              <a:off x="3050" y="34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9" name="Text Box 13"/>
            <p:cNvSpPr txBox="1">
              <a:spLocks noChangeArrowheads="1"/>
            </p:cNvSpPr>
            <p:nvPr/>
          </p:nvSpPr>
          <p:spPr bwMode="auto">
            <a:xfrm>
              <a:off x="3816" y="3489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a[0]</a:t>
              </a:r>
            </a:p>
          </p:txBody>
        </p:sp>
        <p:sp>
          <p:nvSpPr>
            <p:cNvPr id="756750" name="Line 14"/>
            <p:cNvSpPr>
              <a:spLocks noChangeShapeType="1"/>
            </p:cNvSpPr>
            <p:nvPr/>
          </p:nvSpPr>
          <p:spPr bwMode="auto">
            <a:xfrm flipV="1">
              <a:off x="3050" y="298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1" name="Text Box 15"/>
            <p:cNvSpPr txBox="1">
              <a:spLocks noChangeArrowheads="1"/>
            </p:cNvSpPr>
            <p:nvPr/>
          </p:nvSpPr>
          <p:spPr bwMode="auto">
            <a:xfrm>
              <a:off x="3787" y="3011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a[99]</a:t>
              </a:r>
            </a:p>
          </p:txBody>
        </p:sp>
        <p:sp>
          <p:nvSpPr>
            <p:cNvPr id="756752" name="Line 16"/>
            <p:cNvSpPr>
              <a:spLocks noChangeShapeType="1"/>
            </p:cNvSpPr>
            <p:nvPr/>
          </p:nvSpPr>
          <p:spPr bwMode="auto">
            <a:xfrm>
              <a:off x="4071" y="3294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3" name="Line 17"/>
            <p:cNvSpPr>
              <a:spLocks noChangeShapeType="1"/>
            </p:cNvSpPr>
            <p:nvPr/>
          </p:nvSpPr>
          <p:spPr bwMode="auto">
            <a:xfrm flipV="1">
              <a:off x="3050" y="272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4" name="Text Box 18"/>
            <p:cNvSpPr txBox="1">
              <a:spLocks noChangeArrowheads="1"/>
            </p:cNvSpPr>
            <p:nvPr/>
          </p:nvSpPr>
          <p:spPr bwMode="auto">
            <a:xfrm>
              <a:off x="3220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b[0][1]</a:t>
              </a:r>
            </a:p>
          </p:txBody>
        </p:sp>
        <p:sp>
          <p:nvSpPr>
            <p:cNvPr id="756755" name="Line 19"/>
            <p:cNvSpPr>
              <a:spLocks noChangeShapeType="1"/>
            </p:cNvSpPr>
            <p:nvPr/>
          </p:nvSpPr>
          <p:spPr bwMode="auto">
            <a:xfrm>
              <a:off x="4099" y="2727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6" name="Text Box 20"/>
            <p:cNvSpPr txBox="1">
              <a:spLocks noChangeArrowheads="1"/>
            </p:cNvSpPr>
            <p:nvPr/>
          </p:nvSpPr>
          <p:spPr bwMode="auto">
            <a:xfrm>
              <a:off x="5176" y="3744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100</a:t>
              </a:r>
            </a:p>
          </p:txBody>
        </p:sp>
        <p:sp>
          <p:nvSpPr>
            <p:cNvPr id="756757" name="Text Box 21"/>
            <p:cNvSpPr txBox="1">
              <a:spLocks noChangeArrowheads="1"/>
            </p:cNvSpPr>
            <p:nvPr/>
          </p:nvSpPr>
          <p:spPr bwMode="auto">
            <a:xfrm>
              <a:off x="5176" y="351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104</a:t>
              </a:r>
            </a:p>
          </p:txBody>
        </p:sp>
        <p:sp>
          <p:nvSpPr>
            <p:cNvPr id="756758" name="Text Box 22"/>
            <p:cNvSpPr txBox="1">
              <a:spLocks noChangeArrowheads="1"/>
            </p:cNvSpPr>
            <p:nvPr/>
          </p:nvSpPr>
          <p:spPr bwMode="auto">
            <a:xfrm>
              <a:off x="4269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b[0][0]</a:t>
              </a:r>
            </a:p>
          </p:txBody>
        </p:sp>
        <p:sp>
          <p:nvSpPr>
            <p:cNvPr id="756759" name="Line 23"/>
            <p:cNvSpPr>
              <a:spLocks noChangeShapeType="1"/>
            </p:cNvSpPr>
            <p:nvPr/>
          </p:nvSpPr>
          <p:spPr bwMode="auto">
            <a:xfrm flipV="1">
              <a:off x="3050" y="24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0" name="Line 24"/>
            <p:cNvSpPr>
              <a:spLocks noChangeShapeType="1"/>
            </p:cNvSpPr>
            <p:nvPr/>
          </p:nvSpPr>
          <p:spPr bwMode="auto">
            <a:xfrm flipV="1">
              <a:off x="3050" y="21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1" name="Text Box 25"/>
            <p:cNvSpPr txBox="1">
              <a:spLocks noChangeArrowheads="1"/>
            </p:cNvSpPr>
            <p:nvPr/>
          </p:nvSpPr>
          <p:spPr bwMode="auto">
            <a:xfrm>
              <a:off x="3220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b[3][3]</a:t>
              </a:r>
            </a:p>
          </p:txBody>
        </p:sp>
        <p:sp>
          <p:nvSpPr>
            <p:cNvPr id="756762" name="Line 26"/>
            <p:cNvSpPr>
              <a:spLocks noChangeShapeType="1"/>
            </p:cNvSpPr>
            <p:nvPr/>
          </p:nvSpPr>
          <p:spPr bwMode="auto">
            <a:xfrm>
              <a:off x="4099" y="218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3" name="Text Box 27"/>
            <p:cNvSpPr txBox="1">
              <a:spLocks noChangeArrowheads="1"/>
            </p:cNvSpPr>
            <p:nvPr/>
          </p:nvSpPr>
          <p:spPr bwMode="auto">
            <a:xfrm>
              <a:off x="4269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b[3][2]</a:t>
              </a:r>
            </a:p>
          </p:txBody>
        </p:sp>
        <p:sp>
          <p:nvSpPr>
            <p:cNvPr id="756764" name="Line 28"/>
            <p:cNvSpPr>
              <a:spLocks noChangeShapeType="1"/>
            </p:cNvSpPr>
            <p:nvPr/>
          </p:nvSpPr>
          <p:spPr bwMode="auto">
            <a:xfrm>
              <a:off x="4099" y="2500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5" name="Line 29"/>
            <p:cNvSpPr>
              <a:spLocks noChangeShapeType="1"/>
            </p:cNvSpPr>
            <p:nvPr/>
          </p:nvSpPr>
          <p:spPr bwMode="auto">
            <a:xfrm flipV="1">
              <a:off x="3050" y="196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6" name="Line 30"/>
            <p:cNvSpPr>
              <a:spLocks noChangeShapeType="1"/>
            </p:cNvSpPr>
            <p:nvPr/>
          </p:nvSpPr>
          <p:spPr bwMode="auto">
            <a:xfrm>
              <a:off x="4638" y="196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7" name="Text Box 31"/>
            <p:cNvSpPr txBox="1">
              <a:spLocks noChangeArrowheads="1"/>
            </p:cNvSpPr>
            <p:nvPr/>
          </p:nvSpPr>
          <p:spPr bwMode="auto">
            <a:xfrm>
              <a:off x="4779" y="1934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c</a:t>
              </a:r>
            </a:p>
          </p:txBody>
        </p:sp>
        <p:sp>
          <p:nvSpPr>
            <p:cNvPr id="756768" name="Text Box 32"/>
            <p:cNvSpPr txBox="1">
              <a:spLocks noChangeArrowheads="1"/>
            </p:cNvSpPr>
            <p:nvPr/>
          </p:nvSpPr>
          <p:spPr bwMode="auto">
            <a:xfrm>
              <a:off x="5176" y="301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500</a:t>
              </a:r>
            </a:p>
          </p:txBody>
        </p:sp>
        <p:sp>
          <p:nvSpPr>
            <p:cNvPr id="756769" name="Text Box 33"/>
            <p:cNvSpPr txBox="1">
              <a:spLocks noChangeArrowheads="1"/>
            </p:cNvSpPr>
            <p:nvPr/>
          </p:nvSpPr>
          <p:spPr bwMode="auto">
            <a:xfrm>
              <a:off x="5176" y="2755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504</a:t>
              </a:r>
            </a:p>
          </p:txBody>
        </p:sp>
        <p:sp>
          <p:nvSpPr>
            <p:cNvPr id="756770" name="Text Box 34"/>
            <p:cNvSpPr txBox="1">
              <a:spLocks noChangeArrowheads="1"/>
            </p:cNvSpPr>
            <p:nvPr/>
          </p:nvSpPr>
          <p:spPr bwMode="auto">
            <a:xfrm>
              <a:off x="5176" y="2213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532</a:t>
              </a:r>
            </a:p>
          </p:txBody>
        </p:sp>
        <p:sp>
          <p:nvSpPr>
            <p:cNvPr id="756771" name="Text Box 35"/>
            <p:cNvSpPr txBox="1">
              <a:spLocks noChangeArrowheads="1"/>
            </p:cNvSpPr>
            <p:nvPr/>
          </p:nvSpPr>
          <p:spPr bwMode="auto">
            <a:xfrm>
              <a:off x="5176" y="1962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536</a:t>
              </a:r>
            </a:p>
          </p:txBody>
        </p:sp>
        <p:sp>
          <p:nvSpPr>
            <p:cNvPr id="756772" name="Line 36"/>
            <p:cNvSpPr>
              <a:spLocks noChangeShapeType="1"/>
            </p:cNvSpPr>
            <p:nvPr/>
          </p:nvSpPr>
          <p:spPr bwMode="auto">
            <a:xfrm flipV="1">
              <a:off x="3050" y="173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3" name="Line 37"/>
            <p:cNvSpPr>
              <a:spLocks noChangeShapeType="1"/>
            </p:cNvSpPr>
            <p:nvPr/>
          </p:nvSpPr>
          <p:spPr bwMode="auto">
            <a:xfrm flipV="1">
              <a:off x="3050" y="136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4" name="Text Box 38"/>
            <p:cNvSpPr txBox="1">
              <a:spLocks noChangeArrowheads="1"/>
            </p:cNvSpPr>
            <p:nvPr/>
          </p:nvSpPr>
          <p:spPr bwMode="auto">
            <a:xfrm>
              <a:off x="5176" y="153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544</a:t>
              </a:r>
            </a:p>
          </p:txBody>
        </p:sp>
        <p:sp>
          <p:nvSpPr>
            <p:cNvPr id="756775" name="Line 39"/>
            <p:cNvSpPr>
              <a:spLocks noChangeShapeType="1"/>
            </p:cNvSpPr>
            <p:nvPr/>
          </p:nvSpPr>
          <p:spPr bwMode="auto">
            <a:xfrm flipV="1">
              <a:off x="3050" y="99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6" name="Line 40"/>
            <p:cNvSpPr>
              <a:spLocks noChangeShapeType="1"/>
            </p:cNvSpPr>
            <p:nvPr/>
          </p:nvSpPr>
          <p:spPr bwMode="auto">
            <a:xfrm>
              <a:off x="4071" y="4031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7" name="Line 41"/>
            <p:cNvSpPr>
              <a:spLocks noChangeShapeType="1"/>
            </p:cNvSpPr>
            <p:nvPr/>
          </p:nvSpPr>
          <p:spPr bwMode="auto">
            <a:xfrm>
              <a:off x="3050" y="156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8" name="Text Box 42"/>
            <p:cNvSpPr txBox="1">
              <a:spLocks noChangeArrowheads="1"/>
            </p:cNvSpPr>
            <p:nvPr/>
          </p:nvSpPr>
          <p:spPr bwMode="auto">
            <a:xfrm>
              <a:off x="3986" y="1423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d[0]</a:t>
              </a:r>
            </a:p>
          </p:txBody>
        </p:sp>
        <p:sp>
          <p:nvSpPr>
            <p:cNvPr id="756779" name="Text Box 43"/>
            <p:cNvSpPr txBox="1">
              <a:spLocks noChangeArrowheads="1"/>
            </p:cNvSpPr>
            <p:nvPr/>
          </p:nvSpPr>
          <p:spPr bwMode="auto">
            <a:xfrm>
              <a:off x="4042" y="828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d[9]</a:t>
              </a:r>
            </a:p>
          </p:txBody>
        </p:sp>
        <p:sp>
          <p:nvSpPr>
            <p:cNvPr id="756780" name="Line 44"/>
            <p:cNvSpPr>
              <a:spLocks noChangeShapeType="1"/>
            </p:cNvSpPr>
            <p:nvPr/>
          </p:nvSpPr>
          <p:spPr bwMode="auto">
            <a:xfrm flipV="1">
              <a:off x="3050" y="1140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81" name="Line 45"/>
            <p:cNvSpPr>
              <a:spLocks noChangeShapeType="1"/>
            </p:cNvSpPr>
            <p:nvPr/>
          </p:nvSpPr>
          <p:spPr bwMode="auto">
            <a:xfrm>
              <a:off x="4127" y="1168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82" name="Line 46"/>
            <p:cNvSpPr>
              <a:spLocks noChangeShapeType="1"/>
            </p:cNvSpPr>
            <p:nvPr/>
          </p:nvSpPr>
          <p:spPr bwMode="auto">
            <a:xfrm flipV="1">
              <a:off x="3050" y="82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83" name="Text Box 47"/>
            <p:cNvSpPr txBox="1">
              <a:spLocks noChangeArrowheads="1"/>
            </p:cNvSpPr>
            <p:nvPr/>
          </p:nvSpPr>
          <p:spPr bwMode="auto">
            <a:xfrm>
              <a:off x="5176" y="94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charset="0"/>
                  <a:ea typeface="宋体" pitchFamily="2" charset="-122"/>
                </a:rPr>
                <a:t>616</a:t>
              </a:r>
            </a:p>
          </p:txBody>
        </p:sp>
      </p:grpSp>
      <p:sp>
        <p:nvSpPr>
          <p:cNvPr id="756784" name="Rectangle 48"/>
          <p:cNvSpPr>
            <a:spLocks noChangeArrowheads="1"/>
          </p:cNvSpPr>
          <p:nvPr/>
        </p:nvSpPr>
        <p:spPr bwMode="auto">
          <a:xfrm>
            <a:off x="187325" y="5129213"/>
            <a:ext cx="46990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35000"/>
              </a:spcBef>
            </a:pPr>
            <a:r>
              <a:rPr lang="zh-CN" altLang="en-US" sz="2000"/>
              <a:t>将</a:t>
            </a:r>
            <a:r>
              <a:rPr lang="en-US" altLang="zh-CN" sz="2000"/>
              <a:t>b[i][j]</a:t>
            </a:r>
            <a:r>
              <a:rPr lang="zh-CN" altLang="en-US" sz="2000"/>
              <a:t>取到</a:t>
            </a:r>
            <a:r>
              <a:rPr lang="en-US" altLang="zh-CN" sz="2000"/>
              <a:t>AX</a:t>
            </a:r>
            <a:r>
              <a:rPr lang="zh-CN" altLang="en-US" sz="2000"/>
              <a:t>中的指令可以是：</a:t>
            </a:r>
          </a:p>
          <a:p>
            <a:pPr>
              <a:spcBef>
                <a:spcPct val="35000"/>
              </a:spcBef>
            </a:pPr>
            <a:r>
              <a:rPr lang="zh-CN" altLang="en-US" sz="2000">
                <a:solidFill>
                  <a:srgbClr val="3333CC"/>
                </a:solidFill>
              </a:rPr>
              <a:t>“</a:t>
            </a:r>
            <a:r>
              <a:rPr lang="en-US" altLang="zh-CN" sz="2000">
                <a:solidFill>
                  <a:srgbClr val="3333CC"/>
                </a:solidFill>
              </a:rPr>
              <a:t>movw </a:t>
            </a:r>
            <a:r>
              <a:rPr lang="en-US" altLang="zh-CN" sz="2000">
                <a:solidFill>
                  <a:srgbClr val="007635"/>
                </a:solidFill>
              </a:rPr>
              <a:t>504</a:t>
            </a:r>
            <a:r>
              <a:rPr lang="en-US" altLang="zh-CN" sz="2000">
                <a:solidFill>
                  <a:srgbClr val="3333CC"/>
                </a:solidFill>
              </a:rPr>
              <a:t>(%ebp</a:t>
            </a:r>
            <a:r>
              <a:rPr lang="en-US" altLang="zh-CN" sz="2000"/>
              <a:t>,%esi</a:t>
            </a:r>
            <a:r>
              <a:rPr lang="en-US" altLang="zh-CN" sz="2000">
                <a:solidFill>
                  <a:srgbClr val="3333CC"/>
                </a:solidFill>
              </a:rPr>
              <a:t>,</a:t>
            </a:r>
            <a:r>
              <a:rPr lang="en-US" altLang="zh-CN" sz="2000">
                <a:solidFill>
                  <a:srgbClr val="FF3300"/>
                </a:solidFill>
              </a:rPr>
              <a:t>2</a:t>
            </a:r>
            <a:r>
              <a:rPr lang="en-US" altLang="zh-CN" sz="2000">
                <a:solidFill>
                  <a:srgbClr val="3333CC"/>
                </a:solidFill>
              </a:rPr>
              <a:t>), %ax”</a:t>
            </a:r>
          </a:p>
          <a:p>
            <a:pPr>
              <a:spcBef>
                <a:spcPct val="35000"/>
              </a:spcBef>
            </a:pPr>
            <a:r>
              <a:rPr lang="zh-CN" altLang="en-US" sz="2000">
                <a:solidFill>
                  <a:srgbClr val="3333CC"/>
                </a:solidFill>
              </a:rPr>
              <a:t>其中，</a:t>
            </a:r>
            <a:r>
              <a:rPr lang="zh-CN" altLang="en-US" sz="2000" b="0"/>
              <a:t> </a:t>
            </a:r>
            <a:r>
              <a:rPr lang="en-US" altLang="zh-CN" sz="2000">
                <a:solidFill>
                  <a:srgbClr val="3333CC"/>
                </a:solidFill>
              </a:rPr>
              <a:t>i×8</a:t>
            </a:r>
            <a:r>
              <a:rPr lang="zh-CN" altLang="en-US" sz="2000">
                <a:solidFill>
                  <a:srgbClr val="3333CC"/>
                </a:solidFill>
              </a:rPr>
              <a:t>在</a:t>
            </a:r>
            <a:r>
              <a:rPr lang="en-US" altLang="zh-CN" sz="2000">
                <a:solidFill>
                  <a:srgbClr val="3333CC"/>
                </a:solidFill>
              </a:rPr>
              <a:t>EBP</a:t>
            </a:r>
            <a:r>
              <a:rPr lang="zh-CN" altLang="en-US" sz="2000">
                <a:solidFill>
                  <a:srgbClr val="3333CC"/>
                </a:solidFill>
              </a:rPr>
              <a:t>中，</a:t>
            </a:r>
            <a:r>
              <a:rPr lang="en-US" altLang="zh-CN" sz="2000">
                <a:solidFill>
                  <a:srgbClr val="3333CC"/>
                </a:solidFill>
              </a:rPr>
              <a:t>j</a:t>
            </a:r>
            <a:r>
              <a:rPr lang="zh-CN" altLang="en-US" sz="2000">
                <a:solidFill>
                  <a:srgbClr val="3333CC"/>
                </a:solidFill>
              </a:rPr>
              <a:t>在</a:t>
            </a:r>
            <a:r>
              <a:rPr lang="en-US" altLang="zh-CN" sz="2000">
                <a:solidFill>
                  <a:srgbClr val="3333CC"/>
                </a:solidFill>
              </a:rPr>
              <a:t>ESI</a:t>
            </a:r>
            <a:r>
              <a:rPr lang="zh-CN" altLang="en-US" sz="2000">
                <a:solidFill>
                  <a:srgbClr val="3333CC"/>
                </a:solidFill>
              </a:rPr>
              <a:t>中，</a:t>
            </a:r>
          </a:p>
          <a:p>
            <a:pPr>
              <a:spcBef>
                <a:spcPct val="35000"/>
              </a:spcBef>
            </a:pPr>
            <a:r>
              <a:rPr lang="en-US" altLang="zh-CN" sz="2000">
                <a:solidFill>
                  <a:srgbClr val="3333CC"/>
                </a:solidFill>
              </a:rPr>
              <a:t>           </a:t>
            </a:r>
            <a:r>
              <a:rPr lang="en-US" altLang="zh-CN" sz="2000">
                <a:solidFill>
                  <a:srgbClr val="FF3300"/>
                </a:solidFill>
              </a:rPr>
              <a:t>2</a:t>
            </a:r>
            <a:r>
              <a:rPr lang="zh-CN" altLang="en-US" sz="2000">
                <a:solidFill>
                  <a:srgbClr val="3333CC"/>
                </a:solidFill>
              </a:rPr>
              <a:t>为比例因子</a:t>
            </a:r>
          </a:p>
        </p:txBody>
      </p:sp>
    </p:spTree>
    <p:extLst>
      <p:ext uri="{BB962C8B-B14F-4D97-AF65-F5344CB8AC3E}">
        <p14:creationId xmlns:p14="http://schemas.microsoft.com/office/powerpoint/2010/main" val="14482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5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56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6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6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56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63500" tIns="25400" rIns="63500" bIns="25400" anchor="ctr">
            <a:spAutoFit/>
          </a:bodyPr>
          <a:lstStyle/>
          <a:p>
            <a:endParaRPr lang="zh-CN" altLang="en-US" sz="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2291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728663"/>
            <a:ext cx="841057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8788" name="Text Box 8"/>
          <p:cNvSpPr txBox="1">
            <a:spLocks noChangeArrowheads="1"/>
          </p:cNvSpPr>
          <p:nvPr/>
        </p:nvSpPr>
        <p:spPr bwMode="auto">
          <a:xfrm>
            <a:off x="781050" y="800100"/>
            <a:ext cx="2009775" cy="1730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80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8789" name="Text Box 12"/>
          <p:cNvSpPr txBox="1">
            <a:spLocks noChangeArrowheads="1"/>
          </p:cNvSpPr>
          <p:nvPr/>
        </p:nvSpPr>
        <p:spPr bwMode="auto">
          <a:xfrm>
            <a:off x="296863" y="3024188"/>
            <a:ext cx="8585200" cy="20177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/>
          <a:p>
            <a:pPr>
              <a:spcBef>
                <a:spcPct val="15000"/>
              </a:spcBef>
            </a:pPr>
            <a:r>
              <a:rPr lang="zh-CN" altLang="en-US" sz="2000" dirty="0">
                <a:solidFill>
                  <a:srgbClr val="FF3300"/>
                </a:solidFill>
              </a:rPr>
              <a:t>位移量</a:t>
            </a:r>
            <a:r>
              <a:rPr lang="zh-CN" altLang="en-US" sz="2000" dirty="0">
                <a:solidFill>
                  <a:schemeClr val="accent2"/>
                </a:solidFill>
              </a:rPr>
              <a:t>和</a:t>
            </a:r>
            <a:r>
              <a:rPr lang="zh-CN" altLang="en-US" sz="2000" dirty="0">
                <a:solidFill>
                  <a:srgbClr val="FF3300"/>
                </a:solidFill>
              </a:rPr>
              <a:t>立即数</a:t>
            </a:r>
            <a:r>
              <a:rPr lang="zh-CN" altLang="en-US" sz="2000" dirty="0">
                <a:solidFill>
                  <a:schemeClr val="accent2"/>
                </a:solidFill>
              </a:rPr>
              <a:t>都可以是：</a:t>
            </a:r>
            <a:r>
              <a:rPr lang="en-US" altLang="zh-CN" sz="2000" dirty="0">
                <a:solidFill>
                  <a:schemeClr val="accent2"/>
                </a:solidFill>
              </a:rPr>
              <a:t>1B/2B/4B</a:t>
            </a:r>
          </a:p>
          <a:p>
            <a:pPr>
              <a:spcBef>
                <a:spcPct val="15000"/>
              </a:spcBef>
            </a:pPr>
            <a:r>
              <a:rPr lang="en-US" altLang="zh-CN" sz="2000" dirty="0">
                <a:solidFill>
                  <a:srgbClr val="FF3300"/>
                </a:solidFill>
              </a:rPr>
              <a:t>SIB</a:t>
            </a:r>
            <a:r>
              <a:rPr lang="zh-CN" altLang="en-US" sz="2000" dirty="0">
                <a:solidFill>
                  <a:schemeClr val="accent2"/>
                </a:solidFill>
              </a:rPr>
              <a:t>中基址</a:t>
            </a:r>
            <a:r>
              <a:rPr lang="en-US" altLang="zh-CN" sz="2000" dirty="0">
                <a:solidFill>
                  <a:srgbClr val="FF0000"/>
                </a:solidFill>
              </a:rPr>
              <a:t>B</a:t>
            </a:r>
            <a:r>
              <a:rPr lang="zh-CN" altLang="en-US" sz="2000" dirty="0">
                <a:solidFill>
                  <a:schemeClr val="accent2"/>
                </a:solidFill>
              </a:rPr>
              <a:t>和变址</a:t>
            </a:r>
            <a:r>
              <a:rPr lang="en-US" altLang="zh-CN" sz="2000" dirty="0">
                <a:solidFill>
                  <a:srgbClr val="FF0000"/>
                </a:solidFill>
              </a:rPr>
              <a:t>I</a:t>
            </a:r>
            <a:r>
              <a:rPr lang="zh-CN" altLang="en-US" sz="2000" dirty="0">
                <a:solidFill>
                  <a:schemeClr val="accent2"/>
                </a:solidFill>
              </a:rPr>
              <a:t>都可是</a:t>
            </a:r>
            <a:r>
              <a:rPr lang="en-US" altLang="zh-CN" sz="2000" dirty="0">
                <a:solidFill>
                  <a:schemeClr val="accent2"/>
                </a:solidFill>
              </a:rPr>
              <a:t>8</a:t>
            </a:r>
            <a:r>
              <a:rPr lang="zh-CN" altLang="en-US" sz="2000" dirty="0">
                <a:solidFill>
                  <a:schemeClr val="accent2"/>
                </a:solidFill>
              </a:rPr>
              <a:t>个</a:t>
            </a:r>
            <a:r>
              <a:rPr lang="en-US" altLang="zh-CN" sz="2000" dirty="0">
                <a:solidFill>
                  <a:schemeClr val="accent2"/>
                </a:solidFill>
              </a:rPr>
              <a:t>GRS</a:t>
            </a:r>
            <a:r>
              <a:rPr lang="zh-CN" altLang="en-US" sz="2000" dirty="0">
                <a:solidFill>
                  <a:schemeClr val="accent2"/>
                </a:solidFill>
              </a:rPr>
              <a:t>中任一个；</a:t>
            </a:r>
            <a:r>
              <a:rPr lang="en-US" altLang="zh-CN" sz="2000" dirty="0">
                <a:solidFill>
                  <a:schemeClr val="accent2"/>
                </a:solidFill>
              </a:rPr>
              <a:t>SS</a:t>
            </a:r>
            <a:r>
              <a:rPr lang="zh-CN" altLang="en-US" sz="2000" dirty="0">
                <a:solidFill>
                  <a:schemeClr val="accent2"/>
                </a:solidFill>
              </a:rPr>
              <a:t>给出比例因子</a:t>
            </a:r>
          </a:p>
          <a:p>
            <a:pPr>
              <a:spcBef>
                <a:spcPct val="15000"/>
              </a:spcBef>
            </a:pPr>
            <a:r>
              <a:rPr lang="zh-CN" altLang="en-US" sz="2000" dirty="0">
                <a:solidFill>
                  <a:srgbClr val="FF3300"/>
                </a:solidFill>
              </a:rPr>
              <a:t>操作码</a:t>
            </a:r>
            <a:r>
              <a:rPr lang="zh-CN" altLang="en-US" sz="2000" dirty="0">
                <a:solidFill>
                  <a:schemeClr val="accent2"/>
                </a:solidFill>
              </a:rPr>
              <a:t>：</a:t>
            </a:r>
            <a:r>
              <a:rPr lang="en-US" altLang="zh-CN" sz="2000" dirty="0" err="1">
                <a:solidFill>
                  <a:schemeClr val="tx1"/>
                </a:solidFill>
              </a:rPr>
              <a:t>opcode</a:t>
            </a:r>
            <a:r>
              <a:rPr lang="en-US" altLang="zh-CN" sz="2000" dirty="0">
                <a:solidFill>
                  <a:schemeClr val="tx1"/>
                </a:solidFill>
              </a:rPr>
              <a:t>; W</a:t>
            </a:r>
            <a:r>
              <a:rPr lang="zh-CN" altLang="en-US" sz="2000" dirty="0">
                <a:solidFill>
                  <a:schemeClr val="tx1"/>
                </a:solidFill>
              </a:rPr>
              <a:t>：与机器模式（</a:t>
            </a:r>
            <a:r>
              <a:rPr lang="en-US" altLang="zh-CN" sz="2000" dirty="0">
                <a:solidFill>
                  <a:schemeClr val="tx1"/>
                </a:solidFill>
              </a:rPr>
              <a:t>16 / 32</a:t>
            </a:r>
            <a:r>
              <a:rPr lang="zh-CN" altLang="en-US" sz="2000" dirty="0">
                <a:solidFill>
                  <a:schemeClr val="tx1"/>
                </a:solidFill>
              </a:rPr>
              <a:t>位）一起确定寄存器位数（</a:t>
            </a:r>
            <a:r>
              <a:rPr lang="en-US" altLang="zh-CN" sz="2000" dirty="0">
                <a:solidFill>
                  <a:schemeClr val="tx1"/>
                </a:solidFill>
              </a:rPr>
              <a:t>AL / AX / EAX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</a:rPr>
              <a:t>; D</a:t>
            </a:r>
            <a:r>
              <a:rPr lang="zh-CN" altLang="en-US" sz="2000" dirty="0">
                <a:solidFill>
                  <a:schemeClr val="tx1"/>
                </a:solidFill>
              </a:rPr>
              <a:t>：操作方向（确定源和目标）</a:t>
            </a:r>
          </a:p>
          <a:p>
            <a:pPr>
              <a:spcBef>
                <a:spcPct val="15000"/>
              </a:spcBef>
            </a:pPr>
            <a:r>
              <a:rPr lang="zh-CN" altLang="en-US" sz="2000" dirty="0">
                <a:solidFill>
                  <a:srgbClr val="FF3300"/>
                </a:solidFill>
              </a:rPr>
              <a:t>寻址方式（</a:t>
            </a:r>
            <a:r>
              <a:rPr lang="en-US" altLang="zh-CN" sz="2000" dirty="0" err="1">
                <a:solidFill>
                  <a:srgbClr val="FF3300"/>
                </a:solidFill>
              </a:rPr>
              <a:t>ModRM</a:t>
            </a:r>
            <a:r>
              <a:rPr lang="zh-CN" altLang="en-US" sz="2000" dirty="0">
                <a:solidFill>
                  <a:srgbClr val="FF3300"/>
                </a:solidFill>
              </a:rPr>
              <a:t>字节）</a:t>
            </a:r>
            <a:r>
              <a:rPr lang="zh-CN" altLang="en-US" sz="2000" dirty="0">
                <a:solidFill>
                  <a:schemeClr val="accent2"/>
                </a:solidFill>
              </a:rPr>
              <a:t>：</a:t>
            </a:r>
            <a:r>
              <a:rPr lang="en-US" altLang="zh-CN" sz="2000" dirty="0">
                <a:solidFill>
                  <a:srgbClr val="A5002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mod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r/m</a:t>
            </a:r>
            <a:r>
              <a:rPr lang="zh-CN" altLang="en-US" sz="2000" dirty="0">
                <a:solidFill>
                  <a:schemeClr val="tx1"/>
                </a:solidFill>
              </a:rPr>
              <a:t>、 </a:t>
            </a:r>
            <a:r>
              <a:rPr lang="en-US" altLang="zh-CN" sz="2000" dirty="0" err="1">
                <a:solidFill>
                  <a:schemeClr val="tx1"/>
                </a:solidFill>
              </a:rPr>
              <a:t>reg</a:t>
            </a:r>
            <a:r>
              <a:rPr lang="en-US" altLang="zh-CN" sz="2000" dirty="0">
                <a:solidFill>
                  <a:schemeClr val="tx1"/>
                </a:solidFill>
              </a:rPr>
              <a:t>/op</a:t>
            </a:r>
            <a:r>
              <a:rPr lang="zh-CN" altLang="en-US" sz="2000" dirty="0">
                <a:solidFill>
                  <a:schemeClr val="tx1"/>
                </a:solidFill>
              </a:rPr>
              <a:t>三个字段与</a:t>
            </a:r>
            <a:r>
              <a:rPr lang="en-US" altLang="zh-CN" sz="2000" dirty="0">
                <a:solidFill>
                  <a:schemeClr val="tx1"/>
                </a:solidFill>
              </a:rPr>
              <a:t>w</a:t>
            </a:r>
            <a:r>
              <a:rPr lang="zh-CN" altLang="en-US" sz="2000" dirty="0">
                <a:solidFill>
                  <a:schemeClr val="tx1"/>
                </a:solidFill>
              </a:rPr>
              <a:t>字段和机器模式（</a:t>
            </a:r>
            <a:r>
              <a:rPr lang="en-US" altLang="zh-CN" sz="2000" dirty="0">
                <a:solidFill>
                  <a:schemeClr val="tx1"/>
                </a:solidFill>
              </a:rPr>
              <a:t>16/32</a:t>
            </a:r>
            <a:r>
              <a:rPr lang="zh-CN" altLang="en-US" sz="2000" dirty="0">
                <a:solidFill>
                  <a:schemeClr val="tx1"/>
                </a:solidFill>
              </a:rPr>
              <a:t>）一起确定操作数所在的寄存器编号或有效地址计算方式</a:t>
            </a:r>
          </a:p>
        </p:txBody>
      </p:sp>
      <p:sp>
        <p:nvSpPr>
          <p:cNvPr id="758790" name="Rectangle 6"/>
          <p:cNvSpPr>
            <a:spLocks noChangeArrowheads="1"/>
          </p:cNvSpPr>
          <p:nvPr/>
        </p:nvSpPr>
        <p:spPr bwMode="auto">
          <a:xfrm>
            <a:off x="476250" y="122238"/>
            <a:ext cx="8229600" cy="561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zh-CN" altLang="en-US" sz="3000" b="1" dirty="0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rPr>
              <a:t>历史：IA-32机器指令格式</a:t>
            </a:r>
            <a:endParaRPr lang="zh-CN" altLang="en-US" sz="3600">
              <a:solidFill>
                <a:srgbClr val="CC33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grpSp>
        <p:nvGrpSpPr>
          <p:cNvPr id="2" name="Group 8"/>
          <p:cNvGrpSpPr/>
          <p:nvPr/>
        </p:nvGrpSpPr>
        <p:grpSpPr bwMode="auto">
          <a:xfrm>
            <a:off x="2544763" y="2663825"/>
            <a:ext cx="4995862" cy="2611438"/>
            <a:chOff x="1519" y="1678"/>
            <a:chExt cx="3147" cy="1645"/>
          </a:xfrm>
        </p:grpSpPr>
        <p:sp>
          <p:nvSpPr>
            <p:cNvPr id="758793" name="Line 9"/>
            <p:cNvSpPr>
              <a:spLocks noChangeShapeType="1"/>
            </p:cNvSpPr>
            <p:nvPr/>
          </p:nvSpPr>
          <p:spPr bwMode="auto">
            <a:xfrm flipH="1">
              <a:off x="3390" y="1678"/>
              <a:ext cx="57" cy="16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794" name="Line 10"/>
            <p:cNvSpPr>
              <a:spLocks noChangeShapeType="1"/>
            </p:cNvSpPr>
            <p:nvPr/>
          </p:nvSpPr>
          <p:spPr bwMode="auto">
            <a:xfrm flipH="1">
              <a:off x="3192" y="1678"/>
              <a:ext cx="964" cy="16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795" name="Line 11"/>
            <p:cNvSpPr>
              <a:spLocks noChangeShapeType="1"/>
            </p:cNvSpPr>
            <p:nvPr/>
          </p:nvSpPr>
          <p:spPr bwMode="auto">
            <a:xfrm flipH="1">
              <a:off x="2455" y="1707"/>
              <a:ext cx="2211" cy="16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796" name="Line 12"/>
            <p:cNvSpPr>
              <a:spLocks noChangeShapeType="1"/>
            </p:cNvSpPr>
            <p:nvPr/>
          </p:nvSpPr>
          <p:spPr bwMode="auto">
            <a:xfrm>
              <a:off x="1519" y="1678"/>
              <a:ext cx="2382" cy="15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8806" name="Text Box 22"/>
          <p:cNvSpPr txBox="1">
            <a:spLocks noChangeArrowheads="1"/>
          </p:cNvSpPr>
          <p:nvPr/>
        </p:nvSpPr>
        <p:spPr bwMode="auto">
          <a:xfrm>
            <a:off x="4887913" y="1741488"/>
            <a:ext cx="2474912" cy="42703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sz="2200">
                <a:solidFill>
                  <a:srgbClr val="CC3300"/>
                </a:solidFill>
              </a:rPr>
              <a:t>存储器操作数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68718" y="5138738"/>
            <a:ext cx="7289800" cy="156845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8d 04 02   lea  (%edx,%eax,1), %eax</a:t>
            </a:r>
          </a:p>
          <a:p>
            <a:pPr marL="342900" indent="-342900"/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/>
            <a:r>
              <a:rPr lang="en-US" altLang="zh-CN" sz="2400" b="1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1000 1101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00 00</a:t>
            </a:r>
            <a:r>
              <a:rPr lang="en-US" altLang="zh-CN" sz="2400" b="1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0 100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00 00</a:t>
            </a:r>
            <a:r>
              <a:rPr lang="en-US" altLang="zh-CN" sz="2400" b="1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0 010</a:t>
            </a:r>
          </a:p>
        </p:txBody>
      </p:sp>
      <p:grpSp>
        <p:nvGrpSpPr>
          <p:cNvPr id="6" name="Group 13"/>
          <p:cNvGrpSpPr/>
          <p:nvPr/>
        </p:nvGrpSpPr>
        <p:grpSpPr bwMode="auto">
          <a:xfrm>
            <a:off x="3404870" y="6683693"/>
            <a:ext cx="3060700" cy="0"/>
            <a:chOff x="2086" y="4059"/>
            <a:chExt cx="1928" cy="0"/>
          </a:xfrm>
        </p:grpSpPr>
        <p:sp>
          <p:nvSpPr>
            <p:cNvPr id="7" name="Line 14"/>
            <p:cNvSpPr>
              <a:spLocks noChangeShapeType="1"/>
            </p:cNvSpPr>
            <p:nvPr/>
          </p:nvSpPr>
          <p:spPr bwMode="auto">
            <a:xfrm>
              <a:off x="3646" y="4059"/>
              <a:ext cx="368" cy="0"/>
            </a:xfrm>
            <a:prstGeom prst="line">
              <a:avLst/>
            </a:prstGeom>
            <a:noFill/>
            <a:ln w="57150">
              <a:solidFill>
                <a:srgbClr val="005024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>
              <a:off x="3192" y="4059"/>
              <a:ext cx="368" cy="0"/>
            </a:xfrm>
            <a:prstGeom prst="line">
              <a:avLst/>
            </a:prstGeom>
            <a:noFill/>
            <a:ln w="57150">
              <a:solidFill>
                <a:srgbClr val="005024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2086" y="4059"/>
              <a:ext cx="368" cy="0"/>
            </a:xfrm>
            <a:prstGeom prst="line">
              <a:avLst/>
            </a:prstGeom>
            <a:noFill/>
            <a:ln w="57150">
              <a:solidFill>
                <a:srgbClr val="005024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7"/>
          <p:cNvGrpSpPr/>
          <p:nvPr/>
        </p:nvGrpSpPr>
        <p:grpSpPr bwMode="auto">
          <a:xfrm>
            <a:off x="3711893" y="5628005"/>
            <a:ext cx="2655887" cy="674688"/>
            <a:chOff x="2313" y="3464"/>
            <a:chExt cx="1673" cy="425"/>
          </a:xfrm>
        </p:grpSpPr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H="1">
              <a:off x="2313" y="3492"/>
              <a:ext cx="1673" cy="369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H="1">
              <a:off x="3050" y="3464"/>
              <a:ext cx="340" cy="425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3135" y="3464"/>
              <a:ext cx="227" cy="39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2568" y="3464"/>
              <a:ext cx="1276" cy="39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5" y="679450"/>
            <a:ext cx="9143365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8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8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8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06" grpId="0" bldLvl="0" animBg="1"/>
      <p:bldP spid="5" grpId="0" bldLvl="0" animBg="1"/>
      <p:bldP spid="2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/>
        </p:nvSpPr>
        <p:spPr>
          <a:xfrm>
            <a:off x="304800" y="315912"/>
            <a:ext cx="83820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zh-CN" altLang="en-US" dirty="0" smtClean="0"/>
              <a:t>汇编</a:t>
            </a:r>
            <a:r>
              <a:rPr lang="en-US" dirty="0" smtClean="0"/>
              <a:t>: </a:t>
            </a:r>
            <a:r>
              <a:rPr lang="zh-CN" altLang="en-US" dirty="0" smtClean="0"/>
              <a:t>操作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/>
        </p:nvSpPr>
        <p:spPr>
          <a:xfrm>
            <a:off x="290513" y="971550"/>
            <a:ext cx="8548687" cy="4921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</a:pPr>
            <a:r>
              <a:rPr lang="en-US" dirty="0" smtClean="0"/>
              <a:t>在内存和寄存器之间传</a:t>
            </a:r>
            <a:r>
              <a:rPr lang="zh-CN" altLang="en-US" dirty="0" smtClean="0"/>
              <a:t>送</a:t>
            </a:r>
            <a:r>
              <a:rPr lang="en-US" dirty="0" smtClean="0"/>
              <a:t>数据</a:t>
            </a:r>
          </a:p>
          <a:p>
            <a:pPr lvl="1"/>
            <a:r>
              <a:rPr lang="zh-CN" altLang="en-US" dirty="0" smtClean="0"/>
              <a:t>从内存加载数据到寄存器</a:t>
            </a:r>
          </a:p>
          <a:p>
            <a:pPr lvl="1"/>
            <a:r>
              <a:rPr lang="zh-CN" altLang="en-US" dirty="0" smtClean="0"/>
              <a:t>将寄存器中的数据存到内存中</a:t>
            </a:r>
          </a:p>
          <a:p>
            <a:endParaRPr lang="en-US" dirty="0" smtClean="0"/>
          </a:p>
          <a:p>
            <a:pPr>
              <a:buClr>
                <a:srgbClr val="0D0D0D"/>
              </a:buClr>
            </a:pPr>
            <a:r>
              <a:rPr lang="en-US" dirty="0"/>
              <a:t>在寄存器或内存数据上执行算术函数</a:t>
            </a:r>
          </a:p>
          <a:p>
            <a:endParaRPr lang="en-US" dirty="0" smtClean="0"/>
          </a:p>
          <a:p>
            <a:pPr>
              <a:buClr>
                <a:srgbClr val="0D0D0D"/>
              </a:buClr>
            </a:pPr>
            <a:r>
              <a:rPr lang="en-US" dirty="0"/>
              <a:t>传</a:t>
            </a:r>
            <a:r>
              <a:rPr lang="zh-CN" altLang="en-US" dirty="0"/>
              <a:t>送</a:t>
            </a:r>
            <a:r>
              <a:rPr lang="en-US" dirty="0"/>
              <a:t>控制</a:t>
            </a:r>
          </a:p>
          <a:p>
            <a:pPr lvl="1"/>
            <a:r>
              <a:rPr lang="zh-CN" altLang="en-US" dirty="0"/>
              <a:t>无条件跳转（过程）</a:t>
            </a:r>
          </a:p>
          <a:p>
            <a:pPr lvl="1"/>
            <a:r>
              <a:rPr lang="zh-CN" altLang="en-US" dirty="0"/>
              <a:t>条件分支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36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865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133457"/>
            <a:ext cx="34213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数据传送指令</a:t>
            </a:r>
            <a:r>
              <a:rPr lang="en-US" altLang="zh-CN" sz="3000" dirty="0"/>
              <a:t>:mov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2581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4595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7758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7758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6675" name="Rectangle 3"/>
          <p:cNvSpPr>
            <a:spLocks noGrp="1" noChangeArrowheads="1"/>
          </p:cNvSpPr>
          <p:nvPr/>
        </p:nvSpPr>
        <p:spPr>
          <a:xfrm>
            <a:off x="23813" y="922338"/>
            <a:ext cx="8396287" cy="5224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/>
              <a:t>传送数据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b="1" dirty="0" err="1" smtClean="0">
                <a:latin typeface="Courier New" panose="02070309020205020404" charset="0"/>
              </a:rPr>
              <a:t>movq</a:t>
            </a:r>
            <a:r>
              <a:rPr lang="en-US" b="1" dirty="0" smtClean="0"/>
              <a:t>   </a:t>
            </a:r>
            <a:r>
              <a:rPr lang="zh-CN" altLang="en-US" b="1" dirty="0" smtClean="0"/>
              <a:t>源</a:t>
            </a:r>
            <a:r>
              <a:rPr lang="en-US" b="1" dirty="0" smtClean="0"/>
              <a:t>, </a:t>
            </a:r>
            <a:r>
              <a:rPr lang="zh-CN" altLang="en-US" b="1" dirty="0" smtClean="0"/>
              <a:t>目的</a:t>
            </a:r>
            <a:r>
              <a:rPr lang="en-US" b="1" dirty="0" smtClean="0"/>
              <a:t>: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zh-CN" altLang="en-US" dirty="0"/>
              <a:t>操作数类型</a:t>
            </a:r>
          </a:p>
          <a:p>
            <a:pPr lvl="1"/>
            <a:r>
              <a:rPr lang="zh-CN" altLang="en-US" b="1" i="1" dirty="0">
                <a:solidFill>
                  <a:srgbClr val="ED7D31"/>
                </a:solidFill>
              </a:rPr>
              <a:t>立即数</a:t>
            </a:r>
            <a:r>
              <a:rPr lang="en-US" b="1" i="1" dirty="0">
                <a:solidFill>
                  <a:srgbClr val="ED7D31"/>
                </a:solidFill>
              </a:rPr>
              <a:t>:</a:t>
            </a:r>
            <a:r>
              <a:rPr lang="en-US" dirty="0">
                <a:solidFill>
                  <a:srgbClr val="ED7D31"/>
                </a:solidFill>
              </a:rPr>
              <a:t> </a:t>
            </a:r>
            <a:r>
              <a:rPr lang="zh-CN" altLang="en-US" dirty="0"/>
              <a:t>整型常量</a:t>
            </a:r>
          </a:p>
          <a:p>
            <a:pPr lvl="2"/>
            <a:r>
              <a:rPr lang="zh-CN" altLang="en-US" dirty="0" smtClean="0"/>
              <a:t>例子</a:t>
            </a:r>
            <a:r>
              <a:rPr lang="en-US" dirty="0" smtClean="0"/>
              <a:t>: </a:t>
            </a:r>
            <a:r>
              <a:rPr lang="en-US" b="1" dirty="0" smtClean="0">
                <a:latin typeface="Courier New" panose="02070309020205020404" charset="0"/>
              </a:rPr>
              <a:t>$0x400</a:t>
            </a:r>
            <a:r>
              <a:rPr lang="en-US" b="1" dirty="0" smtClean="0"/>
              <a:t>, </a:t>
            </a:r>
            <a:r>
              <a:rPr lang="en-US" b="1" dirty="0" smtClean="0">
                <a:latin typeface="Courier New" panose="02070309020205020404" charset="0"/>
              </a:rPr>
              <a:t>$-533</a:t>
            </a:r>
            <a:endParaRPr lang="en-US" dirty="0" smtClean="0"/>
          </a:p>
          <a:p>
            <a:pPr lvl="2"/>
            <a:r>
              <a:rPr lang="zh-CN" altLang="en-US" dirty="0" smtClean="0"/>
              <a:t>像</a:t>
            </a:r>
            <a:r>
              <a:rPr lang="en-US" dirty="0" smtClean="0"/>
              <a:t> </a:t>
            </a:r>
            <a:r>
              <a:rPr lang="en-US" dirty="0"/>
              <a:t>C </a:t>
            </a:r>
            <a:r>
              <a:rPr lang="zh-CN" altLang="en-US" dirty="0"/>
              <a:t>语言的常数表示</a:t>
            </a:r>
            <a:r>
              <a:rPr lang="en-US" dirty="0"/>
              <a:t>, </a:t>
            </a:r>
            <a:r>
              <a:rPr lang="zh-CN" altLang="en-US" dirty="0"/>
              <a:t>但前缀为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charset="0"/>
              </a:rPr>
              <a:t>‘$’</a:t>
            </a:r>
          </a:p>
          <a:p>
            <a:pPr lvl="2"/>
            <a:r>
              <a:rPr lang="en-US" dirty="0"/>
              <a:t>用1, 2或4字节编码</a:t>
            </a:r>
          </a:p>
          <a:p>
            <a:pPr lvl="1"/>
            <a:r>
              <a:rPr lang="zh-CN" altLang="en-US" b="1" i="1" dirty="0">
                <a:solidFill>
                  <a:srgbClr val="ED7D31"/>
                </a:solidFill>
              </a:rPr>
              <a:t>寄存器</a:t>
            </a:r>
            <a:r>
              <a:rPr lang="en-US" b="1" i="1" dirty="0">
                <a:solidFill>
                  <a:srgbClr val="ED7D31"/>
                </a:solidFill>
              </a:rPr>
              <a:t>: </a:t>
            </a:r>
            <a:r>
              <a:rPr lang="en-US" dirty="0"/>
              <a:t>16</a:t>
            </a:r>
            <a:r>
              <a:rPr lang="zh-CN" altLang="en-US" dirty="0"/>
              <a:t>个整数寄存器中的任一个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例子</a:t>
            </a:r>
            <a:r>
              <a:rPr lang="en-US" dirty="0" smtClean="0"/>
              <a:t>: </a:t>
            </a:r>
            <a:r>
              <a:rPr lang="en-US" b="1" dirty="0" smtClean="0">
                <a:latin typeface="Courier New" panose="02070309020205020404" charset="0"/>
              </a:rPr>
              <a:t>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b="1" dirty="0" err="1" smtClean="0">
                <a:latin typeface="Courier New" panose="02070309020205020404" charset="0"/>
              </a:rPr>
              <a:t>ax</a:t>
            </a:r>
            <a:r>
              <a:rPr lang="en-US" b="1" dirty="0" smtClean="0">
                <a:latin typeface="Courier New" panose="02070309020205020404" charset="0"/>
              </a:rPr>
              <a:t>, %r13</a:t>
            </a:r>
          </a:p>
          <a:p>
            <a:pPr lvl="2"/>
            <a:r>
              <a:rPr lang="en-US" dirty="0"/>
              <a:t> </a:t>
            </a:r>
            <a:r>
              <a:rPr lang="en-US" b="1" dirty="0" smtClean="0">
                <a:latin typeface="Courier New" panose="02070309020205020404" charset="0"/>
              </a:rPr>
              <a:t>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b="1" dirty="0" err="1" smtClean="0">
                <a:latin typeface="Courier New" panose="02070309020205020404" charset="0"/>
              </a:rPr>
              <a:t>sp</a:t>
            </a:r>
            <a:r>
              <a:rPr lang="en-US" b="1" dirty="0" smtClean="0">
                <a:latin typeface="Courier New" panose="02070309020205020404" charset="0"/>
              </a:rPr>
              <a:t> </a:t>
            </a:r>
            <a:r>
              <a:rPr lang="zh-CN" altLang="en-US" b="1" dirty="0" smtClean="0">
                <a:latin typeface="Courier New" panose="02070309020205020404" charset="0"/>
              </a:rPr>
              <a:t>预留着有专门的用处</a:t>
            </a:r>
          </a:p>
          <a:p>
            <a:pPr lvl="2"/>
            <a:r>
              <a:rPr lang="zh-CN" altLang="en-US" dirty="0"/>
              <a:t>其他的用于特定的指令</a:t>
            </a:r>
          </a:p>
          <a:p>
            <a:pPr lvl="1"/>
            <a:r>
              <a:rPr lang="zh-CN" altLang="en-US" b="1" i="1" dirty="0">
                <a:solidFill>
                  <a:srgbClr val="ED7D31"/>
                </a:solidFill>
              </a:rPr>
              <a:t>内存</a:t>
            </a:r>
            <a:r>
              <a:rPr lang="en-US" b="1" i="1" dirty="0">
                <a:solidFill>
                  <a:srgbClr val="ED7D31"/>
                </a:solidFill>
              </a:rPr>
              <a:t>:</a:t>
            </a:r>
            <a:r>
              <a:rPr lang="en-US" dirty="0"/>
              <a:t> 寄存器中给</a:t>
            </a:r>
            <a:r>
              <a:rPr lang="zh-CN" altLang="en-US" dirty="0"/>
              <a:t>出</a:t>
            </a:r>
            <a:r>
              <a:rPr lang="en-US" dirty="0"/>
              <a:t>地址的8</a:t>
            </a:r>
            <a:r>
              <a:rPr lang="zh-CN" altLang="en-US" dirty="0"/>
              <a:t>个</a:t>
            </a:r>
            <a:r>
              <a:rPr lang="en-US" dirty="0"/>
              <a:t>连续字节内存</a:t>
            </a:r>
          </a:p>
          <a:p>
            <a:pPr lvl="2"/>
            <a:r>
              <a:rPr lang="zh-CN" altLang="en-US" dirty="0" smtClean="0"/>
              <a:t>最简单的例子</a:t>
            </a:r>
            <a:r>
              <a:rPr lang="en-US" dirty="0" smtClean="0"/>
              <a:t>: </a:t>
            </a:r>
            <a:r>
              <a:rPr lang="en-US" b="1" dirty="0" smtClean="0">
                <a:latin typeface="Courier New" panose="02070309020205020404" charset="0"/>
              </a:rPr>
              <a:t>(%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b="1" dirty="0" err="1" smtClean="0">
                <a:latin typeface="Courier New" panose="02070309020205020404" charset="0"/>
              </a:rPr>
              <a:t>ax</a:t>
            </a:r>
            <a:r>
              <a:rPr lang="en-US" b="1" dirty="0" smtClean="0">
                <a:latin typeface="Courier New" panose="02070309020205020404" charset="0"/>
              </a:rPr>
              <a:t>)</a:t>
            </a:r>
            <a:endParaRPr lang="en-US" b="1" dirty="0">
              <a:latin typeface="Courier New" panose="02070309020205020404" charset="0"/>
            </a:endParaRPr>
          </a:p>
          <a:p>
            <a:pPr lvl="2"/>
            <a:r>
              <a:rPr lang="zh-CN" altLang="en-US" dirty="0"/>
              <a:t>其他各种地址模式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84916" y="927100"/>
            <a:ext cx="2519384" cy="4267200"/>
            <a:chOff x="6167416" y="609600"/>
            <a:chExt cx="2519384" cy="4267200"/>
          </a:xfrm>
        </p:grpSpPr>
        <p:sp>
          <p:nvSpPr>
            <p:cNvPr id="156676" name="Rectangle 4"/>
            <p:cNvSpPr>
              <a:spLocks noChangeArrowheads="1"/>
            </p:cNvSpPr>
            <p:nvPr/>
          </p:nvSpPr>
          <p:spPr bwMode="auto">
            <a:xfrm>
              <a:off x="6172200" y="6096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77" name="Rectangle 5"/>
            <p:cNvSpPr>
              <a:spLocks noChangeArrowheads="1"/>
            </p:cNvSpPr>
            <p:nvPr/>
          </p:nvSpPr>
          <p:spPr bwMode="auto">
            <a:xfrm>
              <a:off x="6172200" y="10668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rcx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78" name="Rectangle 6"/>
            <p:cNvSpPr>
              <a:spLocks noChangeArrowheads="1"/>
            </p:cNvSpPr>
            <p:nvPr/>
          </p:nvSpPr>
          <p:spPr bwMode="auto">
            <a:xfrm>
              <a:off x="6172200" y="15240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79" name="Rectangle 7"/>
            <p:cNvSpPr>
              <a:spLocks noChangeArrowheads="1"/>
            </p:cNvSpPr>
            <p:nvPr/>
          </p:nvSpPr>
          <p:spPr bwMode="auto">
            <a:xfrm>
              <a:off x="6172200" y="19812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rbx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80" name="Rectangle 8"/>
            <p:cNvSpPr>
              <a:spLocks noChangeArrowheads="1"/>
            </p:cNvSpPr>
            <p:nvPr/>
          </p:nvSpPr>
          <p:spPr bwMode="auto">
            <a:xfrm>
              <a:off x="6172200" y="24384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rsi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81" name="Rectangle 9"/>
            <p:cNvSpPr>
              <a:spLocks noChangeArrowheads="1"/>
            </p:cNvSpPr>
            <p:nvPr/>
          </p:nvSpPr>
          <p:spPr bwMode="auto">
            <a:xfrm>
              <a:off x="6172200" y="28956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rdi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82" name="Rectangle 10"/>
            <p:cNvSpPr>
              <a:spLocks noChangeArrowheads="1"/>
            </p:cNvSpPr>
            <p:nvPr/>
          </p:nvSpPr>
          <p:spPr bwMode="auto">
            <a:xfrm>
              <a:off x="6172200" y="3352800"/>
              <a:ext cx="2514600" cy="38100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rsp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56683" name="Rectangle 11"/>
            <p:cNvSpPr>
              <a:spLocks noChangeArrowheads="1"/>
            </p:cNvSpPr>
            <p:nvPr/>
          </p:nvSpPr>
          <p:spPr bwMode="auto">
            <a:xfrm>
              <a:off x="6172200" y="38100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rbp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6167416" y="44958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 smtClean="0">
                  <a:latin typeface="Courier New" panose="02070309020205020404" charset="0"/>
                </a:rPr>
                <a:t>%</a:t>
              </a:r>
              <a:r>
                <a:rPr lang="en-US" dirty="0" err="1" smtClean="0">
                  <a:latin typeface="Courier New" panose="02070309020205020404" charset="0"/>
                </a:rPr>
                <a:t>rN</a:t>
              </a:r>
              <a:endParaRPr lang="en-US" dirty="0">
                <a:latin typeface="Courier New" panose="0207030902020502040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07573" y="1350010"/>
            <a:ext cx="4958887" cy="4336415"/>
            <a:chOff x="1256444" y="1509445"/>
            <a:chExt cx="6003465" cy="4336125"/>
          </a:xfrm>
        </p:grpSpPr>
        <p:sp>
          <p:nvSpPr>
            <p:cNvPr id="6" name="Oval 1"/>
            <p:cNvSpPr/>
            <p:nvPr/>
          </p:nvSpPr>
          <p:spPr bwMode="auto">
            <a:xfrm>
              <a:off x="1256444" y="1509445"/>
              <a:ext cx="312934" cy="471755"/>
            </a:xfrm>
            <a:prstGeom prst="ellipse">
              <a:avLst/>
            </a:prstGeom>
            <a:noFill/>
            <a:ln w="57150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dirty="0" smtClean="0">
                <a:latin typeface="Calibri" panose="020F050202020403020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531491" y="5373815"/>
              <a:ext cx="312934" cy="471755"/>
            </a:xfrm>
            <a:prstGeom prst="ellipse">
              <a:avLst/>
            </a:prstGeom>
            <a:noFill/>
            <a:ln w="57150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dirty="0" smtClean="0">
                <a:latin typeface="Calibri" panose="020F0502020204030204" charset="0"/>
              </a:endParaRPr>
            </a:p>
          </p:txBody>
        </p:sp>
        <p:cxnSp>
          <p:nvCxnSpPr>
            <p:cNvPr id="7" name="Straight Connector 4"/>
            <p:cNvCxnSpPr/>
            <p:nvPr/>
          </p:nvCxnSpPr>
          <p:spPr bwMode="auto">
            <a:xfrm>
              <a:off x="1474981" y="1935501"/>
              <a:ext cx="5784928" cy="947992"/>
            </a:xfrm>
            <a:prstGeom prst="line">
              <a:avLst/>
            </a:prstGeom>
            <a:noFill/>
            <a:ln w="25400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6"/>
            <p:cNvCxnSpPr>
              <a:endCxn id="15" idx="7"/>
            </p:cNvCxnSpPr>
            <p:nvPr/>
          </p:nvCxnSpPr>
          <p:spPr bwMode="auto">
            <a:xfrm flipH="1">
              <a:off x="4798335" y="2882858"/>
              <a:ext cx="2461573" cy="2560149"/>
            </a:xfrm>
            <a:prstGeom prst="line">
              <a:avLst/>
            </a:prstGeom>
            <a:noFill/>
            <a:ln w="25400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1566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1195" y="3317593"/>
            <a:ext cx="2701610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3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33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3300" b="1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sz="33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5901" y="2613184"/>
            <a:ext cx="6153150" cy="99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4500" dirty="0" smtClean="0">
                <a:latin typeface="+mn-ea"/>
                <a:cs typeface="+mn-ea"/>
                <a:sym typeface="+mn-ea"/>
              </a:rPr>
              <a:t>第一讲：程序转换概述</a:t>
            </a:r>
            <a:endParaRPr lang="zh-CN" altLang="en-US" sz="45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7363" y="3962018"/>
            <a:ext cx="1809275" cy="850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133457"/>
            <a:ext cx="34213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数据传送指令</a:t>
            </a:r>
            <a:r>
              <a:rPr lang="en-US" altLang="zh-CN" sz="3000" dirty="0"/>
              <a:t>:mov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2581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4595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7758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7758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7698" name="Rectangle 2"/>
          <p:cNvSpPr>
            <a:spLocks noGrp="1" noChangeArrowheads="1"/>
          </p:cNvSpPr>
          <p:nvPr/>
        </p:nvSpPr>
        <p:spPr>
          <a:xfrm>
            <a:off x="63500" y="1257300"/>
            <a:ext cx="716597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457200" indent="-457200">
              <a:buFont typeface="Wingdings" panose="05000000000000000000" charset="0"/>
              <a:buChar char=""/>
            </a:pPr>
            <a:r>
              <a:rPr lang="en-US" sz="2800" smtClean="0">
                <a:latin typeface="Courier New" panose="02070309020205020404" charset="0"/>
              </a:rPr>
              <a:t>movq</a:t>
            </a:r>
            <a:r>
              <a:rPr lang="en-US" sz="2800" smtClean="0"/>
              <a:t> 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</a:rPr>
              <a:t>操作数的组合形式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/>
        </p:nvSpPr>
        <p:spPr>
          <a:xfrm>
            <a:off x="215900" y="6007100"/>
            <a:ext cx="8140700" cy="4013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zh-CN" altLang="en-US" i="1">
                <a:solidFill>
                  <a:srgbClr val="ED7D31"/>
                </a:solidFill>
              </a:rPr>
              <a:t>无法</a:t>
            </a:r>
            <a:r>
              <a:rPr lang="en-US" i="1">
                <a:solidFill>
                  <a:srgbClr val="ED7D31"/>
                </a:solidFill>
              </a:rPr>
              <a:t>用单个指令进行</a:t>
            </a:r>
            <a:r>
              <a:rPr lang="zh-CN" altLang="en-US" i="1">
                <a:solidFill>
                  <a:srgbClr val="ED7D31"/>
                </a:solidFill>
              </a:rPr>
              <a:t>从</a:t>
            </a:r>
            <a:r>
              <a:rPr lang="en-US" i="1">
                <a:solidFill>
                  <a:srgbClr val="ED7D31"/>
                </a:solidFill>
              </a:rPr>
              <a:t>内存</a:t>
            </a:r>
            <a:r>
              <a:rPr lang="zh-CN" altLang="en-US" i="1">
                <a:solidFill>
                  <a:srgbClr val="ED7D31"/>
                </a:solidFill>
              </a:rPr>
              <a:t>到内存的数据</a:t>
            </a:r>
            <a:r>
              <a:rPr lang="en-US" i="1">
                <a:solidFill>
                  <a:srgbClr val="ED7D31"/>
                </a:solidFill>
              </a:rPr>
              <a:t>传输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2700" y="3848100"/>
            <a:ext cx="936274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 smtClean="0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1168400" y="2895600"/>
            <a:ext cx="12192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立即数</a:t>
            </a: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1104900" y="3962400"/>
            <a:ext cx="121856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寄存器</a:t>
            </a: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1282700" y="5105400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内存</a:t>
            </a: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2501900" y="2667000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</a:t>
            </a: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2501900" y="3124200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内</a:t>
            </a: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2501900" y="3810000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</a:t>
            </a: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2501900" y="4256088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内</a:t>
            </a: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2501900" y="5105400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</a:t>
            </a: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977900" y="1943100"/>
            <a:ext cx="15240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charset="0"/>
              </a:rPr>
              <a:t>源类型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2501265" y="1943100"/>
            <a:ext cx="175323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charset="0"/>
              </a:rPr>
              <a:t>目的类型</a:t>
            </a:r>
          </a:p>
        </p:txBody>
      </p:sp>
      <p:sp>
        <p:nvSpPr>
          <p:cNvPr id="157716" name="AutoShape 20"/>
          <p:cNvSpPr/>
          <p:nvPr/>
        </p:nvSpPr>
        <p:spPr bwMode="auto">
          <a:xfrm>
            <a:off x="977900" y="2819400"/>
            <a:ext cx="304800" cy="25908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2197100" y="2870200"/>
            <a:ext cx="304800" cy="57340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2196465" y="3969385"/>
            <a:ext cx="304800" cy="57340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6540500" y="1943100"/>
            <a:ext cx="194754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charset="0"/>
              </a:rPr>
              <a:t>对应的</a:t>
            </a:r>
            <a:r>
              <a:rPr lang="en-US" sz="2400" dirty="0">
                <a:latin typeface="Calibri" panose="020F0502020204030204" charset="0"/>
              </a:rPr>
              <a:t>C</a:t>
            </a:r>
            <a:r>
              <a:rPr lang="zh-CN" altLang="en-US" sz="2400" dirty="0">
                <a:latin typeface="Calibri" panose="020F0502020204030204" charset="0"/>
              </a:rPr>
              <a:t>语句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3416300" y="2697163"/>
            <a:ext cx="233945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 smtClean="0">
                <a:latin typeface="Courier New" panose="02070309020205020404" charset="0"/>
              </a:rPr>
              <a:t>movq</a:t>
            </a:r>
            <a:r>
              <a:rPr lang="en-US" sz="2000" dirty="0" smtClean="0">
                <a:latin typeface="Courier New" panose="02070309020205020404" charset="0"/>
              </a:rPr>
              <a:t> </a:t>
            </a:r>
            <a:r>
              <a:rPr lang="en-US" sz="2000" dirty="0">
                <a:latin typeface="Courier New" panose="02070309020205020404" charset="0"/>
              </a:rPr>
              <a:t>$0x4,</a:t>
            </a:r>
            <a:r>
              <a:rPr lang="en-US" sz="2000" dirty="0" smtClean="0">
                <a:latin typeface="Courier New" panose="02070309020205020404" charset="0"/>
              </a:rPr>
              <a:t>%rax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6356350" y="2697163"/>
            <a:ext cx="18605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0x4;</a:t>
            </a: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3416300" y="3154363"/>
            <a:ext cx="280119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 smtClean="0">
                <a:latin typeface="Courier New" panose="02070309020205020404" charset="0"/>
              </a:rPr>
              <a:t>movq</a:t>
            </a:r>
            <a:r>
              <a:rPr lang="en-US" sz="2000" dirty="0" smtClean="0">
                <a:latin typeface="Courier New" panose="02070309020205020404" charset="0"/>
              </a:rPr>
              <a:t> </a:t>
            </a:r>
            <a:r>
              <a:rPr lang="en-US" sz="2000" dirty="0">
                <a:latin typeface="Courier New" panose="02070309020205020404" charset="0"/>
              </a:rPr>
              <a:t>$-147,(</a:t>
            </a: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>
                <a:latin typeface="Courier New" panose="02070309020205020404" charset="0"/>
              </a:rPr>
              <a:t>r</a:t>
            </a:r>
            <a:r>
              <a:rPr lang="en-US" sz="2000" dirty="0" err="1" smtClean="0">
                <a:latin typeface="Courier New" panose="02070309020205020404" charset="0"/>
              </a:rPr>
              <a:t>ax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6356350" y="3154363"/>
            <a:ext cx="17081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-147;</a:t>
            </a: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3416300" y="3840163"/>
            <a:ext cx="233945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 smtClean="0">
                <a:latin typeface="Courier New" panose="02070309020205020404" charset="0"/>
              </a:rPr>
              <a:t>movq</a:t>
            </a:r>
            <a:r>
              <a:rPr lang="en-US" sz="2000" dirty="0" smtClean="0">
                <a:latin typeface="Courier New" panose="02070309020205020404" charset="0"/>
              </a:rPr>
              <a:t> %</a:t>
            </a:r>
            <a:r>
              <a:rPr lang="en-US" sz="2000" dirty="0" err="1" smtClean="0">
                <a:latin typeface="Courier New" panose="02070309020205020404" charset="0"/>
              </a:rPr>
              <a:t>rbx</a:t>
            </a:r>
            <a:r>
              <a:rPr lang="en-US" sz="2000" dirty="0">
                <a:latin typeface="Courier New" panose="02070309020205020404" charset="0"/>
              </a:rPr>
              <a:t>,</a:t>
            </a: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>
                <a:latin typeface="Courier New" panose="02070309020205020404" charset="0"/>
              </a:rPr>
              <a:t>r</a:t>
            </a:r>
            <a:r>
              <a:rPr lang="en-US" sz="2000" dirty="0" err="1" smtClean="0">
                <a:latin typeface="Courier New" panose="02070309020205020404" charset="0"/>
              </a:rPr>
              <a:t>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6356350" y="3840163"/>
            <a:ext cx="23177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temp2 = temp1;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3416300" y="4286250"/>
            <a:ext cx="2647279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 smtClean="0">
                <a:latin typeface="Courier New" panose="02070309020205020404" charset="0"/>
              </a:rPr>
              <a:t>movq</a:t>
            </a:r>
            <a:r>
              <a:rPr lang="en-US" sz="2000" dirty="0" smtClean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</a:t>
            </a:r>
            <a:r>
              <a:rPr lang="en-US" sz="2000" dirty="0" err="1" smtClean="0">
                <a:latin typeface="Courier New" panose="02070309020205020404" charset="0"/>
              </a:rPr>
              <a:t>ax</a:t>
            </a:r>
            <a:r>
              <a:rPr lang="en-US" sz="2000" dirty="0">
                <a:latin typeface="Courier New" panose="02070309020205020404" charset="0"/>
              </a:rPr>
              <a:t>,(</a:t>
            </a: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>
                <a:latin typeface="Courier New" panose="02070309020205020404" charset="0"/>
              </a:rPr>
              <a:t>r</a:t>
            </a:r>
            <a:r>
              <a:rPr lang="en-US" sz="2000" dirty="0" err="1" smtClean="0">
                <a:latin typeface="Courier New" panose="02070309020205020404" charset="0"/>
              </a:rPr>
              <a:t>dx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6356350" y="4286250"/>
            <a:ext cx="17081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temp;</a:t>
            </a: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3416300" y="5135563"/>
            <a:ext cx="2647279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 smtClean="0">
                <a:latin typeface="Courier New" panose="02070309020205020404" charset="0"/>
              </a:rPr>
              <a:t>movq</a:t>
            </a:r>
            <a:r>
              <a:rPr lang="en-US" sz="2000" dirty="0" smtClean="0">
                <a:latin typeface="Courier New" panose="02070309020205020404" charset="0"/>
              </a:rPr>
              <a:t> </a:t>
            </a:r>
            <a:r>
              <a:rPr lang="en-US" sz="2000" dirty="0">
                <a:latin typeface="Courier New" panose="02070309020205020404" charset="0"/>
              </a:rPr>
              <a:t>(</a:t>
            </a: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>
                <a:latin typeface="Courier New" panose="02070309020205020404" charset="0"/>
              </a:rPr>
              <a:t>r</a:t>
            </a:r>
            <a:r>
              <a:rPr lang="en-US" sz="2000" dirty="0" err="1" smtClean="0">
                <a:latin typeface="Courier New" panose="02070309020205020404" charset="0"/>
              </a:rPr>
              <a:t>ax</a:t>
            </a:r>
            <a:r>
              <a:rPr lang="en-US" sz="2000" dirty="0">
                <a:latin typeface="Courier New" panose="02070309020205020404" charset="0"/>
              </a:rPr>
              <a:t>),</a:t>
            </a: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>
                <a:latin typeface="Courier New" panose="02070309020205020404" charset="0"/>
              </a:rPr>
              <a:t>r</a:t>
            </a:r>
            <a:r>
              <a:rPr lang="en-US" sz="2000" dirty="0" err="1" smtClean="0">
                <a:latin typeface="Courier New" panose="02070309020205020404" charset="0"/>
              </a:rPr>
              <a:t>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6356350" y="5135563"/>
            <a:ext cx="17081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*p;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4254500" y="1943100"/>
            <a:ext cx="1220399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charset="0"/>
              </a:rPr>
              <a:t>Src,Dest</a:t>
            </a:r>
            <a:endParaRPr lang="en-US" sz="2400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157711" grpId="0" bldLvl="0" animBg="1"/>
      <p:bldP spid="157720" grpId="0" bldLvl="0" animBg="1"/>
      <p:bldP spid="157712" grpId="0" bldLvl="0" animBg="1"/>
      <p:bldP spid="157721" grpId="0" bldLvl="0" animBg="1"/>
      <p:bldP spid="157713" grpId="0" bldLvl="0" animBg="1"/>
      <p:bldP spid="157722" grpId="0" bldLvl="0" animBg="1"/>
      <p:bldP spid="157714" grpId="0" bldLvl="0" animBg="1"/>
      <p:bldP spid="157723" grpId="0" bldLvl="0" animBg="1"/>
      <p:bldP spid="157715" grpId="0" bldLvl="0" animBg="1"/>
      <p:bldP spid="157724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133457"/>
            <a:ext cx="34213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/>
              <a:t>数据传送指令</a:t>
            </a:r>
            <a:r>
              <a:rPr lang="en-US" altLang="zh-CN" sz="3000" dirty="0"/>
              <a:t>:mov</a:t>
            </a:r>
          </a:p>
        </p:txBody>
      </p:sp>
      <p:sp>
        <p:nvSpPr>
          <p:cNvPr id="5" name="椭圆 4"/>
          <p:cNvSpPr/>
          <p:nvPr/>
        </p:nvSpPr>
        <p:spPr>
          <a:xfrm>
            <a:off x="3662839" y="2581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4595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7758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7758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8722" name="Rectangle 2"/>
          <p:cNvSpPr>
            <a:spLocks noGrp="1" noChangeArrowheads="1"/>
          </p:cNvSpPr>
          <p:nvPr/>
        </p:nvSpPr>
        <p:spPr>
          <a:xfrm>
            <a:off x="88900" y="1370012"/>
            <a:ext cx="70358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457200" indent="-457200">
              <a:buFont typeface="Wingdings" panose="05000000000000000000" charset="0"/>
              <a:buChar char=""/>
            </a:pPr>
            <a:r>
              <a:rPr lang="en-US" sz="2800" dirty="0">
                <a:latin typeface="微软雅黑" panose="020B0503020204020204" charset="-122"/>
                <a:ea typeface="微软雅黑" panose="020B0503020204020204" charset="-122"/>
              </a:rPr>
              <a:t>简单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sz="2800" dirty="0">
                <a:latin typeface="微软雅黑" panose="020B0503020204020204" charset="-122"/>
                <a:ea typeface="微软雅黑" panose="020B0503020204020204" charset="-122"/>
              </a:rPr>
              <a:t>内存寻址模式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/>
        </p:nvSpPr>
        <p:spPr>
          <a:xfrm>
            <a:off x="104775" y="2162175"/>
            <a:ext cx="7896225" cy="3905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4155" indent="-224155" defTabSz="895350">
              <a:buClr>
                <a:srgbClr val="0D0D0D"/>
              </a:buClr>
              <a:tabLst>
                <a:tab pos="2349500" algn="l"/>
                <a:tab pos="4114800" algn="l"/>
              </a:tabLst>
            </a:pPr>
            <a:r>
              <a:rPr lang="zh-CN" altLang="en-US" sz="2000" dirty="0" smtClean="0"/>
              <a:t>常规</a:t>
            </a:r>
            <a:r>
              <a:rPr lang="en-US" sz="2000" dirty="0" smtClean="0"/>
              <a:t>	(</a:t>
            </a:r>
            <a:r>
              <a:rPr lang="en-US" sz="2000" dirty="0"/>
              <a:t>R)	</a:t>
            </a:r>
            <a:r>
              <a:rPr lang="en-US" sz="2000" dirty="0" err="1"/>
              <a:t>Mem[Reg[R</a:t>
            </a:r>
            <a:r>
              <a:rPr lang="en-US" sz="2000" dirty="0"/>
              <a:t>]]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349500" algn="l"/>
                <a:tab pos="4114800" algn="l"/>
              </a:tabLst>
            </a:pPr>
            <a:r>
              <a:rPr lang="en-US" dirty="0"/>
              <a:t>寄存器R指定内存地址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349500" algn="l"/>
                <a:tab pos="4114800" algn="l"/>
              </a:tabLst>
            </a:pPr>
            <a:r>
              <a:rPr lang="en-US" dirty="0" smtClean="0"/>
              <a:t>C中的指针引用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 smtClean="0">
                <a:latin typeface="Courier New" panose="02070309020205020404" charset="0"/>
              </a:rPr>
              <a:t>movq</a:t>
            </a:r>
            <a:r>
              <a:rPr lang="en-US" b="1" dirty="0" smtClean="0">
                <a:latin typeface="Courier New" panose="02070309020205020404" charset="0"/>
              </a:rPr>
              <a:t> </a:t>
            </a:r>
            <a:r>
              <a:rPr lang="en-US" b="1" dirty="0">
                <a:latin typeface="Courier New" panose="02070309020205020404" charset="0"/>
              </a:rPr>
              <a:t>(</a:t>
            </a:r>
            <a:r>
              <a:rPr lang="en-US" b="1" dirty="0" smtClean="0">
                <a:latin typeface="Courier New" panose="02070309020205020404" charset="0"/>
              </a:rPr>
              <a:t>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b="1" dirty="0" err="1" smtClean="0">
                <a:latin typeface="Courier New" panose="02070309020205020404" charset="0"/>
              </a:rPr>
              <a:t>cx</a:t>
            </a:r>
            <a:r>
              <a:rPr lang="en-US" b="1" dirty="0">
                <a:latin typeface="Courier New" panose="02070309020205020404" charset="0"/>
              </a:rPr>
              <a:t>),</a:t>
            </a:r>
            <a:r>
              <a:rPr lang="en-US" b="1" dirty="0" smtClean="0">
                <a:latin typeface="Courier New" panose="02070309020205020404" charset="0"/>
              </a:rPr>
              <a:t>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sz="1800" b="1" dirty="0" err="1" smtClean="0">
                <a:latin typeface="Courier New" panose="02070309020205020404" charset="0"/>
              </a:rPr>
              <a:t>ax</a:t>
            </a:r>
          </a:p>
          <a:p>
            <a:pPr marL="560705" lvl="1" indent="-222250" defTabSz="895350">
              <a:tabLst>
                <a:tab pos="2349500" algn="l"/>
                <a:tab pos="4114800" algn="l"/>
              </a:tabLst>
            </a:pPr>
            <a:endParaRPr lang="en-US" sz="1600" b="1" dirty="0" err="1" smtClean="0">
              <a:latin typeface="Courier New" panose="02070309020205020404" charset="0"/>
            </a:endParaRPr>
          </a:p>
          <a:p>
            <a:pPr marL="224155" indent="-224155" defTabSz="895350">
              <a:buClr>
                <a:srgbClr val="0D0D0D"/>
              </a:buClr>
              <a:tabLst>
                <a:tab pos="2349500" algn="l"/>
                <a:tab pos="4114800" algn="l"/>
              </a:tabLst>
            </a:pPr>
            <a:r>
              <a:rPr lang="zh-CN" altLang="en-US" sz="2000" dirty="0"/>
              <a:t>位移</a:t>
            </a:r>
            <a:r>
              <a:rPr lang="en-US" sz="2000" dirty="0"/>
              <a:t>	D(R)	</a:t>
            </a:r>
            <a:r>
              <a:rPr lang="en-US" sz="2000" dirty="0" err="1"/>
              <a:t>Mem</a:t>
            </a:r>
            <a:r>
              <a:rPr lang="en-US" sz="2000" dirty="0"/>
              <a:t>[</a:t>
            </a:r>
            <a:r>
              <a:rPr lang="en-US" sz="2000" dirty="0" err="1"/>
              <a:t>Reg</a:t>
            </a:r>
            <a:r>
              <a:rPr lang="en-US" sz="2000" dirty="0"/>
              <a:t>[R]+D]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349500" algn="l"/>
                <a:tab pos="4114800" algn="l"/>
              </a:tabLst>
            </a:pPr>
            <a:r>
              <a:rPr lang="en-US" dirty="0"/>
              <a:t>寄存器R指定内存区域的</a:t>
            </a:r>
            <a:r>
              <a:rPr lang="zh-CN" altLang="en-US" sz="1800" dirty="0"/>
              <a:t>起始位置</a:t>
            </a:r>
          </a:p>
          <a:p>
            <a:pPr marL="560705" lvl="1" indent="-222250" defTabSz="895350">
              <a:buClr>
                <a:srgbClr val="0D0D0D"/>
              </a:buClr>
              <a:tabLst>
                <a:tab pos="2349500" algn="l"/>
                <a:tab pos="4114800" algn="l"/>
              </a:tabLst>
            </a:pPr>
            <a:r>
              <a:rPr lang="en-US" dirty="0"/>
              <a:t>恒位移D指定偏移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 smtClean="0">
                <a:latin typeface="Courier New" panose="02070309020205020404" charset="0"/>
              </a:rPr>
              <a:t>movq</a:t>
            </a:r>
            <a:r>
              <a:rPr lang="en-US" b="1" dirty="0" smtClean="0">
                <a:latin typeface="Courier New" panose="02070309020205020404" charset="0"/>
              </a:rPr>
              <a:t> </a:t>
            </a:r>
            <a:r>
              <a:rPr lang="en-US" b="1" dirty="0">
                <a:latin typeface="Courier New" panose="02070309020205020404" charset="0"/>
              </a:rPr>
              <a:t>8(</a:t>
            </a:r>
            <a:r>
              <a:rPr lang="en-US" b="1" dirty="0" smtClean="0">
                <a:latin typeface="Courier New" panose="02070309020205020404" charset="0"/>
              </a:rPr>
              <a:t>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b="1" dirty="0" err="1" smtClean="0">
                <a:latin typeface="Courier New" panose="02070309020205020404" charset="0"/>
              </a:rPr>
              <a:t>bp</a:t>
            </a:r>
            <a:r>
              <a:rPr lang="en-US" b="1" dirty="0">
                <a:latin typeface="Courier New" panose="02070309020205020404" charset="0"/>
              </a:rPr>
              <a:t>),</a:t>
            </a:r>
            <a:r>
              <a:rPr lang="en-US" b="1" dirty="0" smtClean="0">
                <a:latin typeface="Courier New" panose="02070309020205020404" charset="0"/>
              </a:rPr>
              <a:t>%</a:t>
            </a:r>
            <a:r>
              <a:rPr lang="en-US" b="1" dirty="0" err="1">
                <a:latin typeface="Courier New" panose="02070309020205020404" charset="0"/>
              </a:rPr>
              <a:t>r</a:t>
            </a:r>
            <a:r>
              <a:rPr lang="en-US" b="1" dirty="0" err="1" smtClean="0">
                <a:latin typeface="Courier New" panose="02070309020205020404" charset="0"/>
              </a:rPr>
              <a:t>dx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2940" y="3484880"/>
            <a:ext cx="2658745" cy="382270"/>
            <a:chOff x="888096" y="1000203"/>
            <a:chExt cx="4259825" cy="944066"/>
          </a:xfrm>
        </p:grpSpPr>
        <p:sp>
          <p:nvSpPr>
            <p:cNvPr id="7" name="矩形 6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940" y="5472430"/>
            <a:ext cx="2817495" cy="382270"/>
            <a:chOff x="888096" y="1000203"/>
            <a:chExt cx="4259825" cy="944066"/>
          </a:xfrm>
        </p:grpSpPr>
        <p:sp>
          <p:nvSpPr>
            <p:cNvPr id="12" name="矩形 1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412857"/>
            <a:ext cx="34213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>
                <a:sym typeface="+mn-ea"/>
              </a:rPr>
              <a:t>数据传送指令</a:t>
            </a:r>
            <a:r>
              <a:rPr lang="en-US" altLang="zh-CN" sz="3000" dirty="0">
                <a:sym typeface="+mn-ea"/>
              </a:rPr>
              <a:t>:mov</a:t>
            </a:r>
            <a:endParaRPr lang="zh-CN" altLang="en-US" sz="3000" dirty="0"/>
          </a:p>
        </p:txBody>
      </p:sp>
      <p:sp>
        <p:nvSpPr>
          <p:cNvPr id="5" name="椭圆 4"/>
          <p:cNvSpPr/>
          <p:nvPr/>
        </p:nvSpPr>
        <p:spPr>
          <a:xfrm>
            <a:off x="3662839" y="537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738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1055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1055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52400" y="1800225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smtClean="0">
                <a:latin typeface="Courier New" panose="02070309020205020404" charset="0"/>
              </a:rPr>
              <a:t>swap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  (long 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sz="1800" dirty="0" smtClean="0">
                <a:latin typeface="Courier New" panose="02070309020205020404" charset="0"/>
              </a:rPr>
              <a:t>long 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)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{</a:t>
            </a:r>
            <a:endParaRPr lang="en-US" sz="1800" dirty="0" smtClean="0">
              <a:latin typeface="Courier New" panose="02070309020205020404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long </a:t>
            </a:r>
            <a:r>
              <a:rPr lang="en-US" sz="1800" dirty="0">
                <a:latin typeface="Courier New" panose="02070309020205020404" charset="0"/>
              </a:rPr>
              <a:t>t0 =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long </a:t>
            </a:r>
            <a:r>
              <a:rPr lang="en-US" sz="1800" dirty="0">
                <a:latin typeface="Courier New" panose="02070309020205020404" charset="0"/>
              </a:rPr>
              <a:t>t1 =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 = t1;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 = t0;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35805" y="1980843"/>
            <a:ext cx="41910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%rax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%rdx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31822" y="474135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7090370" y="3794105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516399" y="4179570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8" name="Straight Arrow Connector 2"/>
          <p:cNvCxnSpPr/>
          <p:nvPr/>
        </p:nvCxnSpPr>
        <p:spPr bwMode="auto">
          <a:xfrm flipV="1">
            <a:off x="5715000" y="4607545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5715000" y="539877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Oval 4"/>
          <p:cNvSpPr/>
          <p:nvPr/>
        </p:nvSpPr>
        <p:spPr bwMode="auto">
          <a:xfrm>
            <a:off x="5638800" y="48653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dirty="0" smtClean="0">
              <a:latin typeface="Calibri" panose="020F050202020403020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638800" y="53225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dirty="0" smtClean="0">
              <a:latin typeface="Calibri" panose="020F0502020204030204" charset="0"/>
            </a:endParaRPr>
          </a:p>
        </p:txBody>
      </p:sp>
      <p:grpSp>
        <p:nvGrpSpPr>
          <p:cNvPr id="10" name="Group 5"/>
          <p:cNvGrpSpPr/>
          <p:nvPr/>
        </p:nvGrpSpPr>
        <p:grpSpPr>
          <a:xfrm>
            <a:off x="7181178" y="441704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alibri" panose="020F0502020204030204" charset="0"/>
              </a:endParaRPr>
            </a:p>
          </p:txBody>
        </p:sp>
      </p:grp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533400" y="4501515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>
                <a:latin typeface="Calibri" panose="020F0502020204030204" charset="0"/>
              </a:rPr>
              <a:t>Register	</a:t>
            </a:r>
            <a:r>
              <a:rPr lang="en-US" sz="1800" dirty="0" smtClean="0">
                <a:latin typeface="Calibri" panose="020F0502020204030204" charset="0"/>
              </a:rPr>
              <a:t>Value</a:t>
            </a:r>
            <a:endParaRPr lang="en-US" sz="1800" dirty="0">
              <a:latin typeface="Calibri" panose="020F05020202040302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xp</a:t>
            </a:r>
            <a:endParaRPr lang="en-US" sz="1800" dirty="0">
              <a:latin typeface="Courier New" panose="020703090202050204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rsi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yp</a:t>
            </a:r>
            <a:endParaRPr lang="en-US" sz="1800" dirty="0">
              <a:latin typeface="Courier New" panose="020703090202050204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rax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t0</a:t>
            </a:r>
            <a:endParaRPr lang="en-US" sz="1800" dirty="0">
              <a:latin typeface="Courier New" panose="020703090202050204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rdx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t1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470785" y="2488565"/>
            <a:ext cx="2517775" cy="306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1747520" y="3308985"/>
            <a:ext cx="3338830" cy="250190"/>
          </a:xfrm>
          <a:prstGeom prst="straightConnector1">
            <a:avLst/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470785" y="2772410"/>
            <a:ext cx="2601595" cy="361315"/>
          </a:xfrm>
          <a:prstGeom prst="straightConnector1">
            <a:avLst/>
          </a:prstGeom>
          <a:ln>
            <a:solidFill>
              <a:srgbClr val="F49D4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1747520" y="2975610"/>
            <a:ext cx="3282950" cy="333375"/>
          </a:xfrm>
          <a:prstGeom prst="straightConnector1">
            <a:avLst/>
          </a:prstGeom>
          <a:ln>
            <a:solidFill>
              <a:srgbClr val="53ABE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11" grpId="0" animBg="1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3872865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123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3872865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3872865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3872865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3872865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charset="0"/>
              </a:rPr>
              <a:t>456</a:t>
            </a:r>
            <a:endParaRPr lang="en-US" sz="1800" dirty="0">
              <a:latin typeface="Calibri" panose="020F050202020403020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57408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641985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3736248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5865" y="14140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52095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3872865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123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3872865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3872865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3872865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3872865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charset="0"/>
              </a:rPr>
              <a:t>456</a:t>
            </a:r>
            <a:endParaRPr lang="en-US" sz="1800" dirty="0">
              <a:latin typeface="Calibri" panose="020F050202020403020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57408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solidFill>
                    <a:srgbClr val="53ABE2"/>
                  </a:solidFill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641985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3736248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5865" y="14140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52095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</a:t>
            </a:r>
            <a:r>
              <a:rPr lang="ro-RO" sz="1800" dirty="0">
                <a:solidFill>
                  <a:srgbClr val="53ABE2"/>
                </a:solidFill>
                <a:latin typeface="Courier New" panose="02070309020205020404" charset="0"/>
              </a:rPr>
              <a:t>movq    (%rdi), %</a:t>
            </a:r>
            <a:r>
              <a:rPr lang="ro-RO" sz="1800" dirty="0" smtClean="0">
                <a:solidFill>
                  <a:srgbClr val="53ABE2"/>
                </a:solidFill>
                <a:latin typeface="Courier New" panose="02070309020205020404" charset="0"/>
              </a:rPr>
              <a:t>rax  # t0 = *xp </a:t>
            </a:r>
            <a:r>
              <a:rPr lang="ro-RO" sz="1800" dirty="0" smtClean="0">
                <a:latin typeface="Courier New" panose="02070309020205020404" charset="0"/>
              </a:rPr>
              <a:t>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3" name="直接箭头连接符 2"/>
          <p:cNvCxnSpPr>
            <a:stCxn id="53" idx="1"/>
            <a:endCxn id="71" idx="3"/>
          </p:cNvCxnSpPr>
          <p:nvPr/>
        </p:nvCxnSpPr>
        <p:spPr>
          <a:xfrm flipH="1">
            <a:off x="2209800" y="1852295"/>
            <a:ext cx="16630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3872865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123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3872865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3872865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3872865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3872865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charset="0"/>
              </a:rPr>
              <a:t>456</a:t>
            </a:r>
            <a:endParaRPr lang="en-US" sz="1800" dirty="0">
              <a:latin typeface="Calibri" panose="020F050202020403020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57408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solidFill>
                    <a:srgbClr val="ED7D31"/>
                  </a:solidFill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641985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3736248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5865" y="14140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52095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</a:t>
            </a:r>
            <a:r>
              <a:rPr lang="ro-RO" sz="1800" dirty="0" smtClean="0">
                <a:solidFill>
                  <a:srgbClr val="ED7D31"/>
                </a:solidFill>
                <a:latin typeface="Courier New" panose="02070309020205020404" charset="0"/>
              </a:rPr>
              <a:t>movq    </a:t>
            </a:r>
            <a:r>
              <a:rPr lang="ro-RO" sz="1800" dirty="0">
                <a:solidFill>
                  <a:srgbClr val="ED7D31"/>
                </a:solidFill>
                <a:latin typeface="Courier New" panose="02070309020205020404" charset="0"/>
              </a:rPr>
              <a:t>(%rsi), %</a:t>
            </a:r>
            <a:r>
              <a:rPr lang="ro-RO" sz="1800" dirty="0" smtClean="0">
                <a:solidFill>
                  <a:srgbClr val="ED7D31"/>
                </a:solidFill>
                <a:latin typeface="Courier New" panose="02070309020205020404" charset="0"/>
              </a:rPr>
              <a:t>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3" name="直接箭头连接符 2"/>
          <p:cNvCxnSpPr>
            <a:stCxn id="58" idx="1"/>
            <a:endCxn id="72" idx="3"/>
          </p:cNvCxnSpPr>
          <p:nvPr/>
        </p:nvCxnSpPr>
        <p:spPr>
          <a:xfrm flipH="1">
            <a:off x="2209800" y="3376295"/>
            <a:ext cx="1663065" cy="0"/>
          </a:xfrm>
          <a:prstGeom prst="straightConnector1">
            <a:avLst/>
          </a:prstGeom>
          <a:ln>
            <a:solidFill>
              <a:srgbClr val="F8A57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3872865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3872865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3872865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3872865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3872865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charset="0"/>
              </a:rPr>
              <a:t>456</a:t>
            </a:r>
            <a:endParaRPr lang="en-US" sz="1800" dirty="0">
              <a:latin typeface="Calibri" panose="020F050202020403020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57408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641985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3736248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5865" y="14140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52095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</a:t>
            </a:r>
            <a:r>
              <a:rPr lang="ro-RO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movq    </a:t>
            </a:r>
            <a:r>
              <a:rPr lang="ro-RO" sz="1800" dirty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%rdx, (%rdi</a:t>
            </a:r>
            <a:r>
              <a:rPr lang="ro-RO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3" name="直接箭头连接符 2"/>
          <p:cNvCxnSpPr>
            <a:stCxn id="72" idx="3"/>
            <a:endCxn id="53" idx="1"/>
          </p:cNvCxnSpPr>
          <p:nvPr/>
        </p:nvCxnSpPr>
        <p:spPr>
          <a:xfrm flipV="1">
            <a:off x="2209800" y="1852295"/>
            <a:ext cx="1663065" cy="15240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3872865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456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3872865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3872865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3872865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3872865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solidFill>
                  <a:srgbClr val="FF3399"/>
                </a:solidFill>
                <a:latin typeface="Calibri" panose="020F0502020204030204" charset="0"/>
              </a:rPr>
              <a:t>123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57408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641985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3736248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5865" y="14140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52095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</a:t>
            </a:r>
            <a:r>
              <a:rPr lang="ro-RO" sz="1800" dirty="0" smtClean="0">
                <a:solidFill>
                  <a:srgbClr val="FF3399"/>
                </a:solidFill>
                <a:latin typeface="Courier New" panose="02070309020205020404" charset="0"/>
              </a:rPr>
              <a:t>movq    </a:t>
            </a:r>
            <a:r>
              <a:rPr lang="ro-RO" sz="1800" dirty="0">
                <a:solidFill>
                  <a:srgbClr val="FF3399"/>
                </a:solidFill>
                <a:latin typeface="Courier New" panose="02070309020205020404" charset="0"/>
              </a:rPr>
              <a:t>%rax, (%rsi</a:t>
            </a:r>
            <a:r>
              <a:rPr lang="ro-RO" sz="1800" dirty="0" smtClean="0">
                <a:solidFill>
                  <a:srgbClr val="FF3399"/>
                </a:solidFill>
                <a:latin typeface="Courier New" panose="02070309020205020404" charset="0"/>
              </a:rPr>
              <a:t>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3" name="直接箭头连接符 2"/>
          <p:cNvCxnSpPr>
            <a:stCxn id="71" idx="3"/>
            <a:endCxn id="58" idx="1"/>
          </p:cNvCxnSpPr>
          <p:nvPr/>
        </p:nvCxnSpPr>
        <p:spPr>
          <a:xfrm>
            <a:off x="2209800" y="2919095"/>
            <a:ext cx="1663065" cy="457200"/>
          </a:xfrm>
          <a:prstGeom prst="straightConnector1">
            <a:avLst/>
          </a:prstGeom>
          <a:ln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837" y="412857"/>
            <a:ext cx="34213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zh-CN" altLang="en-US" sz="3000" dirty="0">
                <a:sym typeface="+mn-ea"/>
              </a:rPr>
              <a:t>数据传送指令</a:t>
            </a:r>
            <a:r>
              <a:rPr lang="en-US" altLang="zh-CN" sz="3000" dirty="0">
                <a:sym typeface="+mn-ea"/>
              </a:rPr>
              <a:t>:mov</a:t>
            </a:r>
            <a:endParaRPr lang="zh-CN" altLang="en-US" sz="3000" dirty="0"/>
          </a:p>
        </p:txBody>
      </p:sp>
      <p:sp>
        <p:nvSpPr>
          <p:cNvPr id="5" name="椭圆 4"/>
          <p:cNvSpPr/>
          <p:nvPr/>
        </p:nvSpPr>
        <p:spPr>
          <a:xfrm>
            <a:off x="3662839" y="537528"/>
            <a:ext cx="975836" cy="9758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0000"/>
              </a:solidFill>
              <a:cs typeface="+mn-ea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3911441" y="738981"/>
            <a:ext cx="535305" cy="5300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350" dirty="0">
              <a:solidFill>
                <a:srgbClr val="FFFFFF"/>
              </a:solidFill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-476" y="1055211"/>
            <a:ext cx="358854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3926" y="1055211"/>
            <a:ext cx="4400074" cy="67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52400" y="1800225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void </a:t>
            </a:r>
            <a:r>
              <a:rPr lang="en-US" sz="1800" dirty="0" smtClean="0">
                <a:latin typeface="Courier New" panose="02070309020205020404" charset="0"/>
              </a:rPr>
              <a:t>swap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</a:t>
            </a:r>
            <a:r>
              <a:rPr lang="en-US" sz="1800" dirty="0" smtClean="0">
                <a:latin typeface="Courier New" panose="02070309020205020404" charset="0"/>
              </a:rPr>
              <a:t>  (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</a:rPr>
              <a:t>int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ourier New" panose="02070309020205020404" charset="0"/>
              </a:rPr>
              <a:t>int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sz="1800" dirty="0">
                <a:latin typeface="Courier New" panose="02070309020205020404" charset="0"/>
              </a:rPr>
              <a:t>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)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{</a:t>
            </a:r>
            <a:endParaRPr lang="en-US" sz="1800" dirty="0" smtClean="0">
              <a:latin typeface="Courier New" panose="02070309020205020404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t0 </a:t>
            </a:r>
            <a:r>
              <a:rPr lang="en-US" sz="1800" dirty="0">
                <a:latin typeface="Courier New" panose="02070309020205020404" charset="0"/>
              </a:rPr>
              <a:t>=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</a:rPr>
              <a:t>int</a:t>
            </a:r>
            <a:r>
              <a:rPr lang="en-US" sz="1800" dirty="0" smtClean="0">
                <a:latin typeface="Courier New" panose="02070309020205020404" charset="0"/>
              </a:rPr>
              <a:t> t1 </a:t>
            </a:r>
            <a:r>
              <a:rPr lang="en-US" sz="1800" dirty="0">
                <a:latin typeface="Courier New" panose="02070309020205020404" charset="0"/>
              </a:rPr>
              <a:t>=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*</a:t>
            </a:r>
            <a:r>
              <a:rPr lang="en-US" sz="1800" dirty="0" err="1">
                <a:latin typeface="Courier New" panose="02070309020205020404" charset="0"/>
              </a:rPr>
              <a:t>xp</a:t>
            </a:r>
            <a:r>
              <a:rPr lang="en-US" sz="1800" dirty="0">
                <a:latin typeface="Courier New" panose="02070309020205020404" charset="0"/>
              </a:rPr>
              <a:t> = t1;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  *</a:t>
            </a:r>
            <a:r>
              <a:rPr lang="en-US" sz="1800" dirty="0" err="1">
                <a:latin typeface="Courier New" panose="02070309020205020404" charset="0"/>
              </a:rPr>
              <a:t>yp</a:t>
            </a:r>
            <a:r>
              <a:rPr lang="en-US" sz="1800" dirty="0">
                <a:latin typeface="Courier New" panose="02070309020205020404" charset="0"/>
              </a:rPr>
              <a:t> = t0;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35805" y="1980843"/>
            <a:ext cx="41910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</a:t>
            </a:r>
            <a:r>
              <a:rPr lang="ro-RO" sz="1800" dirty="0" smtClean="0">
                <a:latin typeface="Courier New" panose="02070309020205020404" charset="0"/>
              </a:rPr>
              <a:t>mov</a:t>
            </a:r>
            <a:r>
              <a:rPr lang="en-US" sz="1800" dirty="0" smtClean="0">
                <a:latin typeface="Courier New" panose="02070309020205020404" charset="0"/>
              </a:rPr>
              <a:t>l</a:t>
            </a:r>
            <a:r>
              <a:rPr lang="ro-RO" sz="1800" dirty="0" smtClean="0">
                <a:latin typeface="Courier New" panose="02070309020205020404" charset="0"/>
              </a:rPr>
              <a:t>    </a:t>
            </a:r>
            <a:r>
              <a:rPr lang="ro-RO" sz="1800" dirty="0">
                <a:latin typeface="Courier New" panose="02070309020205020404" charset="0"/>
              </a:rPr>
              <a:t>(%rdi), </a:t>
            </a:r>
            <a:r>
              <a:rPr lang="ro-RO" sz="1800" dirty="0" smtClean="0">
                <a:latin typeface="Courier New" panose="02070309020205020404" charset="0"/>
              </a:rPr>
              <a:t>%</a:t>
            </a:r>
            <a:r>
              <a:rPr lang="en-US" sz="1800" dirty="0" smtClean="0">
                <a:latin typeface="Courier New" panose="02070309020205020404" charset="0"/>
              </a:rPr>
              <a:t>e</a:t>
            </a:r>
            <a:r>
              <a:rPr lang="ro-RO" sz="1800" dirty="0" smtClean="0">
                <a:latin typeface="Courier New" panose="02070309020205020404" charset="0"/>
              </a:rPr>
              <a:t>ax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</a:t>
            </a:r>
            <a:r>
              <a:rPr lang="en-US" sz="1800" dirty="0" smtClean="0">
                <a:latin typeface="Courier New" panose="02070309020205020404" charset="0"/>
              </a:rPr>
              <a:t>l</a:t>
            </a:r>
            <a:r>
              <a:rPr lang="ro-RO" sz="1800" dirty="0" smtClean="0">
                <a:latin typeface="Courier New" panose="02070309020205020404" charset="0"/>
              </a:rPr>
              <a:t>    </a:t>
            </a:r>
            <a:r>
              <a:rPr lang="ro-RO" sz="1800" dirty="0">
                <a:latin typeface="Courier New" panose="02070309020205020404" charset="0"/>
              </a:rPr>
              <a:t>(%rsi), </a:t>
            </a:r>
            <a:r>
              <a:rPr lang="ro-RO" sz="1800" dirty="0" smtClean="0">
                <a:latin typeface="Courier New" panose="02070309020205020404" charset="0"/>
              </a:rPr>
              <a:t>%</a:t>
            </a:r>
            <a:r>
              <a:rPr lang="en-US" sz="1800" dirty="0" smtClean="0">
                <a:latin typeface="Courier New" panose="02070309020205020404" charset="0"/>
              </a:rPr>
              <a:t>e</a:t>
            </a:r>
            <a:r>
              <a:rPr lang="ro-RO" sz="1800" dirty="0" smtClean="0">
                <a:latin typeface="Courier New" panose="02070309020205020404" charset="0"/>
              </a:rPr>
              <a:t>dx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</a:t>
            </a:r>
            <a:r>
              <a:rPr lang="en-US" sz="1800" dirty="0" smtClean="0">
                <a:latin typeface="Courier New" panose="02070309020205020404" charset="0"/>
              </a:rPr>
              <a:t>l</a:t>
            </a:r>
            <a:r>
              <a:rPr lang="ro-RO" sz="1800" dirty="0" smtClean="0">
                <a:latin typeface="Courier New" panose="02070309020205020404" charset="0"/>
              </a:rPr>
              <a:t>    %</a:t>
            </a:r>
            <a:r>
              <a:rPr lang="en-US" sz="1800" dirty="0" smtClean="0">
                <a:latin typeface="Courier New" panose="02070309020205020404" charset="0"/>
              </a:rPr>
              <a:t>e</a:t>
            </a:r>
            <a:r>
              <a:rPr lang="ro-RO" sz="1800" dirty="0" smtClean="0">
                <a:latin typeface="Courier New" panose="02070309020205020404" charset="0"/>
              </a:rPr>
              <a:t>dx</a:t>
            </a:r>
            <a:r>
              <a:rPr lang="ro-RO" sz="1800" dirty="0">
                <a:latin typeface="Courier New" panose="02070309020205020404" charset="0"/>
              </a:rPr>
              <a:t>, (%rdi)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</a:t>
            </a:r>
            <a:r>
              <a:rPr lang="en-US" sz="1800" dirty="0" smtClean="0">
                <a:latin typeface="Courier New" panose="02070309020205020404" charset="0"/>
              </a:rPr>
              <a:t>l</a:t>
            </a:r>
            <a:r>
              <a:rPr lang="ro-RO" sz="1800" dirty="0" smtClean="0">
                <a:latin typeface="Courier New" panose="02070309020205020404" charset="0"/>
              </a:rPr>
              <a:t>    %</a:t>
            </a:r>
            <a:r>
              <a:rPr lang="en-US" sz="1800" dirty="0" smtClean="0">
                <a:latin typeface="Courier New" panose="02070309020205020404" charset="0"/>
              </a:rPr>
              <a:t>e</a:t>
            </a:r>
            <a:r>
              <a:rPr lang="ro-RO" sz="1800" dirty="0" smtClean="0">
                <a:latin typeface="Courier New" panose="02070309020205020404" charset="0"/>
              </a:rPr>
              <a:t>ax</a:t>
            </a:r>
            <a:r>
              <a:rPr lang="ro-RO" sz="1800" dirty="0">
                <a:latin typeface="Courier New" panose="02070309020205020404" charset="0"/>
              </a:rPr>
              <a:t>, (%rsi)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31822" y="474135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eax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edx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7090370" y="3794105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Memory</a:t>
            </a: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516399" y="4179570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charset="0"/>
              </a:rPr>
              <a:t>Registers</a:t>
            </a: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8" name="Straight Arrow Connector 2"/>
          <p:cNvCxnSpPr/>
          <p:nvPr/>
        </p:nvCxnSpPr>
        <p:spPr bwMode="auto">
          <a:xfrm flipV="1">
            <a:off x="5715000" y="4607545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5715000" y="539877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Oval 4"/>
          <p:cNvSpPr/>
          <p:nvPr/>
        </p:nvSpPr>
        <p:spPr bwMode="auto">
          <a:xfrm>
            <a:off x="5638800" y="48653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dirty="0" smtClean="0">
              <a:latin typeface="Calibri" panose="020F050202020403020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638800" y="53225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dirty="0" smtClean="0">
              <a:latin typeface="Calibri" panose="020F0502020204030204" charset="0"/>
            </a:endParaRPr>
          </a:p>
        </p:txBody>
      </p:sp>
      <p:grpSp>
        <p:nvGrpSpPr>
          <p:cNvPr id="10" name="Group 5"/>
          <p:cNvGrpSpPr/>
          <p:nvPr/>
        </p:nvGrpSpPr>
        <p:grpSpPr>
          <a:xfrm>
            <a:off x="7181178" y="441704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alibri" panose="020F050202020403020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800" dirty="0">
                <a:latin typeface="Calibri" panose="020F0502020204030204" charset="0"/>
              </a:endParaRPr>
            </a:p>
          </p:txBody>
        </p:sp>
      </p:grp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533400" y="4501515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>
                <a:latin typeface="Calibri" panose="020F0502020204030204" charset="0"/>
              </a:rPr>
              <a:t>Register	</a:t>
            </a:r>
            <a:r>
              <a:rPr lang="en-US" sz="1800" dirty="0" smtClean="0">
                <a:latin typeface="Calibri" panose="020F0502020204030204" charset="0"/>
              </a:rPr>
              <a:t>Value</a:t>
            </a:r>
            <a:endParaRPr lang="en-US" sz="1800" dirty="0">
              <a:latin typeface="Calibri" panose="020F05020202040302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xp</a:t>
            </a:r>
            <a:endParaRPr lang="en-US" sz="1800" dirty="0">
              <a:latin typeface="Courier New" panose="020703090202050204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rsi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err="1" smtClean="0">
                <a:latin typeface="Courier New" panose="02070309020205020404" charset="0"/>
              </a:rPr>
              <a:t>yp</a:t>
            </a:r>
            <a:endParaRPr lang="en-US" sz="1800" dirty="0">
              <a:latin typeface="Courier New" panose="020703090202050204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eax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t0</a:t>
            </a:r>
            <a:endParaRPr lang="en-US" sz="1800" dirty="0">
              <a:latin typeface="Courier New" panose="020703090202050204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edx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t1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470785" y="2488565"/>
            <a:ext cx="2517775" cy="306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1747520" y="3308985"/>
            <a:ext cx="3338830" cy="250190"/>
          </a:xfrm>
          <a:prstGeom prst="straightConnector1">
            <a:avLst/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470785" y="2772410"/>
            <a:ext cx="2601595" cy="361315"/>
          </a:xfrm>
          <a:prstGeom prst="straightConnector1">
            <a:avLst/>
          </a:prstGeom>
          <a:ln>
            <a:solidFill>
              <a:srgbClr val="F49D4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1747520" y="2975610"/>
            <a:ext cx="3282950" cy="333375"/>
          </a:xfrm>
          <a:prstGeom prst="straightConnector1">
            <a:avLst/>
          </a:prstGeom>
          <a:ln>
            <a:solidFill>
              <a:srgbClr val="53ABE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ldLvl="0" animBg="1"/>
      <p:bldP spid="24" grpId="0" bldLvl="0" animBg="1"/>
      <p:bldP spid="11" grpId="0" animBg="1"/>
      <p:bldP spid="160773" grpId="0"/>
      <p:bldP spid="28" grpId="0"/>
      <p:bldP spid="16077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161795" name="Rectangle 3"/>
          <p:cNvSpPr>
            <a:spLocks noGrp="1" noChangeArrowheads="1"/>
          </p:cNvSpPr>
          <p:nvPr/>
        </p:nvSpPr>
        <p:spPr>
          <a:xfrm>
            <a:off x="189548" y="1271905"/>
            <a:ext cx="8307387" cy="553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4155" indent="-224155" defTabSz="895350">
              <a:tabLst>
                <a:tab pos="1206500" algn="l"/>
                <a:tab pos="3657600" algn="l"/>
              </a:tabLst>
            </a:pPr>
            <a:r>
              <a:rPr lang="zh-CN" altLang="en-US" dirty="0"/>
              <a:t>最一般的形式</a:t>
            </a:r>
          </a:p>
          <a:p>
            <a:pPr marL="224155" indent="-224155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</a:t>
            </a:r>
            <a:r>
              <a:rPr lang="en-US" dirty="0" smtClean="0"/>
              <a:t>	D(</a:t>
            </a:r>
            <a:r>
              <a:rPr lang="en-US" dirty="0" err="1" smtClean="0"/>
              <a:t>Rb,Ri,S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</a:t>
            </a:r>
            <a:r>
              <a:rPr lang="en-US" dirty="0">
                <a:solidFill>
                  <a:srgbClr val="FF0000"/>
                </a:solidFill>
              </a:rPr>
              <a:t>S*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]+ D]</a:t>
            </a:r>
          </a:p>
          <a:p>
            <a:pPr marL="560705" lvl="1" indent="-222250" defTabSz="895350">
              <a:tabLst>
                <a:tab pos="1206500" algn="l"/>
                <a:tab pos="3657600" algn="l"/>
              </a:tabLst>
            </a:pPr>
            <a:r>
              <a:rPr lang="en-US" dirty="0"/>
              <a:t>D: 	常量“位移”1, 2，或4字节</a:t>
            </a:r>
            <a:r>
              <a:rPr lang="zh-CN" altLang="en-US" dirty="0"/>
              <a:t>。</a:t>
            </a:r>
          </a:p>
          <a:p>
            <a:pPr marL="560705" lvl="1" indent="-222250" defTabSz="895350">
              <a:tabLst>
                <a:tab pos="1206500" algn="l"/>
                <a:tab pos="3657600" algn="l"/>
              </a:tabLst>
            </a:pPr>
            <a:r>
              <a:rPr lang="en-US" dirty="0" err="1"/>
              <a:t>Rb</a:t>
            </a:r>
            <a:r>
              <a:rPr lang="en-US" dirty="0"/>
              <a:t>: 	基址寄存器：16个整数寄存器中的任意一个</a:t>
            </a:r>
            <a:r>
              <a:rPr lang="zh-CN" altLang="en-US" dirty="0"/>
              <a:t>。</a:t>
            </a:r>
          </a:p>
          <a:p>
            <a:pPr marL="560705" lvl="1" indent="-222250" defTabSz="895350">
              <a:tabLst>
                <a:tab pos="1206500" algn="l"/>
                <a:tab pos="3657600" algn="l"/>
              </a:tabLst>
            </a:pPr>
            <a:r>
              <a:rPr lang="en-US" dirty="0" err="1"/>
              <a:t>Ri</a:t>
            </a:r>
            <a:r>
              <a:rPr lang="en-US" dirty="0"/>
              <a:t>:	任何</a:t>
            </a:r>
            <a:r>
              <a:rPr lang="zh-CN" altLang="en-US" dirty="0"/>
              <a:t>寄存器</a:t>
            </a:r>
            <a:r>
              <a:rPr lang="en-US" dirty="0"/>
              <a:t>，除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charset="0"/>
              </a:rPr>
              <a:t>r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charset="0"/>
              </a:rPr>
              <a:t>sp</a:t>
            </a:r>
            <a:endParaRPr lang="en-US" b="1" dirty="0">
              <a:solidFill>
                <a:srgbClr val="FF0000"/>
              </a:solidFill>
              <a:latin typeface="Courier New" panose="02070309020205020404" charset="0"/>
            </a:endParaRPr>
          </a:p>
          <a:p>
            <a:pPr marL="560705" lvl="1" indent="-222250" defTabSz="895350">
              <a:tabLst>
                <a:tab pos="1206500" algn="l"/>
                <a:tab pos="3657600" algn="l"/>
              </a:tabLst>
            </a:pPr>
            <a:r>
              <a:rPr lang="en-US" dirty="0" smtClean="0"/>
              <a:t>S</a:t>
            </a:r>
            <a:r>
              <a:rPr lang="en-US" dirty="0"/>
              <a:t>: 	</a:t>
            </a:r>
            <a:r>
              <a:rPr lang="zh-CN" altLang="en-US" dirty="0"/>
              <a:t>规模</a:t>
            </a:r>
            <a:r>
              <a:rPr lang="en-US" dirty="0"/>
              <a:t>: 1, 2, 4, or </a:t>
            </a:r>
            <a:r>
              <a:rPr lang="en-US" dirty="0" smtClean="0"/>
              <a:t>8 (</a:t>
            </a:r>
            <a:r>
              <a:rPr lang="zh-CN" altLang="en-US" dirty="0" smtClean="0">
                <a:solidFill>
                  <a:srgbClr val="FF0000"/>
                </a:solidFill>
              </a:rPr>
              <a:t>为什么？</a:t>
            </a:r>
            <a:r>
              <a:rPr lang="en-US" dirty="0" smtClean="0"/>
              <a:t>)</a:t>
            </a:r>
            <a:endParaRPr lang="en-US" dirty="0"/>
          </a:p>
          <a:p>
            <a:pPr marL="224155" indent="-224155" defTabSz="895350">
              <a:tabLst>
                <a:tab pos="1206500" algn="l"/>
                <a:tab pos="3657600" algn="l"/>
              </a:tabLst>
            </a:pPr>
            <a:endParaRPr lang="en-US" dirty="0" smtClean="0"/>
          </a:p>
          <a:p>
            <a:pPr marL="224155" indent="-224155" defTabSz="895350">
              <a:tabLst>
                <a:tab pos="1206500" algn="l"/>
                <a:tab pos="3657600" algn="l"/>
              </a:tabLst>
            </a:pPr>
            <a:r>
              <a:rPr lang="zh-CN" altLang="en-US" dirty="0"/>
              <a:t>特殊情况</a:t>
            </a:r>
          </a:p>
          <a:p>
            <a:pPr marL="224155" indent="-224155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</a:t>
            </a:r>
            <a:r>
              <a:rPr lang="en-US" dirty="0" smtClean="0"/>
              <a:t>	(</a:t>
            </a:r>
            <a:r>
              <a:rPr lang="en-US" dirty="0" err="1"/>
              <a:t>Rb,Ri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]]</a:t>
            </a:r>
          </a:p>
          <a:p>
            <a:pPr marL="224155" indent="-224155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(</a:t>
            </a:r>
            <a:r>
              <a:rPr lang="en-US" dirty="0" err="1" smtClean="0"/>
              <a:t>Rb,Ri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]+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]</a:t>
            </a:r>
          </a:p>
          <a:p>
            <a:pPr marL="224155" indent="-224155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</a:t>
            </a:r>
            <a:r>
              <a:rPr lang="en-US" dirty="0" smtClean="0"/>
              <a:t>	(</a:t>
            </a:r>
            <a:r>
              <a:rPr lang="en-US" dirty="0" err="1"/>
              <a:t>Rb,Ri,S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]+S*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]]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3889579" y="159166"/>
            <a:ext cx="3611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完整的内存寻址模式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1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 219"/>
          <p:cNvSpPr/>
          <p:nvPr/>
        </p:nvSpPr>
        <p:spPr>
          <a:xfrm>
            <a:off x="683260" y="776605"/>
            <a:ext cx="1511300" cy="345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11" name=" 11"/>
          <p:cNvSpPr/>
          <p:nvPr/>
        </p:nvSpPr>
        <p:spPr>
          <a:xfrm>
            <a:off x="719455" y="5702935"/>
            <a:ext cx="5426710" cy="850265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英特尔：x86，IA32，安腾，x86-64</a:t>
            </a:r>
            <a:r>
              <a:rPr 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几乎所有的手机都使用ARM</a:t>
            </a:r>
            <a:r>
              <a:rPr 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10" name=" 10"/>
          <p:cNvSpPr/>
          <p:nvPr/>
        </p:nvSpPr>
        <p:spPr>
          <a:xfrm>
            <a:off x="719455" y="4511040"/>
            <a:ext cx="7063105" cy="767715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  <a:gs pos="64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机器代码：处理器执行的字节级程序。汇编代码：机器代码的文本表示</a:t>
            </a:r>
            <a:r>
              <a:rPr 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 4"/>
          <p:cNvSpPr/>
          <p:nvPr/>
        </p:nvSpPr>
        <p:spPr>
          <a:xfrm>
            <a:off x="719455" y="1647825"/>
            <a:ext cx="6673215" cy="1339215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  <a:gs pos="64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20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也称为指令集体系结构，用于编写汇编</a:t>
            </a:r>
            <a:r>
              <a:rPr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20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机器代码所需的处理器设计的部分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示例：指令集规范、寄存器。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0" name=" 220"/>
          <p:cNvSpPr/>
          <p:nvPr/>
        </p:nvSpPr>
        <p:spPr>
          <a:xfrm>
            <a:off x="719455" y="3550920"/>
            <a:ext cx="6532880" cy="545465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架构的实现。例子：缓存大小和核心频率。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8735"/>
            <a:ext cx="46374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PART </a:t>
            </a:r>
            <a:r>
              <a:rPr lang="en-US" altLang="zh-CN" sz="2000" b="1" dirty="0" smtClean="0"/>
              <a:t>ONE 第一讲：程序转换概述</a:t>
            </a:r>
          </a:p>
        </p:txBody>
      </p:sp>
      <p:sp>
        <p:nvSpPr>
          <p:cNvPr id="3" name="椭圆 2"/>
          <p:cNvSpPr/>
          <p:nvPr/>
        </p:nvSpPr>
        <p:spPr>
          <a:xfrm>
            <a:off x="2117725" y="111760"/>
            <a:ext cx="113030" cy="850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/>
          </a:p>
        </p:txBody>
      </p:sp>
      <p:grpSp>
        <p:nvGrpSpPr>
          <p:cNvPr id="13" name="组合 12"/>
          <p:cNvGrpSpPr/>
          <p:nvPr/>
        </p:nvGrpSpPr>
        <p:grpSpPr>
          <a:xfrm>
            <a:off x="683260" y="1233805"/>
            <a:ext cx="1990725" cy="382270"/>
            <a:chOff x="888096" y="1000203"/>
            <a:chExt cx="4259825" cy="944066"/>
          </a:xfrm>
        </p:grpSpPr>
        <p:sp>
          <p:nvSpPr>
            <p:cNvPr id="5" name="矩形 4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6" name="椭圆 5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7" name="椭圆 6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9" name="椭圆 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17" name="矩形 16"/>
          <p:cNvSpPr/>
          <p:nvPr/>
        </p:nvSpPr>
        <p:spPr>
          <a:xfrm>
            <a:off x="781050" y="1290320"/>
            <a:ext cx="16764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体系结构：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83260" y="3136900"/>
            <a:ext cx="1990725" cy="382270"/>
            <a:chOff x="888096" y="1000203"/>
            <a:chExt cx="4259825" cy="944066"/>
          </a:xfrm>
        </p:grpSpPr>
        <p:sp>
          <p:nvSpPr>
            <p:cNvPr id="20" name="矩形 19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1" name="椭圆 20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25" name="矩形 24"/>
          <p:cNvSpPr/>
          <p:nvPr/>
        </p:nvSpPr>
        <p:spPr>
          <a:xfrm>
            <a:off x="781050" y="3193415"/>
            <a:ext cx="22625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微型体系结构：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83260" y="4096385"/>
            <a:ext cx="1990725" cy="382270"/>
            <a:chOff x="888096" y="1000203"/>
            <a:chExt cx="4259825" cy="944066"/>
          </a:xfrm>
        </p:grpSpPr>
        <p:sp>
          <p:nvSpPr>
            <p:cNvPr id="28" name="矩形 2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9" name="椭圆 2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33" name="矩形 32"/>
          <p:cNvSpPr/>
          <p:nvPr/>
        </p:nvSpPr>
        <p:spPr>
          <a:xfrm>
            <a:off x="781050" y="4152900"/>
            <a:ext cx="16764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代码形式：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83260" y="5288280"/>
            <a:ext cx="1990725" cy="382270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41" name="矩形 40"/>
          <p:cNvSpPr/>
          <p:nvPr/>
        </p:nvSpPr>
        <p:spPr>
          <a:xfrm>
            <a:off x="663362" y="5344795"/>
            <a:ext cx="209795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使用ISAs的</a:t>
            </a:r>
            <a:r>
              <a:rPr lang="zh-CN" altLang="en-US" sz="2000" dirty="0" smtClean="0"/>
              <a:t>例子：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769620" y="776605"/>
            <a:ext cx="16764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相关概念：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0" grpId="0" bldLvl="0" animBg="1"/>
      <p:bldP spid="4" grpId="0" bldLvl="0" animBg="1"/>
      <p:bldP spid="220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928360" y="3976370"/>
            <a:ext cx="3514090" cy="123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式子：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0x80(,%rdx,2)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计算：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2*0xf000 + 0x80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地址：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0x1e080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80" y="3087370"/>
            <a:ext cx="9077960" cy="684530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308517" y="3042030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椭圆 23"/>
          <p:cNvSpPr/>
          <p:nvPr/>
        </p:nvSpPr>
        <p:spPr>
          <a:xfrm flipH="1">
            <a:off x="679264" y="3724911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椭圆 24"/>
          <p:cNvSpPr/>
          <p:nvPr/>
        </p:nvSpPr>
        <p:spPr>
          <a:xfrm flipH="1">
            <a:off x="10668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椭圆 25"/>
          <p:cNvSpPr/>
          <p:nvPr/>
        </p:nvSpPr>
        <p:spPr>
          <a:xfrm flipH="1">
            <a:off x="18415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椭圆 26"/>
          <p:cNvSpPr/>
          <p:nvPr/>
        </p:nvSpPr>
        <p:spPr>
          <a:xfrm flipH="1">
            <a:off x="25908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椭圆 27"/>
          <p:cNvSpPr/>
          <p:nvPr/>
        </p:nvSpPr>
        <p:spPr>
          <a:xfrm flipH="1">
            <a:off x="33909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椭圆 28"/>
          <p:cNvSpPr/>
          <p:nvPr/>
        </p:nvSpPr>
        <p:spPr>
          <a:xfrm flipH="1">
            <a:off x="41402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椭圆 29"/>
          <p:cNvSpPr/>
          <p:nvPr/>
        </p:nvSpPr>
        <p:spPr>
          <a:xfrm flipH="1">
            <a:off x="4879975" y="304228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/>
          <p:cNvSpPr/>
          <p:nvPr/>
        </p:nvSpPr>
        <p:spPr>
          <a:xfrm flipH="1">
            <a:off x="56515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椭圆 31"/>
          <p:cNvSpPr/>
          <p:nvPr/>
        </p:nvSpPr>
        <p:spPr>
          <a:xfrm flipH="1">
            <a:off x="64389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椭圆 32"/>
          <p:cNvSpPr/>
          <p:nvPr/>
        </p:nvSpPr>
        <p:spPr>
          <a:xfrm flipH="1">
            <a:off x="71374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椭圆 33"/>
          <p:cNvSpPr/>
          <p:nvPr/>
        </p:nvSpPr>
        <p:spPr>
          <a:xfrm flipH="1">
            <a:off x="79121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椭圆 34"/>
          <p:cNvSpPr/>
          <p:nvPr/>
        </p:nvSpPr>
        <p:spPr>
          <a:xfrm flipH="1">
            <a:off x="8674100" y="3038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椭圆 46"/>
          <p:cNvSpPr/>
          <p:nvPr/>
        </p:nvSpPr>
        <p:spPr>
          <a:xfrm flipH="1">
            <a:off x="14541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椭圆 47"/>
          <p:cNvSpPr/>
          <p:nvPr/>
        </p:nvSpPr>
        <p:spPr>
          <a:xfrm flipH="1">
            <a:off x="21907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椭圆 48"/>
          <p:cNvSpPr/>
          <p:nvPr/>
        </p:nvSpPr>
        <p:spPr>
          <a:xfrm flipH="1">
            <a:off x="29908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椭圆 49"/>
          <p:cNvSpPr/>
          <p:nvPr/>
        </p:nvSpPr>
        <p:spPr>
          <a:xfrm flipH="1">
            <a:off x="37274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椭圆 50"/>
          <p:cNvSpPr/>
          <p:nvPr/>
        </p:nvSpPr>
        <p:spPr>
          <a:xfrm flipH="1">
            <a:off x="45148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椭圆 51"/>
          <p:cNvSpPr/>
          <p:nvPr/>
        </p:nvSpPr>
        <p:spPr>
          <a:xfrm flipH="1">
            <a:off x="52768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椭圆 52"/>
          <p:cNvSpPr/>
          <p:nvPr/>
        </p:nvSpPr>
        <p:spPr>
          <a:xfrm flipH="1">
            <a:off x="60515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椭圆 53"/>
          <p:cNvSpPr/>
          <p:nvPr/>
        </p:nvSpPr>
        <p:spPr>
          <a:xfrm flipH="1">
            <a:off x="67881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5" name="椭圆 54"/>
          <p:cNvSpPr/>
          <p:nvPr/>
        </p:nvSpPr>
        <p:spPr>
          <a:xfrm flipH="1">
            <a:off x="75120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6" name="椭圆 55"/>
          <p:cNvSpPr/>
          <p:nvPr/>
        </p:nvSpPr>
        <p:spPr>
          <a:xfrm flipH="1">
            <a:off x="8210550" y="3724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8" name="组合 67"/>
          <p:cNvGrpSpPr/>
          <p:nvPr/>
        </p:nvGrpSpPr>
        <p:grpSpPr>
          <a:xfrm>
            <a:off x="3252470" y="1769110"/>
            <a:ext cx="2525395" cy="1099820"/>
            <a:chOff x="1356175" y="1093399"/>
            <a:chExt cx="2300757" cy="1589432"/>
          </a:xfrm>
        </p:grpSpPr>
        <p:sp>
          <p:nvSpPr>
            <p:cNvPr id="69" name="矩形 68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1" name="椭圆 70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2" name="矩形 101"/>
          <p:cNvSpPr/>
          <p:nvPr/>
        </p:nvSpPr>
        <p:spPr>
          <a:xfrm>
            <a:off x="3239770" y="1806575"/>
            <a:ext cx="2721610" cy="123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式子：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0x8(%</a:t>
            </a:r>
            <a:r>
              <a:rPr lang="en-US" sz="2000" dirty="0" err="1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计算：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0xf000+0x8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地址：</a:t>
            </a:r>
            <a:r>
              <a:rPr lang="en-US" sz="200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0xf008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7" name="椭圆 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115276" y="78089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4930979" y="159166"/>
            <a:ext cx="2468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地址计算实例</a:t>
            </a:r>
          </a:p>
        </p:txBody>
      </p:sp>
      <p:sp>
        <p:nvSpPr>
          <p:cNvPr id="78" name="矩形 77"/>
          <p:cNvSpPr/>
          <p:nvPr/>
        </p:nvSpPr>
        <p:spPr>
          <a:xfrm>
            <a:off x="6221730" y="1783080"/>
            <a:ext cx="2843530" cy="123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式子：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(%</a:t>
            </a:r>
            <a:r>
              <a:rPr lang="en-US" sz="2000" dirty="0" err="1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,%</a:t>
            </a:r>
            <a:r>
              <a:rPr lang="en-US" sz="2000" dirty="0" err="1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rcx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计算：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0xf000+0x100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地址：</a:t>
            </a:r>
            <a:r>
              <a:rPr lang="en-US" sz="200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0xf100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6224270" y="1807210"/>
            <a:ext cx="2767965" cy="1099820"/>
            <a:chOff x="1356175" y="1093399"/>
            <a:chExt cx="2300757" cy="1589432"/>
          </a:xfrm>
        </p:grpSpPr>
        <p:sp>
          <p:nvSpPr>
            <p:cNvPr id="67" name="矩形 66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4" name="椭圆 73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5" name="椭圆 74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6" name="椭圆 7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7" name="椭圆 76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231390" y="3958590"/>
            <a:ext cx="3128010" cy="1099820"/>
            <a:chOff x="1356175" y="1093399"/>
            <a:chExt cx="2300757" cy="1589432"/>
          </a:xfrm>
        </p:grpSpPr>
        <p:sp>
          <p:nvSpPr>
            <p:cNvPr id="100" name="矩形 99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119" name="矩形 118"/>
          <p:cNvSpPr/>
          <p:nvPr/>
        </p:nvSpPr>
        <p:spPr>
          <a:xfrm>
            <a:off x="2245360" y="3989070"/>
            <a:ext cx="3514090" cy="123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式子：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(%rdx,%rcx,4)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计算：</a:t>
            </a:r>
            <a:r>
              <a:rPr lang="en-US" altLang="zh-CN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</a:t>
            </a:r>
            <a:r>
              <a:rPr 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xf000+4*0x100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r>
              <a:rPr lang="zh-CN" altLang="en-US" sz="2000" dirty="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地址：</a:t>
            </a:r>
            <a:r>
              <a:rPr lang="en-US" sz="2000" smtClean="0">
                <a:ln>
                  <a:noFill/>
                </a:ln>
                <a:effectLst/>
                <a:latin typeface="Courier New Bold" charset="0"/>
                <a:cs typeface="Courier New Bold" charset="0"/>
                <a:sym typeface="Courier New Bold" charset="0"/>
              </a:rPr>
              <a:t>0xf400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5914390" y="3945890"/>
            <a:ext cx="3163570" cy="1099820"/>
            <a:chOff x="1356175" y="1093399"/>
            <a:chExt cx="2300757" cy="1589432"/>
          </a:xfrm>
        </p:grpSpPr>
        <p:sp>
          <p:nvSpPr>
            <p:cNvPr id="121" name="矩形 120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5570" y="1756410"/>
            <a:ext cx="2525395" cy="1099820"/>
            <a:chOff x="1356175" y="1093399"/>
            <a:chExt cx="2300757" cy="1589432"/>
          </a:xfrm>
        </p:grpSpPr>
        <p:sp>
          <p:nvSpPr>
            <p:cNvPr id="60" name="矩形 59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6" name="椭圆 6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81" name="矩形 80"/>
          <p:cNvSpPr/>
          <p:nvPr/>
        </p:nvSpPr>
        <p:spPr>
          <a:xfrm>
            <a:off x="115570" y="1863090"/>
            <a:ext cx="2721610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914400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82" name="表格 81"/>
          <p:cNvGraphicFramePr/>
          <p:nvPr/>
        </p:nvGraphicFramePr>
        <p:xfrm>
          <a:off x="254000" y="1864995"/>
          <a:ext cx="2276475" cy="94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4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0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%rdx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</a:rPr>
                        <a:t>%rcx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0x0100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83" name="直接连接符 82"/>
          <p:cNvCxnSpPr>
            <a:stCxn id="82" idx="1"/>
            <a:endCxn id="82" idx="3"/>
          </p:cNvCxnSpPr>
          <p:nvPr/>
        </p:nvCxnSpPr>
        <p:spPr>
          <a:xfrm>
            <a:off x="254000" y="2335530"/>
            <a:ext cx="227647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227455" y="1890395"/>
            <a:ext cx="0" cy="94107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3889579" y="159166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与地址计算有关的指令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/>
        </p:nvSpPr>
        <p:spPr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leaq</a:t>
            </a:r>
            <a:r>
              <a:rPr lang="en-US" dirty="0" smtClean="0"/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r>
              <a:rPr lang="en-US" dirty="0" smtClean="0"/>
              <a:t>, </a:t>
            </a:r>
            <a:r>
              <a:rPr lang="en-US" dirty="0" err="1" smtClean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Dst</a:t>
            </a:r>
            <a:endParaRPr lang="en-US" dirty="0"/>
          </a:p>
          <a:p>
            <a:pPr marL="552450" lvl="1"/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r>
              <a:rPr lang="zh-CN" altLang="en-US" dirty="0" err="1">
                <a:latin typeface="Calibri Italic" charset="0"/>
                <a:ea typeface="宋体" panose="02010600030101010101" pitchFamily="2" charset="-122"/>
                <a:cs typeface="Calibri Italic" charset="0"/>
                <a:sym typeface="Calibri Italic" charset="0"/>
              </a:rPr>
              <a:t>：</a:t>
            </a:r>
            <a:r>
              <a:rPr lang="en-US" dirty="0"/>
              <a:t> 地址模式表达式</a:t>
            </a:r>
          </a:p>
          <a:p>
            <a:pPr marL="552450" lvl="1"/>
            <a:r>
              <a:rPr lang="en-US"/>
              <a:t>将DST设置为以表达式表示的地址</a:t>
            </a:r>
          </a:p>
          <a:p>
            <a:pPr>
              <a:spcBef>
                <a:spcPts val="2800"/>
              </a:spcBef>
            </a:pPr>
            <a:r>
              <a:rPr lang="zh-CN" altLang="en-US" dirty="0"/>
              <a:t>用法</a:t>
            </a:r>
          </a:p>
          <a:p>
            <a:pPr marL="552450" lvl="1"/>
            <a:r>
              <a:rPr lang="en-US" dirty="0"/>
              <a:t>没有内存引用的地址</a:t>
            </a:r>
            <a:r>
              <a:rPr lang="en-US" dirty="0">
                <a:sym typeface="+mn-ea"/>
              </a:rPr>
              <a:t>计算</a:t>
            </a:r>
            <a:endParaRPr lang="en-US" dirty="0"/>
          </a:p>
          <a:p>
            <a:pPr marL="838200" lvl="2"/>
            <a:r>
              <a:rPr lang="en-US" dirty="0"/>
              <a:t>E.g. 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p = &amp;x[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];</a:t>
            </a:r>
            <a:endParaRPr lang="en-US" dirty="0"/>
          </a:p>
          <a:p>
            <a:pPr marL="552450" lvl="1"/>
            <a:r>
              <a:rPr lang="zh-CN" altLang="en-US" dirty="0"/>
              <a:t>计算形如</a:t>
            </a:r>
            <a:r>
              <a:rPr lang="en-US" altLang="zh-CN" dirty="0"/>
              <a:t>“</a:t>
            </a:r>
            <a:r>
              <a:rPr lang="en-US" dirty="0"/>
              <a:t> x + k*y”</a:t>
            </a:r>
            <a:r>
              <a:rPr lang="zh-CN" altLang="en-US" dirty="0"/>
              <a:t>的</a:t>
            </a:r>
            <a:r>
              <a:rPr lang="en-US" dirty="0"/>
              <a:t>算术表达式</a:t>
            </a:r>
            <a:r>
              <a:rPr lang="zh-CN" altLang="en-US" dirty="0"/>
              <a:t>的结果</a:t>
            </a:r>
          </a:p>
          <a:p>
            <a:pPr marL="838200" lvl="2"/>
            <a:r>
              <a:rPr lang="zh-CN" altLang="en-US" dirty="0"/>
              <a:t>其中</a:t>
            </a:r>
            <a:r>
              <a:rPr lang="en-US" dirty="0"/>
              <a:t>k = 1, 2, 4, or 8</a:t>
            </a:r>
          </a:p>
          <a:p>
            <a:r>
              <a:rPr lang="zh-CN" altLang="en-US" dirty="0"/>
              <a:t>举例</a:t>
            </a:r>
          </a:p>
        </p:txBody>
      </p:sp>
      <p:sp>
        <p:nvSpPr>
          <p:cNvPr id="13317" name="Rectangle 5"/>
          <p:cNvSpPr/>
          <p:nvPr/>
        </p:nvSpPr>
        <p:spPr bwMode="auto">
          <a:xfrm>
            <a:off x="482600" y="5219700"/>
            <a:ext cx="2514600" cy="13462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182880" tIns="0" rIns="0" bIns="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long m12(</a:t>
            </a: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long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x)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{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return x*12;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}</a:t>
            </a:r>
          </a:p>
        </p:txBody>
      </p:sp>
      <p:sp>
        <p:nvSpPr>
          <p:cNvPr id="13318" name="Rectangle 6"/>
          <p:cNvSpPr/>
          <p:nvPr/>
        </p:nvSpPr>
        <p:spPr bwMode="auto">
          <a:xfrm>
            <a:off x="3598545" y="5400675"/>
            <a:ext cx="552450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76200" tIns="76200" rIns="76200" bIns="76200"/>
          <a:lstStyle/>
          <a:p>
            <a:pPr algn="l">
              <a:tabLst>
                <a:tab pos="228600" algn="l"/>
                <a:tab pos="228600" algn="l"/>
              </a:tabLst>
            </a:pP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leaq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(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%</a:t>
            </a:r>
            <a:r>
              <a:rPr lang="en-US" sz="1800" dirty="0" smtClean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rdi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,%</a:t>
            </a:r>
            <a:r>
              <a:rPr lang="en-US" sz="1800" dirty="0" smtClean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rdi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,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2),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r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ax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# t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&lt;-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x+x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*2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>
              <a:tabLst>
                <a:tab pos="228600" algn="l"/>
                <a:tab pos="228600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salq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$2,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r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ax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           </a:t>
            </a:r>
            <a:r>
              <a:rPr lang="en-US" sz="1800" dirty="0" smtClean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# 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return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t&lt;&lt;2</a:t>
            </a:r>
          </a:p>
        </p:txBody>
      </p:sp>
      <p:sp>
        <p:nvSpPr>
          <p:cNvPr id="2" name="右箭头 1"/>
          <p:cNvSpPr/>
          <p:nvPr/>
        </p:nvSpPr>
        <p:spPr>
          <a:xfrm>
            <a:off x="3022600" y="5566410"/>
            <a:ext cx="588645" cy="3543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5"/>
          <p:cNvSpPr/>
          <p:nvPr/>
        </p:nvSpPr>
        <p:spPr bwMode="auto">
          <a:xfrm>
            <a:off x="6120897" y="4064252"/>
            <a:ext cx="2514600" cy="1155448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182880" tIns="0" rIns="0" bIns="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long m12(</a:t>
            </a: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long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x)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{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return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x*11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}</a:t>
            </a: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3598493" y="4696881"/>
            <a:ext cx="1975919" cy="6800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>
                <a:latin typeface="Calibri" panose="020F0502020204030204" charset="0"/>
              </a:rPr>
              <a:t>Register	</a:t>
            </a:r>
            <a:r>
              <a:rPr lang="en-US" sz="1800" dirty="0" smtClean="0">
                <a:latin typeface="Calibri" panose="020F0502020204030204" charset="0"/>
              </a:rPr>
              <a:t>Value</a:t>
            </a:r>
            <a:endParaRPr lang="en-US" sz="1800" dirty="0">
              <a:latin typeface="Calibri" panose="020F0502020204030204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%</a:t>
            </a:r>
            <a:r>
              <a:rPr lang="en-US" sz="1800" dirty="0" err="1" smtClean="0">
                <a:latin typeface="Courier New" panose="02070309020205020404" charset="0"/>
              </a:rPr>
              <a:t>rdi</a:t>
            </a:r>
            <a:r>
              <a:rPr lang="en-US" sz="1800" dirty="0">
                <a:latin typeface="Courier New" panose="02070309020205020404" charset="0"/>
              </a:rPr>
              <a:t>	</a:t>
            </a:r>
            <a:r>
              <a:rPr lang="en-US" sz="1800" dirty="0" smtClean="0">
                <a:latin typeface="Courier New" panose="02070309020205020404" charset="0"/>
              </a:rPr>
              <a:t>  x</a:t>
            </a:r>
            <a:endParaRPr lang="en-US" sz="1800" dirty="0">
              <a:latin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  <p:bldP spid="13317" grpId="0" animBg="1"/>
      <p:bldP spid="13318" grpId="0" animBg="1"/>
      <p:bldP spid="2" grpId="0" animBg="1"/>
      <p:bldP spid="20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3889579" y="159166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算术运算指令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/>
        </p:nvSpPr>
        <p:spPr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tabLst>
                <a:tab pos="259715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两元操作：</a:t>
            </a:r>
          </a:p>
          <a:p>
            <a:pPr marL="0" lvl="1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宋体" panose="02010600030101010101" pitchFamily="2" charset="-122"/>
                <a:cs typeface="ヒラギノ角ゴ ProN W6" charset="0"/>
                <a:sym typeface="Calibri Bold Italic" charset="0"/>
              </a:rPr>
              <a:t>	</a:t>
            </a:r>
            <a:r>
              <a:rPr lang="zh-CN" altLang="en-US" dirty="0">
                <a:solidFill>
                  <a:srgbClr val="980002"/>
                </a:solidFill>
                <a:latin typeface="Calibri Bold Italic" charset="0"/>
                <a:ea typeface="宋体" panose="02010600030101010101" pitchFamily="2" charset="-122"/>
                <a:cs typeface="ヒラギノ角ゴ ProN W6" charset="0"/>
                <a:sym typeface="Calibri Bold Italic" charset="0"/>
              </a:rPr>
              <a:t>格式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zh-CN" altLang="en-US" dirty="0">
                <a:solidFill>
                  <a:srgbClr val="980002"/>
                </a:solidFill>
                <a:latin typeface="Calibri Bold Italic" charset="0"/>
                <a:ea typeface="宋体" panose="02010600030101010101" pitchFamily="2" charset="-122"/>
                <a:cs typeface="ヒラギノ角ゴ ProN W6" charset="0"/>
                <a:sym typeface="Calibri Bold Italic" charset="0"/>
              </a:rPr>
              <a:t>计算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+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subq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 smtClean="0">
                <a:latin typeface="Calibri Italic" charset="0"/>
                <a:ea typeface="Calibri Italic" charset="0"/>
                <a:cs typeface="Calibri Italic" charset="0"/>
                <a:sym typeface="Symbol" panose="05050102010706020507"/>
              </a:rPr>
              <a:t></a:t>
            </a:r>
            <a:r>
              <a:rPr lang="en-US" dirty="0" smtClean="0"/>
              <a:t>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imulq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* </a:t>
            </a:r>
            <a:r>
              <a:rPr lang="en-US" dirty="0" err="1"/>
              <a:t>Src		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salq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&lt;&lt; </a:t>
            </a:r>
            <a:r>
              <a:rPr lang="en-US" dirty="0" err="1"/>
              <a:t>Src</a:t>
            </a:r>
            <a:r>
              <a:rPr lang="en-US" dirty="0"/>
              <a:t>	 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  <a:sym typeface="Calibri Bold Italic" charset="0"/>
              </a:rPr>
              <a:t>shlq</a:t>
            </a:r>
            <a:r>
              <a:rPr lang="zh-CN" altLang="en-US" dirty="0">
                <a:sym typeface="Calibri Bold Italic" charset="0"/>
              </a:rPr>
              <a:t>）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sarq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&gt;&gt; </a:t>
            </a:r>
            <a:r>
              <a:rPr lang="en-US" dirty="0" err="1"/>
              <a:t>Src</a:t>
            </a:r>
            <a:r>
              <a:rPr lang="en-US" dirty="0"/>
              <a:t>	</a:t>
            </a:r>
            <a:r>
              <a:rPr lang="zh-CN" altLang="en-US" dirty="0"/>
              <a:t>（算术）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&gt;&gt; </a:t>
            </a:r>
            <a:r>
              <a:rPr lang="en-US" dirty="0" err="1"/>
              <a:t>Src</a:t>
            </a:r>
            <a:r>
              <a:rPr lang="en-US" dirty="0"/>
              <a:t>	</a:t>
            </a:r>
            <a:r>
              <a:rPr lang="zh-CN" altLang="en-US" dirty="0"/>
              <a:t>（逻辑）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xorq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^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andq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&amp;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orq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| </a:t>
            </a:r>
            <a:r>
              <a:rPr lang="en-US" dirty="0" err="1"/>
              <a:t>Src</a:t>
            </a:r>
            <a:endParaRPr lang="en-US" dirty="0"/>
          </a:p>
          <a:p>
            <a:pPr>
              <a:buClr>
                <a:srgbClr val="000000"/>
              </a:buClr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注意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</a:rPr>
              <a:t>src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</a:rPr>
              <a:t>dest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的顺序</a:t>
            </a:r>
            <a:r>
              <a:rPr lang="en-US" dirty="0" smtClean="0">
                <a:latin typeface="黑体" panose="02010609060101010101" charset="-122"/>
                <a:ea typeface="黑体" panose="02010609060101010101" charset="-122"/>
              </a:rPr>
              <a:t>!</a:t>
            </a:r>
          </a:p>
          <a:p>
            <a:pPr>
              <a:buClr>
                <a:srgbClr val="000000"/>
              </a:buClr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645" algn="l"/>
              </a:tabLst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有符号整型和无符号整型没有区别</a:t>
            </a:r>
            <a:r>
              <a:rPr lang="en-US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？</a:t>
            </a:r>
            <a:r>
              <a:rPr lang="en-US" dirty="0">
                <a:latin typeface="黑体" panose="02010609060101010101" charset="-122"/>
                <a:ea typeface="黑体" panose="02010609060101010101" charset="-122"/>
              </a:rPr>
              <a:t>(why?)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3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3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3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3889579" y="159166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算术运算指令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/>
        </p:nvSpPr>
        <p:spPr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一元操作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incq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+ 1</a:t>
            </a:r>
            <a:endParaRPr lang="en-US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decq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</a:t>
            </a:r>
            <a:r>
              <a:rPr lang="en-US" dirty="0" smtClean="0">
                <a:latin typeface="Calibri Italic" charset="0"/>
                <a:ea typeface="Calibri Italic" charset="0"/>
                <a:cs typeface="Calibri Italic" charset="0"/>
                <a:sym typeface="Symbol" panose="05050102010706020507"/>
              </a:rPr>
              <a:t></a:t>
            </a:r>
            <a:r>
              <a:rPr lang="en-US" dirty="0" smtClean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1</a:t>
            </a:r>
            <a:endParaRPr lang="en-US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negq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dirty="0" smtClean="0">
                <a:latin typeface="Calibri Italic" charset="0"/>
                <a:ea typeface="Calibri Italic" charset="0"/>
                <a:cs typeface="Calibri Italic" charset="0"/>
                <a:sym typeface="Symbol" panose="05050102010706020507"/>
              </a:rPr>
              <a:t> </a:t>
            </a:r>
            <a:r>
              <a:rPr lang="en-US" dirty="0" err="1" smtClean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notq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~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dirty="0">
              <a:latin typeface="Calibri Italic" charset="0"/>
              <a:sym typeface="Calibri Italic" charset="0"/>
            </a:endParaRPr>
          </a:p>
          <a:p>
            <a:pPr>
              <a:spcBef>
                <a:spcPts val="3500"/>
              </a:spcBef>
              <a:buClr>
                <a:srgbClr val="000000"/>
              </a:buClr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更多指令此处不一一列出。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4029279" y="159166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移位操作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/>
        </p:nvSpPr>
        <p:spPr>
          <a:xfrm>
            <a:off x="190500" y="9429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Clr>
                <a:srgbClr val="000000"/>
              </a:buClr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endParaRPr lang="en-US" altLang="zh-CN" sz="2400" dirty="0" smtClean="0"/>
          </a:p>
          <a:p>
            <a:pPr lvl="1">
              <a:buClr>
                <a:srgbClr val="ED7D31"/>
              </a:buClr>
            </a:pPr>
            <a:r>
              <a:rPr lang="zh-CN" altLang="en-US" sz="2400" dirty="0" smtClean="0">
                <a:sym typeface="+mn-ea"/>
              </a:rPr>
              <a:t>区分算术和逻辑移位</a:t>
            </a:r>
            <a:endParaRPr lang="en-US" altLang="zh-CN" sz="2400" dirty="0" smtClean="0"/>
          </a:p>
          <a:p>
            <a:pPr lvl="1">
              <a:buClr>
                <a:srgbClr val="ED7D31"/>
              </a:buClr>
            </a:pPr>
            <a:r>
              <a:rPr lang="en-US" altLang="zh-CN" sz="2400" dirty="0" smtClean="0">
                <a:sym typeface="+mn-ea"/>
              </a:rPr>
              <a:t>SAL/SHL/SAR/SHR</a:t>
            </a:r>
            <a:endParaRPr lang="en-US" altLang="zh-CN" sz="2400" dirty="0" smtClean="0"/>
          </a:p>
          <a:p>
            <a:pPr lvl="1">
              <a:buClr>
                <a:srgbClr val="ED7D31"/>
              </a:buClr>
            </a:pPr>
            <a:r>
              <a:rPr lang="zh-CN" altLang="en-US" sz="2400" dirty="0" smtClean="0">
                <a:sym typeface="+mn-ea"/>
              </a:rPr>
              <a:t>移位量是</a:t>
            </a:r>
            <a:r>
              <a:rPr lang="zh-CN" altLang="en-US" sz="2400" dirty="0" smtClean="0">
                <a:solidFill>
                  <a:srgbClr val="FF0000"/>
                </a:solidFill>
                <a:sym typeface="+mn-ea"/>
              </a:rPr>
              <a:t>立即数</a:t>
            </a:r>
            <a:r>
              <a:rPr lang="zh-CN" altLang="en-US" sz="2400" dirty="0" smtClean="0">
                <a:sym typeface="+mn-ea"/>
              </a:rPr>
              <a:t>或者</a:t>
            </a:r>
            <a:r>
              <a:rPr lang="en-US" altLang="zh-CN" sz="2400" b="1" dirty="0" smtClean="0">
                <a:solidFill>
                  <a:srgbClr val="FF0000"/>
                </a:solidFill>
                <a:sym typeface="+mn-ea"/>
              </a:rPr>
              <a:t>%c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l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0" indent="0">
              <a:buClr>
                <a:srgbClr val="000000"/>
              </a:buClr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8030" y="2828409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54555" y="3021102"/>
            <a:ext cx="437769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smtClean="0">
                <a:latin typeface="ZztexMono-Regular"/>
              </a:rPr>
              <a:t>shift_left4_rightn(long </a:t>
            </a:r>
            <a:r>
              <a:rPr lang="en-US" altLang="zh-CN" dirty="0">
                <a:latin typeface="ZztexMono-Regular"/>
              </a:rPr>
              <a:t>x,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n)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r>
              <a:rPr lang="en-US" altLang="zh-CN" dirty="0">
                <a:latin typeface="ZztexMono-Regular"/>
              </a:rPr>
              <a:t>x &lt;&lt;= 4;</a:t>
            </a:r>
          </a:p>
          <a:p>
            <a:r>
              <a:rPr lang="en-US" altLang="zh-CN" dirty="0">
                <a:latin typeface="ZztexMono-Regular"/>
              </a:rPr>
              <a:t>x &gt;&gt;= n;</a:t>
            </a:r>
          </a:p>
          <a:p>
            <a:r>
              <a:rPr lang="en-US" altLang="zh-CN" dirty="0">
                <a:latin typeface="ZztexMono-Regular"/>
              </a:rPr>
              <a:t>return x;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765425" y="4774774"/>
            <a:ext cx="463169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%rdi,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i="1" dirty="0" smtClean="0">
                <a:solidFill>
                  <a:srgbClr val="00AEF0"/>
                </a:solidFill>
                <a:latin typeface="ZztexMono-Italic"/>
              </a:rPr>
              <a:t>Get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zh-CN" altLang="en-US" dirty="0" smtClean="0">
                <a:solidFill>
                  <a:srgbClr val="00AEF0"/>
                </a:solidFill>
                <a:latin typeface="StoneSans"/>
              </a:rPr>
              <a:t>？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i="1" dirty="0" smtClean="0">
                <a:solidFill>
                  <a:srgbClr val="00AEF0"/>
                </a:solidFill>
                <a:latin typeface="ZztexMono-Italic"/>
              </a:rPr>
              <a:t>x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&lt;&lt;= 4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movl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      </a:t>
            </a:r>
            <a:r>
              <a:rPr lang="en-US" altLang="zh-CN" i="1" dirty="0" smtClean="0">
                <a:solidFill>
                  <a:srgbClr val="00AEF0"/>
                </a:solidFill>
                <a:latin typeface="ZztexMono-Italic"/>
              </a:rPr>
              <a:t>Get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zh-CN" altLang="en-US" dirty="0" smtClean="0">
                <a:solidFill>
                  <a:srgbClr val="00AEF0"/>
                </a:solidFill>
                <a:latin typeface="StoneSans"/>
              </a:rPr>
              <a:t>？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i="1" dirty="0" smtClean="0">
                <a:solidFill>
                  <a:srgbClr val="00AEF0"/>
                </a:solidFill>
                <a:latin typeface="ZztexMono-Italic"/>
              </a:rPr>
              <a:t>x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&gt;&gt;= n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68830" t="39363" r="20020" b="39553"/>
          <a:stretch>
            <a:fillRect/>
          </a:stretch>
        </p:blipFill>
        <p:spPr>
          <a:xfrm>
            <a:off x="6278245" y="3202305"/>
            <a:ext cx="2714625" cy="1605915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98945" y="3684905"/>
            <a:ext cx="1803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的值存在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的值存在</a:t>
            </a:r>
            <a:r>
              <a:rPr lang="en-US" altLang="zh-CN" dirty="0" smtClean="0"/>
              <a:t>%</a:t>
            </a:r>
            <a:r>
              <a:rPr lang="en-US" altLang="zh-CN" dirty="0" err="1"/>
              <a:t>e</a:t>
            </a:r>
            <a:r>
              <a:rPr lang="en-US" altLang="zh-CN" dirty="0" err="1" smtClean="0"/>
              <a:t>si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899070" y="1307018"/>
            <a:ext cx="2933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逻辑移位：不考虑正负号    算术移位：考虑正负号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44176" y="5024674"/>
            <a:ext cx="215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salq</a:t>
            </a:r>
            <a:r>
              <a:rPr lang="en-US" altLang="zh-CN" dirty="0" smtClean="0">
                <a:solidFill>
                  <a:srgbClr val="FF0000"/>
                </a:solidFill>
              </a:rPr>
              <a:t>  $4,    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4176" y="5545693"/>
            <a:ext cx="185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sarq</a:t>
            </a:r>
            <a:r>
              <a:rPr lang="en-US" altLang="zh-CN" dirty="0" smtClean="0">
                <a:solidFill>
                  <a:srgbClr val="FF0000"/>
                </a:solidFill>
              </a:rPr>
              <a:t> %cl,   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  <p:bldP spid="10" grpId="0"/>
      <p:bldP spid="2" grpId="0"/>
      <p:bldP spid="3" grpId="0"/>
      <p:bldP spid="5" grpId="0"/>
      <p:bldP spid="6" grpId="1"/>
      <p:bldP spid="7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3889579" y="159166"/>
            <a:ext cx="4373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执行算术操作的函数示例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412" name="Rectangle 4"/>
          <p:cNvSpPr/>
          <p:nvPr/>
        </p:nvSpPr>
        <p:spPr bwMode="auto">
          <a:xfrm>
            <a:off x="5104765" y="933450"/>
            <a:ext cx="3581400" cy="306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55000">
                <a:schemeClr val="bg1">
                  <a:lumMod val="85000"/>
                </a:schemeClr>
              </a:gs>
            </a:gsLst>
            <a:lin ang="5400000" scaled="0"/>
          </a:gra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long 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arith</a:t>
            </a:r>
            <a:endParaRPr lang="en-US" sz="1800" dirty="0"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(long x, long y, long z)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long t1 = 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x+y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long t2 = z+t1;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long t3 = x+4;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long t4 = y * 48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long t5 = t3 + t4;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long 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rval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= t2 * t5;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return 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rval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}</a:t>
            </a:r>
          </a:p>
        </p:txBody>
      </p:sp>
      <p:sp>
        <p:nvSpPr>
          <p:cNvPr id="17413" name="Rectangle 5"/>
          <p:cNvSpPr/>
          <p:nvPr/>
        </p:nvSpPr>
        <p:spPr bwMode="auto">
          <a:xfrm>
            <a:off x="13017" y="2025650"/>
            <a:ext cx="4127500" cy="2463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arith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:</a:t>
            </a: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leaq</a:t>
            </a: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(%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rsi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), 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dirty="0"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addq</a:t>
            </a: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dirty="0"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leaq</a:t>
            </a: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(%rsi,%rsi,2), %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endParaRPr lang="en-US" sz="1800" dirty="0">
              <a:solidFill>
                <a:srgbClr val="FF0000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salq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$4, %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endParaRPr lang="en-US" sz="1800" dirty="0">
              <a:solidFill>
                <a:srgbClr val="FF0000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leaq</a:t>
            </a: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4(%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), 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rcx</a:t>
            </a:r>
            <a:endParaRPr lang="en-US" sz="1800" dirty="0"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dirty="0" err="1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imulq</a:t>
            </a: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rcx</a:t>
            </a:r>
            <a:r>
              <a:rPr lang="en-US" sz="18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dirty="0"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ret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691049" y="1937385"/>
            <a:ext cx="1712802" cy="561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2894965" y="2279015"/>
            <a:ext cx="2482215" cy="4610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206365" y="4142740"/>
          <a:ext cx="3352800" cy="2667000"/>
        </p:xfrm>
        <a:graphic>
          <a:graphicData uri="http://schemas.openxmlformats.org/drawingml/2006/table">
            <a:tbl>
              <a:tblPr firstRow="1" bandRow="1"/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Register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Use(s)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z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t1</a:t>
                      </a:r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lang="en-US" baseline="0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t2</a:t>
                      </a:r>
                      <a:r>
                        <a:rPr lang="en-US" baseline="0" dirty="0" smtClean="0">
                          <a:latin typeface="Calibri" panose="020F0502020204030204"/>
                          <a:cs typeface="Calibri" panose="020F0502020204030204"/>
                        </a:rPr>
                        <a:t>, </a:t>
                      </a:r>
                      <a:r>
                        <a:rPr lang="en-US" b="1" i="0" baseline="0" dirty="0" err="1" smtClean="0">
                          <a:latin typeface="Courier New" panose="02070309020205020404"/>
                          <a:cs typeface="Courier New" panose="02070309020205020404"/>
                        </a:rPr>
                        <a:t>rval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t4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rcx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t5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6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9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 flipH="1">
            <a:off x="2765107" y="3364230"/>
            <a:ext cx="2586038" cy="519793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3889375" y="3039745"/>
            <a:ext cx="1461770" cy="4997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573655" y="2776220"/>
            <a:ext cx="2842896" cy="524329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  <p:bldP spid="174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/>
        </p:nvSpPr>
        <p:spPr>
          <a:xfrm>
            <a:off x="304800" y="493712"/>
            <a:ext cx="8077200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2894839" y="289781"/>
            <a:ext cx="1004231" cy="1004101"/>
            <a:chOff x="1101311" y="1198062"/>
            <a:chExt cx="1106591" cy="11064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4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-33814" y="780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97960" y="781050"/>
            <a:ext cx="5146040" cy="76200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4063569" y="158531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特殊算术操作</a:t>
            </a:r>
            <a:endParaRPr lang="zh-CN" altLang="en-US" sz="3000" dirty="0"/>
          </a:p>
          <a:p>
            <a:pPr algn="l"/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/>
        </p:nvSpPr>
        <p:spPr>
          <a:xfrm>
            <a:off x="-335914" y="942975"/>
            <a:ext cx="9633824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Clr>
                <a:srgbClr val="000000"/>
              </a:buClr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sz="2400" dirty="0" smtClean="0"/>
              <a:t>	</a:t>
            </a:r>
          </a:p>
          <a:p>
            <a:pPr lvl="1">
              <a:buFont typeface="Wingdings" panose="05000000000000000000" charset="0"/>
              <a:buChar char=""/>
            </a:pPr>
            <a:r>
              <a:rPr lang="en-US" altLang="zh-CN" sz="2400" dirty="0" smtClean="0">
                <a:sym typeface="+mn-ea"/>
              </a:rPr>
              <a:t>x86-64</a:t>
            </a:r>
            <a:r>
              <a:rPr lang="zh-CN" altLang="en-US" sz="2400" dirty="0" smtClean="0">
                <a:sym typeface="+mn-ea"/>
              </a:rPr>
              <a:t>指令集对</a:t>
            </a:r>
            <a:r>
              <a:rPr lang="en-US" altLang="zh-CN" sz="2400" dirty="0" smtClean="0">
                <a:sym typeface="+mn-ea"/>
              </a:rPr>
              <a:t>128</a:t>
            </a:r>
            <a:r>
              <a:rPr lang="zh-CN" altLang="en-US" sz="2400" dirty="0" smtClean="0">
                <a:sym typeface="+mn-ea"/>
              </a:rPr>
              <a:t>位（</a:t>
            </a:r>
            <a:r>
              <a:rPr lang="en-US" altLang="zh-CN" sz="2400" dirty="0" smtClean="0">
                <a:sym typeface="+mn-ea"/>
              </a:rPr>
              <a:t>16</a:t>
            </a:r>
            <a:r>
              <a:rPr lang="zh-CN" altLang="en-US" sz="2400" dirty="0" smtClean="0">
                <a:sym typeface="+mn-ea"/>
              </a:rPr>
              <a:t>字节）数的操作提供有限的支持</a:t>
            </a:r>
          </a:p>
          <a:p>
            <a:pPr lvl="1"/>
            <a:r>
              <a:rPr lang="zh-CN" altLang="en-US" sz="2400" dirty="0" smtClean="0">
                <a:sym typeface="+mn-ea"/>
              </a:rPr>
              <a:t>两个</a:t>
            </a:r>
            <a:r>
              <a:rPr lang="en-US" altLang="zh-CN" sz="2400" dirty="0" smtClean="0">
                <a:sym typeface="+mn-ea"/>
              </a:rPr>
              <a:t>64</a:t>
            </a:r>
            <a:r>
              <a:rPr lang="zh-CN" altLang="en-US" sz="2400" dirty="0" smtClean="0">
                <a:sym typeface="+mn-ea"/>
              </a:rPr>
              <a:t>位数的全</a:t>
            </a:r>
            <a:r>
              <a:rPr lang="en-US" altLang="zh-CN" sz="2400" dirty="0" smtClean="0">
                <a:sym typeface="+mn-ea"/>
              </a:rPr>
              <a:t>128</a:t>
            </a:r>
            <a:r>
              <a:rPr lang="zh-CN" altLang="en-US" sz="2400" dirty="0" smtClean="0">
                <a:sym typeface="+mn-ea"/>
              </a:rPr>
              <a:t>位乘积</a:t>
            </a:r>
            <a:r>
              <a:rPr lang="en-US" altLang="zh-CN" sz="2400" dirty="0" smtClean="0">
                <a:sym typeface="+mn-ea"/>
              </a:rPr>
              <a:t>/64</a:t>
            </a:r>
            <a:r>
              <a:rPr lang="zh-CN" altLang="en-US" sz="2400" dirty="0" smtClean="0">
                <a:sym typeface="+mn-ea"/>
              </a:rPr>
              <a:t>位除法的应用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指令中只给出一个操作数，另一个操作数（乘法是</a:t>
            </a:r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%r</a:t>
            </a:r>
            <a:r>
              <a:rPr lang="en-US" altLang="zh-CN" b="1" dirty="0" err="1" smtClean="0">
                <a:solidFill>
                  <a:schemeClr val="accent2"/>
                </a:solidFill>
                <a:sym typeface="+mn-ea"/>
              </a:rPr>
              <a:t>ax</a:t>
            </a:r>
            <a:r>
              <a:rPr lang="zh-CN" altLang="en-US" dirty="0" smtClean="0">
                <a:sym typeface="+mn-ea"/>
              </a:rPr>
              <a:t>，除法是</a:t>
            </a:r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%r</a:t>
            </a:r>
            <a:r>
              <a:rPr lang="en-US" altLang="zh-CN" b="1" dirty="0" err="1" smtClean="0">
                <a:solidFill>
                  <a:schemeClr val="accent2"/>
                </a:solidFill>
                <a:sym typeface="+mn-ea"/>
              </a:rPr>
              <a:t>dx</a:t>
            </a:r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:%r</a:t>
            </a:r>
            <a:r>
              <a:rPr lang="en-US" altLang="zh-CN" b="1" dirty="0" err="1" smtClean="0">
                <a:solidFill>
                  <a:schemeClr val="accent2"/>
                </a:solidFill>
                <a:sym typeface="+mn-ea"/>
              </a:rPr>
              <a:t>ax</a:t>
            </a:r>
            <a:r>
              <a:rPr lang="zh-CN" altLang="en-US" dirty="0" smtClean="0">
                <a:sym typeface="+mn-ea"/>
              </a:rPr>
              <a:t>）</a:t>
            </a:r>
          </a:p>
          <a:p>
            <a:pPr marL="457200" lvl="1" indent="0">
              <a:buNone/>
            </a:pPr>
            <a:r>
              <a:rPr lang="zh-CN" altLang="en-US" dirty="0" smtClean="0">
                <a:sym typeface="+mn-ea"/>
              </a:rPr>
              <a:t>，目的操作数也隐含（乘法是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%r</a:t>
            </a:r>
            <a:r>
              <a:rPr lang="en-US" altLang="zh-CN" b="1" dirty="0" err="1">
                <a:solidFill>
                  <a:schemeClr val="accent2"/>
                </a:solidFill>
                <a:sym typeface="+mn-ea"/>
              </a:rPr>
              <a:t>dx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:%r</a:t>
            </a:r>
            <a:r>
              <a:rPr lang="en-US" altLang="zh-CN" b="1" dirty="0" err="1" smtClean="0">
                <a:solidFill>
                  <a:schemeClr val="accent2"/>
                </a:solidFill>
                <a:sym typeface="+mn-ea"/>
              </a:rPr>
              <a:t>ax</a:t>
            </a:r>
            <a:r>
              <a:rPr lang="zh-CN" altLang="en-US" dirty="0" err="1" smtClean="0">
                <a:sym typeface="+mn-ea"/>
              </a:rPr>
              <a:t>，</a:t>
            </a:r>
            <a:r>
              <a:rPr lang="zh-CN" altLang="en-US" dirty="0" smtClean="0">
                <a:sym typeface="+mn-ea"/>
              </a:rPr>
              <a:t>除法商在</a:t>
            </a:r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%r</a:t>
            </a:r>
            <a:r>
              <a:rPr lang="en-US" altLang="zh-CN" b="1" dirty="0" err="1" smtClean="0">
                <a:solidFill>
                  <a:schemeClr val="accent2"/>
                </a:solidFill>
                <a:sym typeface="+mn-ea"/>
              </a:rPr>
              <a:t>ax</a:t>
            </a:r>
            <a:r>
              <a:rPr lang="zh-CN" altLang="en-US" dirty="0" smtClean="0">
                <a:sym typeface="+mn-ea"/>
              </a:rPr>
              <a:t>余数在</a:t>
            </a:r>
            <a:r>
              <a:rPr lang="en-US" altLang="zh-CN" b="1" dirty="0" smtClean="0">
                <a:solidFill>
                  <a:schemeClr val="accent2"/>
                </a:solidFill>
                <a:sym typeface="+mn-ea"/>
              </a:rPr>
              <a:t>%r</a:t>
            </a:r>
            <a:r>
              <a:rPr lang="en-US" altLang="zh-CN" b="1" dirty="0" err="1" smtClean="0">
                <a:solidFill>
                  <a:schemeClr val="accent2"/>
                </a:solidFill>
                <a:sym typeface="+mn-ea"/>
              </a:rPr>
              <a:t>dx</a:t>
            </a:r>
            <a:r>
              <a:rPr lang="zh-CN" altLang="en-US" dirty="0" smtClean="0">
                <a:sym typeface="+mn-ea"/>
              </a:rPr>
              <a:t>）</a:t>
            </a:r>
          </a:p>
          <a:p>
            <a:pPr marL="914400" lvl="2" indent="0">
              <a:buNone/>
            </a:pPr>
            <a:endParaRPr lang="en-US" altLang="zh-CN" sz="2400" dirty="0" smtClean="0"/>
          </a:p>
          <a:p>
            <a:pPr lvl="1">
              <a:buClr>
                <a:srgbClr val="ED7D31"/>
              </a:buClr>
            </a:pPr>
            <a:endParaRPr lang="en-US" altLang="zh-CN" sz="2400" dirty="0" smtClean="0"/>
          </a:p>
          <a:p>
            <a:pPr marL="0" indent="0">
              <a:buClr>
                <a:srgbClr val="000000"/>
              </a:buClr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553077" y="4644428"/>
            <a:ext cx="5497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0" y="3295461"/>
            <a:ext cx="7789496" cy="26195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" t="1" r="20162" b="-2"/>
          <a:stretch/>
        </p:blipFill>
        <p:spPr>
          <a:xfrm>
            <a:off x="1082423" y="4386004"/>
            <a:ext cx="103772" cy="161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/>
      <p:bldP spid="4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315"/>
            <a:ext cx="8475980" cy="237172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-635" y="253365"/>
            <a:ext cx="6608445" cy="83756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代码示例：两个无符号</a:t>
            </a:r>
            <a:r>
              <a:rPr lang="en-US" altLang="zh-CN" sz="2000" b="1"/>
              <a:t>64</a:t>
            </a:r>
            <a:r>
              <a:rPr lang="zh-CN" altLang="en-US" sz="2000" b="1"/>
              <a:t>位数字</a:t>
            </a:r>
            <a:r>
              <a:rPr lang="en-US" altLang="zh-CN" sz="2000" b="1"/>
              <a:t>x</a:t>
            </a:r>
            <a:r>
              <a:rPr lang="zh-CN" altLang="en-US" sz="2000" b="1"/>
              <a:t>和</a:t>
            </a:r>
            <a:r>
              <a:rPr lang="en-US" altLang="zh-CN" sz="2000" b="1"/>
              <a:t>y</a:t>
            </a:r>
            <a:r>
              <a:rPr lang="zh-CN" altLang="en-US" sz="2000" b="1"/>
              <a:t>生成</a:t>
            </a:r>
            <a:r>
              <a:rPr lang="en-US" altLang="zh-CN" sz="2000" b="1"/>
              <a:t>128</a:t>
            </a:r>
            <a:r>
              <a:rPr lang="zh-CN" altLang="en-US" sz="2000" b="1"/>
              <a:t>位的乘积：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097020"/>
            <a:ext cx="7809230" cy="242887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3901440" y="3096895"/>
            <a:ext cx="1341755" cy="100012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/>
              <a:t>gcc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30"/>
            <a:ext cx="5090795" cy="22078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右箭头 4"/>
          <p:cNvSpPr/>
          <p:nvPr/>
        </p:nvSpPr>
        <p:spPr>
          <a:xfrm>
            <a:off x="-635" y="253365"/>
            <a:ext cx="5779770" cy="83756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代码示例：两个有符号</a:t>
            </a:r>
            <a:r>
              <a:rPr lang="en-US" altLang="zh-CN" sz="2000" b="1"/>
              <a:t>64</a:t>
            </a:r>
            <a:r>
              <a:rPr lang="zh-CN" altLang="en-US" sz="2000" b="1"/>
              <a:t>位数字的商和余数：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" y="3409315"/>
            <a:ext cx="8504555" cy="3066415"/>
          </a:xfrm>
          <a:prstGeom prst="rect">
            <a:avLst/>
          </a:prstGeom>
        </p:spPr>
      </p:pic>
      <p:sp>
        <p:nvSpPr>
          <p:cNvPr id="9" name="右弧形箭头 8"/>
          <p:cNvSpPr/>
          <p:nvPr/>
        </p:nvSpPr>
        <p:spPr>
          <a:xfrm>
            <a:off x="6813550" y="2276475"/>
            <a:ext cx="644525" cy="1593215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2530" y="2710815"/>
            <a:ext cx="1141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gcc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93073" y="4972594"/>
            <a:ext cx="687978" cy="31350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3" name="组合 2"/>
          <p:cNvGrpSpPr/>
          <p:nvPr/>
        </p:nvGrpSpPr>
        <p:grpSpPr>
          <a:xfrm>
            <a:off x="2894839" y="30248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935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79359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115639" y="158531"/>
            <a:ext cx="43929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“入栈”（push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q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 %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rax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/>
        </p:nvSpPr>
        <p:spPr>
          <a:xfrm>
            <a:off x="468313" y="1274763"/>
            <a:ext cx="8229600" cy="5218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栈（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Stack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）是一种采用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“先进后出”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方式进行访问的一块存储区，用于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嵌套过程调用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20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从高地址向低地址增长</a:t>
            </a:r>
          </a:p>
          <a:p>
            <a:r>
              <a:rPr lang="zh-CN" altLang="en-US" sz="220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（向下增长），栈顶在底部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“栈”不等于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“堆栈”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（由“堆”和“栈”组成）</a:t>
            </a:r>
          </a:p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栈是一种数据结构，可以添加或者删除值</a:t>
            </a:r>
          </a:p>
        </p:txBody>
      </p:sp>
      <p:cxnSp>
        <p:nvCxnSpPr>
          <p:cNvPr id="16" name="曲线连接符 15"/>
          <p:cNvCxnSpPr/>
          <p:nvPr/>
        </p:nvCxnSpPr>
        <p:spPr>
          <a:xfrm rot="5400000">
            <a:off x="5979795" y="1374775"/>
            <a:ext cx="3528060" cy="1908810"/>
          </a:xfrm>
          <a:prstGeom prst="curvedConnector3">
            <a:avLst>
              <a:gd name="adj1" fmla="val 500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5928360" y="4034155"/>
            <a:ext cx="3215640" cy="1901190"/>
          </a:xfrm>
          <a:prstGeom prst="ellipse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rot="5400000">
            <a:off x="6670675" y="1772920"/>
            <a:ext cx="3469005" cy="10528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63335" y="4611370"/>
            <a:ext cx="2568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subq</a:t>
            </a:r>
            <a:r>
              <a:rPr lang="en-US" altLang="zh-CN" dirty="0"/>
              <a:t> </a:t>
            </a:r>
            <a:r>
              <a:rPr lang="en-US" altLang="zh-CN" dirty="0" smtClean="0"/>
              <a:t>   $</a:t>
            </a:r>
            <a:r>
              <a:rPr lang="en-US" altLang="zh-CN" dirty="0"/>
              <a:t>8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%</a:t>
            </a:r>
            <a:r>
              <a:rPr lang="en-US" altLang="zh-CN" dirty="0" err="1"/>
              <a:t>rsp</a:t>
            </a:r>
            <a:endParaRPr lang="en-US" altLang="zh-CN" dirty="0"/>
          </a:p>
          <a:p>
            <a:r>
              <a:rPr lang="en-US" altLang="zh-CN" dirty="0" err="1"/>
              <a:t>movq</a:t>
            </a:r>
            <a:r>
              <a:rPr lang="en-US" altLang="zh-CN" dirty="0"/>
              <a:t> %</a:t>
            </a:r>
            <a:r>
              <a:rPr lang="en-US" altLang="zh-CN" dirty="0" err="1" smtClean="0"/>
              <a:t>rax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smtClean="0">
                <a:sym typeface="+mn-ea"/>
              </a:rPr>
              <a:t>%</a:t>
            </a:r>
            <a:r>
              <a:rPr lang="en-US" altLang="zh-CN" dirty="0" err="1" smtClean="0">
                <a:sym typeface="+mn-ea"/>
              </a:rPr>
              <a:t>rsp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782348" name="Rectangle 12"/>
          <p:cNvSpPr>
            <a:spLocks noChangeArrowheads="1"/>
          </p:cNvSpPr>
          <p:nvPr/>
        </p:nvSpPr>
        <p:spPr bwMode="auto">
          <a:xfrm>
            <a:off x="2514918" y="4611370"/>
            <a:ext cx="2882900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R[sp]←R[sp]-8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M[R[sp]]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←R[rax]</a:t>
            </a:r>
          </a:p>
        </p:txBody>
      </p:sp>
      <p:sp>
        <p:nvSpPr>
          <p:cNvPr id="21" name="左箭头 20"/>
          <p:cNvSpPr/>
          <p:nvPr/>
        </p:nvSpPr>
        <p:spPr>
          <a:xfrm>
            <a:off x="4639945" y="4843145"/>
            <a:ext cx="1288415" cy="285115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4215" y="4093210"/>
            <a:ext cx="1395730" cy="15919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9015" y="572452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栈顶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0" y="5379720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0x108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335915" y="4316095"/>
            <a:ext cx="0" cy="10140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表格 26"/>
          <p:cNvGraphicFramePr/>
          <p:nvPr/>
        </p:nvGraphicFramePr>
        <p:xfrm>
          <a:off x="704215" y="3668395"/>
          <a:ext cx="20612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%rax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0x123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82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82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2" grpId="1"/>
      <p:bldP spid="20" grpId="0"/>
      <p:bldP spid="78234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3" name="椭圆 2"/>
          <p:cNvSpPr/>
          <p:nvPr/>
        </p:nvSpPr>
        <p:spPr>
          <a:xfrm>
            <a:off x="21065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矩形 4"/>
          <p:cNvSpPr/>
          <p:nvPr/>
        </p:nvSpPr>
        <p:spPr>
          <a:xfrm>
            <a:off x="712781" y="606990"/>
            <a:ext cx="30448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/>
              <a:t>汇编/机器代码视图</a:t>
            </a:r>
            <a:r>
              <a:rPr lang="zh-CN" altLang="en-US" sz="2400" dirty="0"/>
              <a:t>：</a:t>
            </a:r>
          </a:p>
        </p:txBody>
      </p:sp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800100" y="1097280"/>
            <a:ext cx="2400300" cy="165735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67865" tIns="33337" rIns="67865" bIns="33337"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charset="0"/>
              </a:rPr>
              <a:t>CPU</a:t>
            </a:r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057275" y="1783080"/>
            <a:ext cx="400050" cy="342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1350" dirty="0" smtClean="0">
                <a:latin typeface="Calibri" panose="020F0502020204030204" charset="0"/>
              </a:rPr>
              <a:t>PC</a:t>
            </a:r>
            <a:endParaRPr lang="en-US" sz="1350" dirty="0">
              <a:latin typeface="Calibri" panose="020F0502020204030204" charset="0"/>
            </a:endParaRP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1771650" y="1325880"/>
            <a:ext cx="1257300" cy="5715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zh-CN" altLang="en-US" sz="1350" dirty="0">
                <a:latin typeface="Calibri" panose="020F0502020204030204" charset="0"/>
              </a:rPr>
              <a:t>寄存器</a:t>
            </a: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4514850" y="1097280"/>
            <a:ext cx="1314450" cy="1657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FF0000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Calibri" panose="020F0502020204030204" charset="0"/>
              </a:rPr>
              <a:t>内存</a:t>
            </a: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4743450" y="1594756"/>
            <a:ext cx="857250" cy="75819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67865" tIns="33337" rIns="67865" bIns="33337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00" dirty="0" smtClean="0">
                <a:latin typeface="Calibri" panose="020F0502020204030204" charset="0"/>
              </a:rPr>
              <a:t>代码</a:t>
            </a:r>
          </a:p>
          <a:p>
            <a:pPr algn="ctr">
              <a:lnSpc>
                <a:spcPct val="100000"/>
              </a:lnSpc>
            </a:pPr>
            <a:r>
              <a:rPr lang="zh-CN" altLang="en-US" sz="1500" dirty="0" smtClean="0">
                <a:latin typeface="Calibri" panose="020F0502020204030204" charset="0"/>
              </a:rPr>
              <a:t>数据</a:t>
            </a:r>
          </a:p>
          <a:p>
            <a:pPr algn="ctr">
              <a:lnSpc>
                <a:spcPct val="100000"/>
              </a:lnSpc>
            </a:pPr>
            <a:r>
              <a:rPr lang="zh-CN" altLang="en-US" sz="1500" dirty="0">
                <a:latin typeface="Calibri" panose="020F0502020204030204" charset="0"/>
              </a:rPr>
              <a:t>堆栈</a:t>
            </a: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3200400" y="1573530"/>
            <a:ext cx="13144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sz="1350" dirty="0">
              <a:latin typeface="Calibri" panose="020F050202020403020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3200400" y="1973580"/>
            <a:ext cx="13144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sz="1350" dirty="0">
              <a:latin typeface="Calibri" panose="020F050202020403020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3200400" y="2373630"/>
            <a:ext cx="13144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sz="1350" dirty="0">
              <a:latin typeface="Calibri" panose="020F050202020403020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3200400" y="1268730"/>
            <a:ext cx="1314450" cy="296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67865" tIns="33337" rIns="67865" bIns="33337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00" b="0" dirty="0">
                <a:latin typeface="Calibri" panose="020F0502020204030204" charset="0"/>
              </a:rPr>
              <a:t>地址</a:t>
            </a: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3200400" y="1687830"/>
            <a:ext cx="1314450" cy="296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67865" tIns="33337" rIns="67865" bIns="33337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00" b="0" dirty="0">
                <a:latin typeface="Calibri" panose="020F0502020204030204" charset="0"/>
              </a:rPr>
              <a:t>数据</a:t>
            </a: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3200400" y="2087880"/>
            <a:ext cx="1257300" cy="296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67865" tIns="33337" rIns="67865" bIns="33337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00" b="0" dirty="0">
                <a:latin typeface="Calibri" panose="020F0502020204030204" charset="0"/>
              </a:rPr>
              <a:t>指令</a:t>
            </a: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2000250" y="2011680"/>
            <a:ext cx="800100" cy="51435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1350" dirty="0">
                <a:latin typeface="Calibri" panose="020F0502020204030204" charset="0"/>
              </a:rPr>
              <a:t>条件码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23284" y="2615565"/>
            <a:ext cx="3537925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455" lvl="1" indent="0" algn="l" defTabSz="895350" fontAlgn="base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tabLst>
                <a:tab pos="1371600" algn="l"/>
                <a:tab pos="4572000" algn="l"/>
              </a:tabLst>
            </a:pPr>
            <a:endParaRPr lang="en-US" dirty="0"/>
          </a:p>
          <a:p>
            <a:pPr marL="560705" lvl="1" indent="-222250" algn="l" defTabSz="895350" fontAlgn="base">
              <a:spcBef>
                <a:spcPct val="20000"/>
              </a:spcBef>
              <a:buClr>
                <a:srgbClr val="0D0D0D"/>
              </a:buClr>
              <a:buSzPct val="11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条件码</a:t>
            </a:r>
          </a:p>
          <a:p>
            <a:pPr marL="840105" lvl="2" indent="-165100" algn="l" defTabSz="895350" fontAlgn="base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en-US" dirty="0">
                <a:latin typeface="Calibri" panose="020F0502020204030204" charset="0"/>
                <a:sym typeface="+mn-ea"/>
              </a:rPr>
              <a:t>存储最近的算术或逻辑操作的状态信息</a:t>
            </a:r>
          </a:p>
          <a:p>
            <a:pPr marL="840105" lvl="2" indent="-165100" algn="l" defTabSz="895350" fontAlgn="base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en-US" dirty="0" err="1" smtClean="0">
                <a:latin typeface="Calibri" panose="020F0502020204030204" charset="0"/>
                <a:sym typeface="+mn-ea"/>
              </a:rPr>
              <a:t>用于条件分支</a:t>
            </a:r>
            <a:r>
              <a:rPr lang="en-US" dirty="0" smtClean="0">
                <a:latin typeface="Calibri" panose="020F0502020204030204" charset="0"/>
                <a:sym typeface="+mn-ea"/>
              </a:rPr>
              <a:t> I</a:t>
            </a:r>
            <a:r>
              <a:rPr lang="en-US" altLang="zh-CN" dirty="0" smtClean="0">
                <a:latin typeface="Calibri" panose="020F0502020204030204" charset="0"/>
                <a:sym typeface="+mn-ea"/>
              </a:rPr>
              <a:t>f or While</a:t>
            </a:r>
            <a:endParaRPr lang="en-US" dirty="0">
              <a:latin typeface="Calibri" panose="020F0502020204030204" charset="0"/>
              <a:sym typeface="+mn-ea"/>
            </a:endParaRPr>
          </a:p>
        </p:txBody>
      </p:sp>
      <p:sp>
        <p:nvSpPr>
          <p:cNvPr id="147473" name="Rectangle 17"/>
          <p:cNvSpPr>
            <a:spLocks noGrp="1" noChangeArrowheads="1"/>
          </p:cNvSpPr>
          <p:nvPr/>
        </p:nvSpPr>
        <p:spPr>
          <a:xfrm>
            <a:off x="3611880" y="4264659"/>
            <a:ext cx="4210314" cy="1468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8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92100" lvl="1" indent="-177800">
              <a:buClr>
                <a:srgbClr val="0D0D0D"/>
              </a:buClr>
            </a:pPr>
            <a:r>
              <a:rPr lang="zh-CN" altLang="en-US" sz="2000" b="1" dirty="0"/>
              <a:t>内存</a:t>
            </a:r>
          </a:p>
          <a:p>
            <a:pPr marL="571500" lvl="2" indent="-165100"/>
            <a:r>
              <a:rPr lang="en-US" sz="1800" dirty="0"/>
              <a:t>代码和用户数据</a:t>
            </a:r>
          </a:p>
          <a:p>
            <a:pPr marL="571500" lvl="2" indent="-165100"/>
            <a:r>
              <a:rPr lang="en-US" sz="1800" dirty="0" smtClean="0"/>
              <a:t>字节寻址阵列</a:t>
            </a:r>
          </a:p>
          <a:p>
            <a:pPr marL="571500" lvl="2" indent="-165100"/>
            <a:r>
              <a:rPr lang="en-US" sz="1800" dirty="0" smtClean="0"/>
              <a:t>支持</a:t>
            </a:r>
            <a:r>
              <a:rPr lang="zh-CN" altLang="en-US" sz="1800" dirty="0" smtClean="0"/>
              <a:t>过程调用</a:t>
            </a:r>
            <a:r>
              <a:rPr lang="en-US" sz="1800" dirty="0" smtClean="0"/>
              <a:t>的堆栈</a:t>
            </a:r>
          </a:p>
          <a:p>
            <a:pPr marL="0" indent="0"/>
            <a:endParaRPr lang="en-US" sz="18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62550" y="3006090"/>
            <a:ext cx="3349330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330" indent="-227330" algn="l" defTabSz="895350" fontAlgn="base"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tabLst>
                <a:tab pos="1371600" algn="l"/>
                <a:tab pos="4572000" algn="l"/>
              </a:tabLst>
            </a:pPr>
            <a:r>
              <a:rPr lang="zh-CN" dirty="0"/>
              <a:t>编程可见状态：</a:t>
            </a:r>
          </a:p>
          <a:p>
            <a:pPr marL="560705" lvl="1" indent="-222250" algn="l" defTabSz="895350" fontAlgn="base">
              <a:spcBef>
                <a:spcPct val="20000"/>
              </a:spcBef>
              <a:buClr>
                <a:srgbClr val="0D0D0D"/>
              </a:buClr>
              <a:buSzPct val="11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en-US" sz="2000" b="1" dirty="0" smtClean="0">
                <a:latin typeface="Calibri" panose="020F0502020204030204" charset="0"/>
                <a:sym typeface="+mn-ea"/>
              </a:rPr>
              <a:t>PC: </a:t>
            </a:r>
            <a:r>
              <a:rPr lang="zh-CN" altLang="en-US" sz="2000" b="1" dirty="0" smtClean="0">
                <a:latin typeface="Calibri" panose="020F0502020204030204" charset="0"/>
                <a:sym typeface="+mn-ea"/>
              </a:rPr>
              <a:t>程序计数器</a:t>
            </a:r>
          </a:p>
          <a:p>
            <a:pPr marL="840105" lvl="2" indent="-165100" algn="l" defTabSz="895350" fontAlgn="base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zh-CN" altLang="en-US" dirty="0">
                <a:solidFill>
                  <a:srgbClr val="FF0000"/>
                </a:solidFill>
              </a:rPr>
              <a:t>下一条指令</a:t>
            </a:r>
            <a:r>
              <a:rPr lang="zh-CN" altLang="en-US" dirty="0"/>
              <a:t>的地址</a:t>
            </a:r>
          </a:p>
          <a:p>
            <a:pPr marL="840105" lvl="2" indent="-165100" algn="l" defTabSz="895350" fontAlgn="base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zh-CN" altLang="en-US" dirty="0" smtClean="0">
                <a:latin typeface="Calibri" panose="020F0502020204030204" charset="0"/>
                <a:sym typeface="+mn-ea"/>
              </a:rPr>
              <a:t>用</a:t>
            </a:r>
            <a:r>
              <a:rPr lang="en-US" dirty="0" smtClean="0">
                <a:latin typeface="Calibri" panose="020F0502020204030204" charset="0"/>
                <a:sym typeface="+mn-ea"/>
              </a:rPr>
              <a:t> </a:t>
            </a:r>
            <a:r>
              <a:rPr lang="en-US" dirty="0">
                <a:latin typeface="Calibri" panose="020F0502020204030204" charset="0"/>
                <a:sym typeface="+mn-ea"/>
              </a:rPr>
              <a:t>“%RIP”</a:t>
            </a:r>
            <a:r>
              <a:rPr lang="zh-CN" altLang="en-US" dirty="0">
                <a:latin typeface="Calibri" panose="020F0502020204030204" charset="0"/>
                <a:sym typeface="+mn-ea"/>
              </a:rPr>
              <a:t>表示</a:t>
            </a:r>
            <a:r>
              <a:rPr lang="en-US" dirty="0">
                <a:latin typeface="Calibri" panose="020F0502020204030204" charset="0"/>
                <a:sym typeface="+mn-ea"/>
              </a:rPr>
              <a:t> (x86-64)</a:t>
            </a:r>
          </a:p>
          <a:p>
            <a:pPr marL="560705" lvl="1" indent="-222250" algn="l" defTabSz="895350" fontAlgn="base">
              <a:spcBef>
                <a:spcPct val="20000"/>
              </a:spcBef>
              <a:buClr>
                <a:srgbClr val="0D0D0D"/>
              </a:buClr>
              <a:buSzPct val="11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zh-CN" altLang="en-US" sz="2000" b="1" dirty="0" smtClean="0"/>
              <a:t>寄存器</a:t>
            </a:r>
          </a:p>
          <a:p>
            <a:pPr marL="840105" lvl="2" indent="-165100" algn="l" defTabSz="895350" fontAlgn="base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tabLst>
                <a:tab pos="1371600" algn="l"/>
                <a:tab pos="4572000" algn="l"/>
              </a:tabLst>
            </a:pPr>
            <a:r>
              <a:rPr lang="en-US" altLang="zh-CN" dirty="0" smtClean="0">
                <a:latin typeface="Calibri" panose="020F0502020204030204" charset="0"/>
                <a:sym typeface="+mn-ea"/>
              </a:rPr>
              <a:t>16</a:t>
            </a:r>
            <a:r>
              <a:rPr lang="zh-CN" altLang="en-US" dirty="0" smtClean="0">
                <a:latin typeface="Calibri" panose="020F0502020204030204" charset="0"/>
                <a:sym typeface="+mn-ea"/>
              </a:rPr>
              <a:t>个寄存器，频繁地存储读写</a:t>
            </a:r>
            <a:r>
              <a:rPr lang="en-US" dirty="0" err="1" smtClean="0">
                <a:latin typeface="Calibri" panose="020F0502020204030204" charset="0"/>
                <a:sym typeface="+mn-ea"/>
              </a:rPr>
              <a:t>数据</a:t>
            </a:r>
            <a:endParaRPr lang="en-US" dirty="0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7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7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7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7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7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7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7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7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7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7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7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7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7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7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7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7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7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3" name="组合 2"/>
          <p:cNvGrpSpPr/>
          <p:nvPr/>
        </p:nvGrpSpPr>
        <p:grpSpPr>
          <a:xfrm>
            <a:off x="2894839" y="30248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935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79359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115639" y="158531"/>
            <a:ext cx="43929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“入栈”（push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q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 %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rax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/>
        </p:nvSpPr>
        <p:spPr>
          <a:xfrm>
            <a:off x="468313" y="1274763"/>
            <a:ext cx="8229600" cy="5218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栈（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Stack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）是一种采用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“先进后出”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方式进行访问的一块存储区，用于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嵌套过程调用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20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从高地址向低地址增长</a:t>
            </a:r>
          </a:p>
          <a:p>
            <a:r>
              <a:rPr lang="zh-CN" altLang="en-US" sz="220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（向下增长），栈顶在底部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“栈”不等于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“堆栈”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（由“堆”和“栈”组成）</a:t>
            </a:r>
          </a:p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栈是一种数据结构，可以添加或者删除值</a:t>
            </a:r>
          </a:p>
        </p:txBody>
      </p:sp>
      <p:cxnSp>
        <p:nvCxnSpPr>
          <p:cNvPr id="16" name="曲线连接符 15"/>
          <p:cNvCxnSpPr/>
          <p:nvPr/>
        </p:nvCxnSpPr>
        <p:spPr>
          <a:xfrm rot="5400000">
            <a:off x="5979795" y="1374775"/>
            <a:ext cx="3528060" cy="1908810"/>
          </a:xfrm>
          <a:prstGeom prst="curvedConnector3">
            <a:avLst>
              <a:gd name="adj1" fmla="val 500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5928360" y="4034155"/>
            <a:ext cx="3215640" cy="1901190"/>
          </a:xfrm>
          <a:prstGeom prst="ellipse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rot="5400000">
            <a:off x="6670675" y="1772920"/>
            <a:ext cx="3469005" cy="10528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63335" y="4611370"/>
            <a:ext cx="2568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subq</a:t>
            </a:r>
            <a:r>
              <a:rPr lang="en-US" altLang="zh-CN" dirty="0"/>
              <a:t> </a:t>
            </a:r>
            <a:r>
              <a:rPr lang="en-US" altLang="zh-CN" dirty="0" smtClean="0"/>
              <a:t>   $</a:t>
            </a:r>
            <a:r>
              <a:rPr lang="en-US" altLang="zh-CN" dirty="0"/>
              <a:t>8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%</a:t>
            </a:r>
            <a:r>
              <a:rPr lang="en-US" altLang="zh-CN" dirty="0" err="1"/>
              <a:t>rsp</a:t>
            </a:r>
            <a:endParaRPr lang="en-US" altLang="zh-CN" dirty="0"/>
          </a:p>
          <a:p>
            <a:r>
              <a:rPr lang="en-US" altLang="zh-CN" dirty="0" err="1"/>
              <a:t>movq</a:t>
            </a:r>
            <a:r>
              <a:rPr lang="en-US" altLang="zh-CN" dirty="0"/>
              <a:t> %</a:t>
            </a:r>
            <a:r>
              <a:rPr lang="en-US" altLang="zh-CN" dirty="0" err="1" smtClean="0"/>
              <a:t>rax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smtClean="0">
                <a:sym typeface="+mn-ea"/>
              </a:rPr>
              <a:t>%</a:t>
            </a:r>
            <a:r>
              <a:rPr lang="en-US" altLang="zh-CN" dirty="0" err="1" smtClean="0">
                <a:sym typeface="+mn-ea"/>
              </a:rPr>
              <a:t>rsp</a:t>
            </a:r>
            <a:r>
              <a:rPr lang="en-US" altLang="zh-CN" dirty="0" smtClean="0">
                <a:sym typeface="+mn-ea"/>
              </a:rPr>
              <a:t>)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782348" name="Rectangle 12"/>
          <p:cNvSpPr>
            <a:spLocks noChangeArrowheads="1"/>
          </p:cNvSpPr>
          <p:nvPr/>
        </p:nvSpPr>
        <p:spPr bwMode="auto">
          <a:xfrm>
            <a:off x="2514918" y="4611370"/>
            <a:ext cx="2882900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r>
              <a:rPr lang="en-US" altLang="zh-CN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R[</a:t>
            </a:r>
            <a:r>
              <a:rPr lang="en-US" altLang="zh-CN" sz="2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</a:t>
            </a:r>
            <a:r>
              <a:rPr lang="en-US" altLang="zh-CN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]←R[</a:t>
            </a:r>
            <a:r>
              <a:rPr lang="en-US" altLang="zh-CN" sz="2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</a:t>
            </a:r>
            <a:r>
              <a:rPr lang="en-US" altLang="zh-CN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]-</a:t>
            </a:r>
            <a:r>
              <a:rPr lang="en-US" altLang="zh-CN" sz="22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  <a:r>
              <a:rPr lang="zh-CN" altLang="en-US" sz="22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2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M[R[</a:t>
            </a:r>
            <a:r>
              <a:rPr lang="en-US" altLang="zh-CN" sz="2200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</a:t>
            </a:r>
            <a:r>
              <a:rPr lang="en-US" altLang="zh-CN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]]</a:t>
            </a:r>
            <a:r>
              <a:rPr lang="en-US" altLang="zh-CN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←R[</a:t>
            </a:r>
            <a:r>
              <a:rPr lang="en-US" altLang="zh-CN" sz="2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rax</a:t>
            </a:r>
            <a:r>
              <a:rPr lang="en-US" altLang="zh-CN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1" name="左箭头 20"/>
          <p:cNvSpPr/>
          <p:nvPr/>
        </p:nvSpPr>
        <p:spPr>
          <a:xfrm>
            <a:off x="4639945" y="4843145"/>
            <a:ext cx="1288415" cy="285115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4215" y="4093210"/>
            <a:ext cx="1395730" cy="15919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84885" y="592137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栈顶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0" y="5379720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0x108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335915" y="4316095"/>
            <a:ext cx="0" cy="101409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04215" y="5685155"/>
            <a:ext cx="1395730" cy="250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0x123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7145" y="568515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0x100</a:t>
            </a:r>
          </a:p>
        </p:txBody>
      </p:sp>
      <p:graphicFrame>
        <p:nvGraphicFramePr>
          <p:cNvPr id="27" name="表格 26"/>
          <p:cNvGraphicFramePr/>
          <p:nvPr/>
        </p:nvGraphicFramePr>
        <p:xfrm>
          <a:off x="704215" y="3668395"/>
          <a:ext cx="20612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%rax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0x123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92034" y="4320465"/>
            <a:ext cx="369332" cy="1068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 smtClean="0"/>
              <a:t>地址增长方向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3" name="组合 2"/>
          <p:cNvGrpSpPr/>
          <p:nvPr/>
        </p:nvGrpSpPr>
        <p:grpSpPr>
          <a:xfrm>
            <a:off x="2894839" y="30248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935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79359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115639" y="158531"/>
            <a:ext cx="420052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“出栈”（p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opq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 %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rdx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/>
        </p:nvSpPr>
        <p:spPr>
          <a:xfrm>
            <a:off x="468313" y="1274763"/>
            <a:ext cx="8229600" cy="5218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栈（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Stack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）是一种采用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“先进后出”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方式进行访问的一块存储区，用于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嵌套过程调用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20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从高地址向低地址增长</a:t>
            </a:r>
          </a:p>
          <a:p>
            <a:r>
              <a:rPr lang="zh-CN" altLang="en-US" sz="220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（向下增长），栈顶在底部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“栈”不等于</a:t>
            </a:r>
            <a:r>
              <a:rPr lang="zh-CN" altLang="en-US" sz="220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“堆栈”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（由“堆”和“栈”组成）</a:t>
            </a:r>
          </a:p>
          <a:p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栈是一种数据结构，可以添加或者删除值</a:t>
            </a:r>
          </a:p>
        </p:txBody>
      </p:sp>
      <p:cxnSp>
        <p:nvCxnSpPr>
          <p:cNvPr id="16" name="曲线连接符 15"/>
          <p:cNvCxnSpPr/>
          <p:nvPr/>
        </p:nvCxnSpPr>
        <p:spPr>
          <a:xfrm rot="5400000">
            <a:off x="5979795" y="1374775"/>
            <a:ext cx="3528060" cy="1908810"/>
          </a:xfrm>
          <a:prstGeom prst="curvedConnector3">
            <a:avLst>
              <a:gd name="adj1" fmla="val 500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5928360" y="4034155"/>
            <a:ext cx="3215640" cy="1901190"/>
          </a:xfrm>
          <a:prstGeom prst="ellipse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rot="5400000">
            <a:off x="6670675" y="1772920"/>
            <a:ext cx="3469005" cy="10528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99835" y="4636770"/>
            <a:ext cx="2568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ym typeface="+mn-ea"/>
              </a:rPr>
              <a:t>movq</a:t>
            </a:r>
            <a:r>
              <a:rPr lang="en-US" altLang="zh-CN" dirty="0" smtClean="0">
                <a:sym typeface="+mn-ea"/>
              </a:rPr>
              <a:t>  (%</a:t>
            </a:r>
            <a:r>
              <a:rPr lang="en-US" altLang="zh-CN" dirty="0" err="1" smtClean="0">
                <a:sym typeface="+mn-ea"/>
              </a:rPr>
              <a:t>rsp</a:t>
            </a:r>
            <a:r>
              <a:rPr lang="en-US" altLang="zh-CN" dirty="0" smtClean="0">
                <a:sym typeface="+mn-ea"/>
              </a:rPr>
              <a:t>),</a:t>
            </a:r>
            <a:r>
              <a:rPr lang="zh-CN" altLang="en-US" dirty="0" smtClean="0">
                <a:sym typeface="+mn-ea"/>
              </a:rPr>
              <a:t>   </a:t>
            </a:r>
            <a:r>
              <a:rPr lang="en-US" altLang="zh-CN" dirty="0" smtClean="0">
                <a:sym typeface="+mn-ea"/>
              </a:rPr>
              <a:t>%</a:t>
            </a:r>
            <a:r>
              <a:rPr lang="en-US" altLang="zh-CN" dirty="0" err="1">
                <a:sym typeface="+mn-ea"/>
              </a:rPr>
              <a:t>rdx</a:t>
            </a:r>
            <a:endParaRPr lang="en-US" altLang="zh-CN" dirty="0"/>
          </a:p>
          <a:p>
            <a:r>
              <a:rPr lang="en-US" altLang="zh-CN" dirty="0" err="1"/>
              <a:t>addq</a:t>
            </a:r>
            <a:r>
              <a:rPr lang="en-US" altLang="zh-CN" dirty="0"/>
              <a:t> </a:t>
            </a:r>
            <a:r>
              <a:rPr lang="en-US" altLang="zh-CN" dirty="0" smtClean="0"/>
              <a:t>  $8     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%</a:t>
            </a:r>
            <a:r>
              <a:rPr lang="en-US" altLang="zh-CN" dirty="0" err="1"/>
              <a:t>rsp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82348" name="Rectangle 12"/>
          <p:cNvSpPr>
            <a:spLocks noChangeArrowheads="1"/>
          </p:cNvSpPr>
          <p:nvPr/>
        </p:nvSpPr>
        <p:spPr bwMode="auto">
          <a:xfrm>
            <a:off x="2464118" y="4611370"/>
            <a:ext cx="2882900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  <a:sym typeface="+mn-ea"/>
              </a:rPr>
              <a:t>R[rdx]←M[R[rsp]]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  <a:sym typeface="+mn-ea"/>
              </a:rPr>
              <a:t>[rsp]←R[rsp]+8</a:t>
            </a:r>
          </a:p>
        </p:txBody>
      </p:sp>
      <p:sp>
        <p:nvSpPr>
          <p:cNvPr id="21" name="左箭头 20"/>
          <p:cNvSpPr/>
          <p:nvPr/>
        </p:nvSpPr>
        <p:spPr>
          <a:xfrm>
            <a:off x="4639945" y="4843145"/>
            <a:ext cx="1288415" cy="285115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/>
          <p:cNvGraphicFramePr/>
          <p:nvPr/>
        </p:nvGraphicFramePr>
        <p:xfrm>
          <a:off x="704215" y="3668395"/>
          <a:ext cx="20612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%rdx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704215" y="4093210"/>
            <a:ext cx="1395730" cy="15919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84885" y="592137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栈顶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0" y="5379720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0x108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335915" y="4316095"/>
            <a:ext cx="0" cy="1014095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04215" y="5685155"/>
            <a:ext cx="1395730" cy="250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0x123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-17145" y="568515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0x100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92034" y="4320465"/>
            <a:ext cx="369332" cy="1068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 smtClean="0"/>
              <a:t>地址增长方向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3" name="组合 2"/>
          <p:cNvGrpSpPr/>
          <p:nvPr/>
        </p:nvGrpSpPr>
        <p:grpSpPr>
          <a:xfrm>
            <a:off x="2894839" y="30248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7935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79359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115639" y="158531"/>
            <a:ext cx="420052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“出栈”（p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opq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 %</a:t>
            </a:r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rdx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/>
        </p:nvSpPr>
        <p:spPr>
          <a:xfrm>
            <a:off x="468313" y="1274763"/>
            <a:ext cx="8229600" cy="5218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栈（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Stack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）是一种采用</a:t>
            </a:r>
            <a:r>
              <a:rPr lang="zh-CN" altLang="en-US" sz="22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“先进后出”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方式进行访问的一块存储区，用于</a:t>
            </a:r>
            <a:r>
              <a:rPr lang="zh-CN" altLang="en-US" sz="22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嵌套过程调用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2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从高地址向低地址增长</a:t>
            </a:r>
          </a:p>
          <a:p>
            <a:r>
              <a:rPr lang="zh-CN" altLang="en-US" sz="2200" dirty="0">
                <a:solidFill>
                  <a:srgbClr val="007635"/>
                </a:solidFill>
                <a:latin typeface="微软雅黑" panose="020B0503020204020204" charset="-122"/>
                <a:ea typeface="微软雅黑" panose="020B0503020204020204" charset="-122"/>
              </a:rPr>
              <a:t>（向下增长），栈顶在底部</a:t>
            </a:r>
            <a:endParaRPr lang="zh-CN" altLang="en-US" sz="2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“栈”不等于</a:t>
            </a:r>
            <a:r>
              <a:rPr lang="zh-CN" altLang="en-US" sz="22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“堆栈”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（由“堆”和“栈”组成）</a:t>
            </a:r>
          </a:p>
          <a:p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栈是一种数据结构，可以添加或者删除值</a:t>
            </a:r>
          </a:p>
        </p:txBody>
      </p:sp>
      <p:cxnSp>
        <p:nvCxnSpPr>
          <p:cNvPr id="16" name="曲线连接符 15"/>
          <p:cNvCxnSpPr/>
          <p:nvPr/>
        </p:nvCxnSpPr>
        <p:spPr>
          <a:xfrm rot="5400000">
            <a:off x="5979795" y="1374775"/>
            <a:ext cx="3528060" cy="1908810"/>
          </a:xfrm>
          <a:prstGeom prst="curvedConnector3">
            <a:avLst>
              <a:gd name="adj1" fmla="val 500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5928360" y="4034155"/>
            <a:ext cx="3215640" cy="1901190"/>
          </a:xfrm>
          <a:prstGeom prst="ellipse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rot="5400000">
            <a:off x="6670675" y="1772920"/>
            <a:ext cx="3469005" cy="10528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99835" y="4636770"/>
            <a:ext cx="2568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ym typeface="+mn-ea"/>
              </a:rPr>
              <a:t>movq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(%</a:t>
            </a:r>
            <a:r>
              <a:rPr lang="en-US" altLang="zh-CN" dirty="0" err="1" smtClean="0">
                <a:sym typeface="+mn-ea"/>
              </a:rPr>
              <a:t>rsp</a:t>
            </a:r>
            <a:r>
              <a:rPr lang="en-US" altLang="zh-CN" dirty="0" smtClean="0">
                <a:sym typeface="+mn-ea"/>
              </a:rPr>
              <a:t>),   %</a:t>
            </a:r>
            <a:r>
              <a:rPr lang="en-US" altLang="zh-CN" dirty="0" err="1" smtClean="0">
                <a:sym typeface="+mn-ea"/>
              </a:rPr>
              <a:t>rdx</a:t>
            </a:r>
            <a:endParaRPr lang="en-US" altLang="zh-CN" dirty="0"/>
          </a:p>
          <a:p>
            <a:r>
              <a:rPr lang="en-US" altLang="zh-CN" dirty="0" err="1"/>
              <a:t>addq</a:t>
            </a:r>
            <a:r>
              <a:rPr lang="en-US" altLang="zh-CN" dirty="0"/>
              <a:t> </a:t>
            </a:r>
            <a:r>
              <a:rPr lang="en-US" altLang="zh-CN" dirty="0" smtClean="0"/>
              <a:t>  $8     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%</a:t>
            </a:r>
            <a:r>
              <a:rPr lang="en-US" altLang="zh-CN" dirty="0" err="1"/>
              <a:t>rsp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82348" name="Rectangle 12"/>
          <p:cNvSpPr>
            <a:spLocks noChangeArrowheads="1"/>
          </p:cNvSpPr>
          <p:nvPr/>
        </p:nvSpPr>
        <p:spPr bwMode="auto">
          <a:xfrm>
            <a:off x="2464118" y="4611370"/>
            <a:ext cx="2882900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  <a:sym typeface="+mn-ea"/>
              </a:rPr>
              <a:t>R[rdx]←M[R[rsp]]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  <a:sym typeface="+mn-ea"/>
              </a:rPr>
              <a:t>[rsp]←R[rsp]+8</a:t>
            </a:r>
          </a:p>
        </p:txBody>
      </p:sp>
      <p:sp>
        <p:nvSpPr>
          <p:cNvPr id="21" name="左箭头 20"/>
          <p:cNvSpPr/>
          <p:nvPr/>
        </p:nvSpPr>
        <p:spPr>
          <a:xfrm>
            <a:off x="4639945" y="4843145"/>
            <a:ext cx="1288415" cy="285115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/>
          <p:cNvGraphicFramePr/>
          <p:nvPr/>
        </p:nvGraphicFramePr>
        <p:xfrm>
          <a:off x="704215" y="3668395"/>
          <a:ext cx="20612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%rdx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0x123</a:t>
                      </a:r>
                      <a:endParaRPr lang="en-US" altLang="zh-C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  <a:gs pos="55000">
                          <a:schemeClr val="bg1">
                            <a:lumMod val="8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704215" y="4093210"/>
            <a:ext cx="1395730" cy="15919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84885" y="592137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栈顶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0" y="5379720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0x108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335915" y="4316095"/>
            <a:ext cx="0" cy="10140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04215" y="5685155"/>
            <a:ext cx="1395730" cy="250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0x123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-17145" y="568515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0x100</a:t>
            </a:r>
          </a:p>
        </p:txBody>
      </p:sp>
      <p:cxnSp>
        <p:nvCxnSpPr>
          <p:cNvPr id="23" name="曲线连接符 22"/>
          <p:cNvCxnSpPr/>
          <p:nvPr/>
        </p:nvCxnSpPr>
        <p:spPr>
          <a:xfrm flipV="1">
            <a:off x="1678305" y="5683250"/>
            <a:ext cx="421640" cy="335915"/>
          </a:xfrm>
          <a:prstGeom prst="curvedConnector3">
            <a:avLst>
              <a:gd name="adj1" fmla="val 156476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94839" y="2575781"/>
            <a:ext cx="1004231" cy="1004101"/>
            <a:chOff x="1101311" y="1198062"/>
            <a:chExt cx="1106591" cy="1106447"/>
          </a:xfrm>
        </p:grpSpPr>
        <p:grpSp>
          <p:nvGrpSpPr>
            <p:cNvPr id="4" name="组合 3"/>
            <p:cNvGrpSpPr/>
            <p:nvPr/>
          </p:nvGrpSpPr>
          <p:grpSpPr>
            <a:xfrm>
              <a:off x="1101311" y="1198062"/>
              <a:ext cx="1106591" cy="110644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>
                      <a:tint val="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000000"/>
                  </a:solidFill>
                  <a:cs typeface="黑体" panose="02010609060101010101" charset="-122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330537" y="1422392"/>
              <a:ext cx="648140" cy="625029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8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  <p:sp>
            <p:nvSpPr>
              <p:cNvPr id="9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DF664A"/>
              </a:solidFill>
              <a:ln>
                <a:noFill/>
              </a:ln>
            </p:spPr>
            <p:style>
              <a:lnRef idx="2">
                <a:srgbClr val="FFBF53">
                  <a:shade val="50000"/>
                </a:srgbClr>
              </a:lnRef>
              <a:fillRef idx="1">
                <a:srgbClr val="FFBF53"/>
              </a:fillRef>
              <a:effectRef idx="0">
                <a:srgbClr val="FFBF53"/>
              </a:effectRef>
              <a:fontRef idx="minor">
                <a:srgbClr val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cs typeface="黑体" panose="02010609060101010101" charset="-122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-33814" y="3066891"/>
            <a:ext cx="2798921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276" y="3066891"/>
            <a:ext cx="5028248" cy="67628"/>
          </a:xfrm>
          <a:prstGeom prst="rect">
            <a:avLst/>
          </a:prstGeom>
          <a:solidFill>
            <a:srgbClr val="DF664A"/>
          </a:solidFill>
          <a:ln>
            <a:noFill/>
          </a:ln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2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黑体" panose="02010609060101010101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4930979" y="2445166"/>
            <a:ext cx="944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控制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 220"/>
          <p:cNvSpPr/>
          <p:nvPr/>
        </p:nvSpPr>
        <p:spPr>
          <a:xfrm>
            <a:off x="7190105" y="6022340"/>
            <a:ext cx="1572895" cy="441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9008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24"/>
          <p:cNvSpPr txBox="1"/>
          <p:nvPr/>
        </p:nvSpPr>
        <p:spPr>
          <a:xfrm>
            <a:off x="3939109" y="347761"/>
            <a:ext cx="514731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处理器状态（x86-64，部分）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/>
        </p:nvSpPr>
        <p:spPr>
          <a:xfrm>
            <a:off x="381000" y="1790700"/>
            <a:ext cx="3340100" cy="41986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7F7F7F"/>
              </a:buClr>
            </a:pPr>
            <a:r>
              <a:rPr lang="en-US" dirty="0"/>
              <a:t>当前执行程序的信息</a:t>
            </a:r>
          </a:p>
          <a:p>
            <a:pPr marL="552450" lvl="1">
              <a:buClr>
                <a:srgbClr val="7F7F7F"/>
              </a:buClr>
            </a:pPr>
            <a:r>
              <a:rPr lang="en-US" dirty="0"/>
              <a:t>临时数据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r>
              <a:rPr lang="en-US" dirty="0"/>
              <a:t>, … )</a:t>
            </a:r>
          </a:p>
          <a:p>
            <a:pPr marL="552450" lvl="1">
              <a:buClr>
                <a:srgbClr val="7F7F7F"/>
              </a:buClr>
            </a:pPr>
            <a:r>
              <a:rPr lang="en-US" dirty="0"/>
              <a:t>运行时栈中的位置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 smtClean="0"/>
              <a:t> </a:t>
            </a:r>
            <a:r>
              <a:rPr lang="en-US" dirty="0"/>
              <a:t>)</a:t>
            </a:r>
          </a:p>
          <a:p>
            <a:pPr marL="552450" lvl="1">
              <a:buClr>
                <a:srgbClr val="7F7F7F"/>
              </a:buClr>
            </a:pPr>
            <a:r>
              <a:rPr lang="en-US" dirty="0"/>
              <a:t>当前代码控制点的位置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r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ip</a:t>
            </a:r>
            <a:r>
              <a:rPr lang="en-US" dirty="0"/>
              <a:t>, … )</a:t>
            </a:r>
          </a:p>
          <a:p>
            <a:pPr marL="552450" lvl="1">
              <a:buClr>
                <a:srgbClr val="7F7F7F"/>
              </a:buClr>
            </a:pPr>
            <a:r>
              <a:rPr lang="en-US" dirty="0"/>
              <a:t>最近tests的状态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CF, ZF, SF, OF</a:t>
            </a:r>
            <a:r>
              <a:rPr lang="en-US" dirty="0"/>
              <a:t> )</a:t>
            </a:r>
          </a:p>
        </p:txBody>
      </p:sp>
      <p:sp>
        <p:nvSpPr>
          <p:cNvPr id="33797" name="Rectangle 5"/>
          <p:cNvSpPr/>
          <p:nvPr/>
        </p:nvSpPr>
        <p:spPr bwMode="auto">
          <a:xfrm>
            <a:off x="4466772" y="5410200"/>
            <a:ext cx="2057400" cy="308610"/>
          </a:xfrm>
          <a:prstGeom prst="rect">
            <a:avLst/>
          </a:prstGeom>
          <a:solidFill>
            <a:srgbClr val="D6D6F4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3798" name="Rectangle 6"/>
          <p:cNvSpPr/>
          <p:nvPr/>
        </p:nvSpPr>
        <p:spPr bwMode="auto">
          <a:xfrm>
            <a:off x="4466772" y="1828800"/>
            <a:ext cx="1026974" cy="384721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Registers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3801" name="Rectangle 9"/>
          <p:cNvSpPr/>
          <p:nvPr/>
        </p:nvSpPr>
        <p:spPr bwMode="auto">
          <a:xfrm>
            <a:off x="6676572" y="5334000"/>
            <a:ext cx="1092200" cy="38354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指令指针</a:t>
            </a:r>
          </a:p>
        </p:txBody>
      </p:sp>
      <p:sp>
        <p:nvSpPr>
          <p:cNvPr id="33802" name="Rectangle 10"/>
          <p:cNvSpPr/>
          <p:nvPr/>
        </p:nvSpPr>
        <p:spPr bwMode="auto">
          <a:xfrm>
            <a:off x="4485822" y="6019800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CF</a:t>
            </a:r>
          </a:p>
        </p:txBody>
      </p:sp>
      <p:sp>
        <p:nvSpPr>
          <p:cNvPr id="33803" name="Rectangle 11"/>
          <p:cNvSpPr/>
          <p:nvPr/>
        </p:nvSpPr>
        <p:spPr bwMode="auto">
          <a:xfrm>
            <a:off x="5158922" y="6019800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ZF</a:t>
            </a:r>
          </a:p>
        </p:txBody>
      </p:sp>
      <p:sp>
        <p:nvSpPr>
          <p:cNvPr id="33804" name="Rectangle 12"/>
          <p:cNvSpPr/>
          <p:nvPr/>
        </p:nvSpPr>
        <p:spPr bwMode="auto">
          <a:xfrm>
            <a:off x="5832022" y="6019800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SF</a:t>
            </a:r>
          </a:p>
        </p:txBody>
      </p:sp>
      <p:sp>
        <p:nvSpPr>
          <p:cNvPr id="33805" name="Rectangle 13"/>
          <p:cNvSpPr/>
          <p:nvPr/>
        </p:nvSpPr>
        <p:spPr bwMode="auto">
          <a:xfrm>
            <a:off x="6505122" y="6019800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OF</a:t>
            </a:r>
          </a:p>
        </p:txBody>
      </p:sp>
      <p:sp>
        <p:nvSpPr>
          <p:cNvPr id="33806" name="Rectangle 14"/>
          <p:cNvSpPr/>
          <p:nvPr/>
        </p:nvSpPr>
        <p:spPr bwMode="auto">
          <a:xfrm>
            <a:off x="7227888" y="6057900"/>
            <a:ext cx="1801812" cy="4445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条件码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466772" y="2286000"/>
            <a:ext cx="4296228" cy="2743200"/>
            <a:chOff x="762000" y="1143000"/>
            <a:chExt cx="7518400" cy="4800600"/>
          </a:xfrm>
        </p:grpSpPr>
        <p:sp>
          <p:nvSpPr>
            <p:cNvPr id="27" name="Rectangle 1"/>
            <p:cNvSpPr/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8" name="Rectangle 22"/>
            <p:cNvSpPr/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9" name="Rectangle 23"/>
            <p:cNvSpPr/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30" name="Rectangle 24"/>
            <p:cNvSpPr/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31" name="Rectangle 25"/>
            <p:cNvSpPr/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32" name="Rectangle 26"/>
            <p:cNvSpPr/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33" name="Rectangle 27"/>
            <p:cNvSpPr/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34" name="Rectangle 28"/>
            <p:cNvSpPr/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35" name="Rectangle 29"/>
            <p:cNvSpPr/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36" name="Rectangle 30"/>
            <p:cNvSpPr/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rax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37" name="Rectangle 31"/>
            <p:cNvSpPr/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rbx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38" name="Rectangle 32"/>
            <p:cNvSpPr/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39" name="Rectangle 33"/>
            <p:cNvSpPr/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40" name="Rectangle 34"/>
            <p:cNvSpPr/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41" name="Rectangle 35"/>
            <p:cNvSpPr/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42" name="Rectangle 36"/>
            <p:cNvSpPr/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  <p:cxnSp>
        <p:nvCxnSpPr>
          <p:cNvPr id="7" name="Straight Arrow Connector 2"/>
          <p:cNvCxnSpPr/>
          <p:nvPr/>
        </p:nvCxnSpPr>
        <p:spPr bwMode="auto">
          <a:xfrm flipV="1">
            <a:off x="3657600" y="4528457"/>
            <a:ext cx="809172" cy="11865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799" name="Rectangle 7"/>
          <p:cNvSpPr/>
          <p:nvPr/>
        </p:nvSpPr>
        <p:spPr bwMode="auto">
          <a:xfrm>
            <a:off x="2616200" y="5638800"/>
            <a:ext cx="1092200" cy="38354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当前栈顶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9008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24"/>
          <p:cNvSpPr txBox="1"/>
          <p:nvPr/>
        </p:nvSpPr>
        <p:spPr>
          <a:xfrm>
            <a:off x="5493589" y="347761"/>
            <a:ext cx="1325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条件码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/>
        </p:nvSpPr>
        <p:spPr>
          <a:xfrm>
            <a:off x="118110" y="1666240"/>
            <a:ext cx="9026525" cy="48031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zh-CN" altLang="en-US" dirty="0"/>
              <a:t>单个位的条件码寄存器</a:t>
            </a:r>
          </a:p>
          <a:p>
            <a:pPr marL="317500" lvl="1" indent="0"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	</a:t>
            </a:r>
            <a:r>
              <a:rPr lang="zh-CN" altLang="en-US" dirty="0" smtClean="0">
                <a:sym typeface="+mn-ea"/>
              </a:rPr>
              <a:t>进位标志（无符号数的溢出）  </a:t>
            </a:r>
          </a:p>
          <a:p>
            <a:pPr marL="317500" lvl="1" indent="0"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SF</a:t>
            </a:r>
            <a:r>
              <a:rPr lang="en-US" dirty="0"/>
              <a:t>  	</a:t>
            </a:r>
            <a:r>
              <a:rPr lang="zh-CN" altLang="en-US" dirty="0" smtClean="0">
                <a:sym typeface="+mn-ea"/>
              </a:rPr>
              <a:t>符号标志（结果为负时标志位为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</a:p>
          <a:p>
            <a:pPr marL="317500" lvl="1" indent="0"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ZF</a:t>
            </a:r>
            <a:r>
              <a:rPr lang="en-US" dirty="0"/>
              <a:t>	</a:t>
            </a:r>
            <a:r>
              <a:rPr lang="zh-CN" altLang="en-US" dirty="0" smtClean="0">
                <a:sym typeface="+mn-ea"/>
              </a:rPr>
              <a:t>零标志</a:t>
            </a:r>
            <a:r>
              <a:rPr lang="en-US" dirty="0"/>
              <a:t>	</a:t>
            </a:r>
          </a:p>
          <a:p>
            <a:pPr marL="317500" lvl="1" indent="0"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OF</a:t>
            </a:r>
            <a:r>
              <a:rPr lang="en-US" dirty="0"/>
              <a:t>  	</a:t>
            </a:r>
            <a:r>
              <a:rPr lang="zh-CN" altLang="en-US" dirty="0" smtClean="0">
                <a:sym typeface="+mn-ea"/>
              </a:rPr>
              <a:t>溢出标志（正溢出或负溢出）</a:t>
            </a:r>
            <a:endParaRPr lang="en-US" dirty="0" smtClean="0"/>
          </a:p>
          <a:p>
            <a:pPr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/>
              <a:t>算术运算的隐式集</a:t>
            </a:r>
          </a:p>
          <a:p>
            <a:pPr marL="317500" lvl="1" indent="0"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zh-CN" altLang="en-US" dirty="0">
                <a:ea typeface="宋体" panose="02010600030101010101" pitchFamily="2" charset="-122"/>
              </a:rPr>
              <a:t>例子</a:t>
            </a:r>
            <a:r>
              <a:rPr lang="en-US" dirty="0"/>
              <a:t>: </a:t>
            </a: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addq</a:t>
            </a:r>
            <a:r>
              <a:rPr lang="en-US" dirty="0" smtClean="0"/>
              <a:t>  </a:t>
            </a:r>
            <a:r>
              <a:rPr lang="en-US" dirty="0" err="1" smtClean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r>
              <a:rPr lang="en-US" dirty="0" smtClean="0"/>
              <a:t>, </a:t>
            </a:r>
            <a:r>
              <a:rPr lang="en-US" dirty="0" err="1" smtClean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 smtClean="0"/>
              <a:t> </a:t>
            </a:r>
            <a:r>
              <a:rPr lang="en-US" dirty="0"/>
              <a:t>↔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t =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a+b</a:t>
            </a:r>
            <a:endParaRPr lang="en-US" dirty="0"/>
          </a:p>
          <a:p>
            <a:pPr marL="317500" lvl="1" indent="0"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  </a:t>
            </a:r>
            <a:r>
              <a:rPr lang="en-US" dirty="0"/>
              <a:t>  (</a:t>
            </a:r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t</a:t>
            </a:r>
            <a:r>
              <a:rPr lang="en-US" dirty="0"/>
              <a:t>)&lt;</a:t>
            </a:r>
            <a:r>
              <a:rPr lang="en-US" dirty="0">
                <a:sym typeface="+mn-ea"/>
              </a:rPr>
              <a:t>(</a:t>
            </a:r>
            <a:r>
              <a:rPr lang="en-US" dirty="0">
                <a:solidFill>
                  <a:srgbClr val="FF0000"/>
                </a:solidFill>
                <a:sym typeface="+mn-ea"/>
              </a:rPr>
              <a:t>unsigned</a:t>
            </a:r>
            <a:r>
              <a:rPr lang="en-US" dirty="0">
                <a:sym typeface="+mn-ea"/>
              </a:rPr>
              <a:t> </a:t>
            </a:r>
            <a:r>
              <a:rPr lang="en-US" dirty="0">
                <a:solidFill>
                  <a:srgbClr val="00B0F0"/>
                </a:solidFill>
                <a:sym typeface="+mn-ea"/>
              </a:rPr>
              <a:t>a</a:t>
            </a:r>
            <a:r>
              <a:rPr lang="en-US" dirty="0">
                <a:sym typeface="+mn-ea"/>
              </a:rPr>
              <a:t>)</a:t>
            </a:r>
            <a:endParaRPr lang="zh-CN" altLang="en-US" dirty="0">
              <a:ea typeface="宋体" panose="02010600030101010101" pitchFamily="2" charset="-122"/>
            </a:endParaRPr>
          </a:p>
          <a:p>
            <a:pPr marL="317500" lvl="1" indent="0"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ZF  </a:t>
            </a:r>
            <a:r>
              <a:rPr lang="en-US" dirty="0"/>
              <a:t> 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t == 0</a:t>
            </a:r>
            <a:endParaRPr lang="en-US" dirty="0"/>
          </a:p>
          <a:p>
            <a:pPr marL="317500" lvl="1" indent="0"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SF  </a:t>
            </a:r>
            <a:r>
              <a:rPr lang="en-US" dirty="0"/>
              <a:t>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t &lt; 0</a:t>
            </a:r>
            <a:r>
              <a:rPr lang="en-US" dirty="0"/>
              <a:t> </a:t>
            </a:r>
          </a:p>
          <a:p>
            <a:pPr marL="317500" lvl="1" indent="0"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OF 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(a&gt;0 &amp;&amp; b&gt;0 &amp;&amp; t&lt;0) || (a&lt;0 &amp;&amp; b&lt;0 &amp;&amp; t&gt;=0)</a:t>
            </a:r>
            <a:endParaRPr lang="en-US" dirty="0" smtClean="0"/>
          </a:p>
          <a:p>
            <a:pPr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leaq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指令不改变任何条件码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241379" y="1013617"/>
            <a:ext cx="1901033" cy="1901033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6007126" y="3567587"/>
            <a:ext cx="1901033" cy="1901033"/>
          </a:xfrm>
          <a:prstGeom prst="ellipse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3" name="椭圆 2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Rectangle 3"/>
          <p:cNvSpPr/>
          <p:nvPr/>
        </p:nvSpPr>
        <p:spPr bwMode="auto">
          <a:xfrm>
            <a:off x="2935941" y="1045882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1xxxxxxxxxxxx...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sp>
        <p:nvSpPr>
          <p:cNvPr id="40" name="Rectangle 4"/>
          <p:cNvSpPr/>
          <p:nvPr/>
        </p:nvSpPr>
        <p:spPr bwMode="auto">
          <a:xfrm>
            <a:off x="2935941" y="1547906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1xxxxxxxxxxxx...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cxnSp>
        <p:nvCxnSpPr>
          <p:cNvPr id="41" name="Straight Connector 6"/>
          <p:cNvCxnSpPr/>
          <p:nvPr/>
        </p:nvCxnSpPr>
        <p:spPr bwMode="auto">
          <a:xfrm>
            <a:off x="2218765" y="2211294"/>
            <a:ext cx="526228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8"/>
          <p:cNvSpPr txBox="1"/>
          <p:nvPr/>
        </p:nvSpPr>
        <p:spPr>
          <a:xfrm>
            <a:off x="2371165" y="1429586"/>
            <a:ext cx="45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3" name="Rectangle 9"/>
          <p:cNvSpPr/>
          <p:nvPr/>
        </p:nvSpPr>
        <p:spPr bwMode="auto">
          <a:xfrm>
            <a:off x="2935941" y="2345765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err="1" smtClean="0">
                <a:latin typeface="Courier New" panose="02070309020205020404" charset="0"/>
                <a:cs typeface="Courier New" panose="02070309020205020404" charset="0"/>
              </a:rPr>
              <a:t>xxxxxxxxxxxxx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sp>
        <p:nvSpPr>
          <p:cNvPr id="44" name="TextBox 10"/>
          <p:cNvSpPr txBox="1"/>
          <p:nvPr/>
        </p:nvSpPr>
        <p:spPr>
          <a:xfrm>
            <a:off x="2371165" y="240568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sz="20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9270" y="1689735"/>
            <a:ext cx="151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CF</a:t>
            </a:r>
            <a:r>
              <a:rPr lang="zh-CN" altLang="en-US" sz="2800"/>
              <a:t>置位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261735" y="4257040"/>
            <a:ext cx="151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SF</a:t>
            </a:r>
            <a:r>
              <a:rPr lang="zh-CN" altLang="en-US" sz="2800"/>
              <a:t>置位</a:t>
            </a:r>
          </a:p>
        </p:txBody>
      </p:sp>
      <p:sp>
        <p:nvSpPr>
          <p:cNvPr id="47" name="Rectangle 3"/>
          <p:cNvSpPr/>
          <p:nvPr/>
        </p:nvSpPr>
        <p:spPr bwMode="auto">
          <a:xfrm>
            <a:off x="1272241" y="3598582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err="1" smtClean="0">
                <a:latin typeface="Courier New" panose="02070309020205020404" charset="0"/>
                <a:cs typeface="Courier New" panose="02070309020205020404" charset="0"/>
              </a:rPr>
              <a:t>yxxxxxxxxxxxx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sp>
        <p:nvSpPr>
          <p:cNvPr id="48" name="Rectangle 4"/>
          <p:cNvSpPr/>
          <p:nvPr/>
        </p:nvSpPr>
        <p:spPr bwMode="auto">
          <a:xfrm>
            <a:off x="1272241" y="4100606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err="1" smtClean="0">
                <a:latin typeface="Courier New" panose="02070309020205020404" charset="0"/>
                <a:cs typeface="Courier New" panose="02070309020205020404" charset="0"/>
              </a:rPr>
              <a:t>yxxxxxxxxxxxx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cxnSp>
        <p:nvCxnSpPr>
          <p:cNvPr id="49" name="Straight Connector 6"/>
          <p:cNvCxnSpPr/>
          <p:nvPr/>
        </p:nvCxnSpPr>
        <p:spPr bwMode="auto">
          <a:xfrm>
            <a:off x="555065" y="4763994"/>
            <a:ext cx="526228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8"/>
          <p:cNvSpPr txBox="1"/>
          <p:nvPr/>
        </p:nvSpPr>
        <p:spPr>
          <a:xfrm>
            <a:off x="707465" y="3982286"/>
            <a:ext cx="45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Rectangle 9"/>
          <p:cNvSpPr/>
          <p:nvPr/>
        </p:nvSpPr>
        <p:spPr bwMode="auto">
          <a:xfrm>
            <a:off x="1272241" y="4898465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xxxxxxxxxxxx...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2" grpId="0"/>
      <p:bldP spid="43" grpId="0" animBg="1"/>
      <p:bldP spid="44" grpId="0"/>
      <p:bldP spid="47" grpId="0" animBg="1"/>
      <p:bldP spid="48" grpId="0" animBg="1"/>
      <p:bldP spid="50" grpId="0"/>
      <p:bldP spid="5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241379" y="1013617"/>
            <a:ext cx="1901033" cy="1901033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6007126" y="3567587"/>
            <a:ext cx="1901033" cy="1901033"/>
          </a:xfrm>
          <a:prstGeom prst="ellipse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3" name="椭圆 2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5" name="文本框 44"/>
          <p:cNvSpPr txBox="1"/>
          <p:nvPr/>
        </p:nvSpPr>
        <p:spPr>
          <a:xfrm>
            <a:off x="509270" y="1689735"/>
            <a:ext cx="151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OF</a:t>
            </a:r>
            <a:r>
              <a:rPr lang="zh-CN" altLang="en-US" sz="2800"/>
              <a:t>置位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261735" y="4257040"/>
            <a:ext cx="151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ZF</a:t>
            </a:r>
            <a:r>
              <a:rPr lang="zh-CN" altLang="en-US" sz="2800"/>
              <a:t>置位</a:t>
            </a:r>
          </a:p>
        </p:txBody>
      </p:sp>
      <p:sp>
        <p:nvSpPr>
          <p:cNvPr id="5" name="Rectangle 3"/>
          <p:cNvSpPr/>
          <p:nvPr/>
        </p:nvSpPr>
        <p:spPr bwMode="auto">
          <a:xfrm>
            <a:off x="3088341" y="1007782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err="1" smtClean="0">
                <a:solidFill>
                  <a:srgbClr val="7030A0"/>
                </a:solidFill>
                <a:latin typeface="Courier New" panose="02070309020205020404" charset="0"/>
                <a:cs typeface="Courier New" panose="02070309020205020404" charset="0"/>
              </a:rPr>
              <a:t>y</a:t>
            </a:r>
            <a:r>
              <a:rPr lang="en-US" sz="2000" b="1" dirty="0" err="1" smtClean="0">
                <a:latin typeface="Courier New" panose="02070309020205020404" charset="0"/>
                <a:cs typeface="Courier New" panose="02070309020205020404" charset="0"/>
              </a:rPr>
              <a:t>xxxxxxxxxxxx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3088341" y="1509806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err="1" smtClean="0">
                <a:solidFill>
                  <a:srgbClr val="7030A0"/>
                </a:solidFill>
                <a:latin typeface="Courier New" panose="02070309020205020404" charset="0"/>
                <a:cs typeface="Courier New" panose="02070309020205020404" charset="0"/>
              </a:rPr>
              <a:t>y</a:t>
            </a:r>
            <a:r>
              <a:rPr lang="en-US" sz="2000" b="1" dirty="0" err="1" smtClean="0">
                <a:latin typeface="Courier New" panose="02070309020205020404" charset="0"/>
                <a:cs typeface="Courier New" panose="02070309020205020404" charset="0"/>
              </a:rPr>
              <a:t>xxxxxxxxxxxx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cxnSp>
        <p:nvCxnSpPr>
          <p:cNvPr id="9" name="Straight Connector 6"/>
          <p:cNvCxnSpPr/>
          <p:nvPr/>
        </p:nvCxnSpPr>
        <p:spPr bwMode="auto">
          <a:xfrm>
            <a:off x="2371165" y="2173194"/>
            <a:ext cx="526228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8"/>
          <p:cNvSpPr txBox="1"/>
          <p:nvPr/>
        </p:nvSpPr>
        <p:spPr>
          <a:xfrm>
            <a:off x="2523565" y="1391486"/>
            <a:ext cx="45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Rectangle 9"/>
          <p:cNvSpPr/>
          <p:nvPr/>
        </p:nvSpPr>
        <p:spPr bwMode="auto">
          <a:xfrm>
            <a:off x="3088341" y="2307665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z</a:t>
            </a:r>
            <a:r>
              <a:rPr lang="en-US" sz="2000" b="1" dirty="0" err="1" smtClean="0">
                <a:latin typeface="Courier New" panose="02070309020205020404" charset="0"/>
                <a:cs typeface="Courier New" panose="02070309020205020404" charset="0"/>
              </a:rPr>
              <a:t>xxxxxxxxxxxx</a:t>
            </a: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sp>
        <p:nvSpPr>
          <p:cNvPr id="12" name="Rectangle 3"/>
          <p:cNvSpPr/>
          <p:nvPr/>
        </p:nvSpPr>
        <p:spPr bwMode="auto">
          <a:xfrm>
            <a:off x="1325581" y="4276762"/>
            <a:ext cx="3899647" cy="50202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 smtClean="0">
                <a:latin typeface="Courier New" panose="02070309020205020404" charset="0"/>
                <a:cs typeface="Courier New" panose="02070309020205020404" charset="0"/>
              </a:rPr>
              <a:t>000000000000…00000000000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charset="0"/>
              <a:cs typeface="Courier New" panose="02070309020205020404" charset="0"/>
              <a:sym typeface="Gill Sans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2371314" y="3059467"/>
            <a:ext cx="1196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z = ~y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  <p:bldP spid="11" grpId="0" animBg="1"/>
      <p:bldP spid="12" grpId="0" animBg="1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430"/>
            <a:ext cx="4590415" cy="36950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4" name="椭圆 3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3150870"/>
            <a:ext cx="4476115" cy="3714115"/>
          </a:xfrm>
          <a:prstGeom prst="rect">
            <a:avLst/>
          </a:prstGeom>
        </p:spPr>
      </p:pic>
      <p:sp>
        <p:nvSpPr>
          <p:cNvPr id="6" name="左箭头 5"/>
          <p:cNvSpPr/>
          <p:nvPr/>
        </p:nvSpPr>
        <p:spPr>
          <a:xfrm>
            <a:off x="4676775" y="1053465"/>
            <a:ext cx="3840480" cy="1750060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dirty="0"/>
              <a:t>会设置条件码的指令</a:t>
            </a:r>
          </a:p>
        </p:txBody>
      </p:sp>
      <p:sp>
        <p:nvSpPr>
          <p:cNvPr id="7" name="右箭头 6"/>
          <p:cNvSpPr/>
          <p:nvPr/>
        </p:nvSpPr>
        <p:spPr>
          <a:xfrm>
            <a:off x="502285" y="4619625"/>
            <a:ext cx="3790315" cy="17894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只设置条件码而不改变任何其他寄存器</a:t>
            </a:r>
          </a:p>
        </p:txBody>
      </p:sp>
      <p:cxnSp>
        <p:nvCxnSpPr>
          <p:cNvPr id="10" name="肘形连接符 9"/>
          <p:cNvCxnSpPr/>
          <p:nvPr/>
        </p:nvCxnSpPr>
        <p:spPr>
          <a:xfrm rot="5400000" flipV="1">
            <a:off x="3519805" y="3810635"/>
            <a:ext cx="1946275" cy="982345"/>
          </a:xfrm>
          <a:prstGeom prst="bentConnector3">
            <a:avLst>
              <a:gd name="adj1" fmla="val 50016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43535" y="3328670"/>
            <a:ext cx="3658235" cy="133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43535" y="2552700"/>
            <a:ext cx="3658235" cy="1333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5400000" flipV="1">
            <a:off x="3999865" y="2567940"/>
            <a:ext cx="986155" cy="982345"/>
          </a:xfrm>
          <a:prstGeom prst="bentConnector3">
            <a:avLst>
              <a:gd name="adj1" fmla="val 50032"/>
            </a:avLst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80661" y="995619"/>
            <a:ext cx="3867087" cy="238861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040255" y="786130"/>
            <a:ext cx="6860540" cy="259524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圆角矩形 2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</p:grp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1887855" y="745490"/>
            <a:ext cx="6861175" cy="293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just">
              <a:lnSpc>
                <a:spcPct val="150000"/>
              </a:lnSpc>
              <a:buFont typeface="+mj-lt"/>
              <a:buNone/>
            </a:pPr>
            <a:r>
              <a:rPr lang="en-US" sz="2400" b="1" dirty="0" err="1" smtClean="0">
                <a:latin typeface="Courier New Bold" charset="0"/>
                <a:cs typeface="Courier New Bold" charset="0"/>
                <a:sym typeface="Courier New Bold" charset="0"/>
              </a:rPr>
              <a:t>			cmpq</a:t>
            </a:r>
            <a:r>
              <a:rPr lang="en-US" sz="2400" b="1" dirty="0" smtClean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400" b="1" dirty="0" err="1">
                <a:latin typeface="Courier New Bold" charset="0"/>
                <a:cs typeface="Courier New Bold" charset="0"/>
                <a:sym typeface="Courier New Bold" charset="0"/>
              </a:rPr>
              <a:t>b,a</a:t>
            </a:r>
          </a:p>
          <a:p>
            <a:pPr marL="317500" lvl="1" indent="0"/>
            <a:r>
              <a:rPr lang="en-US" sz="2400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   </a:t>
            </a:r>
            <a:r>
              <a:rPr lang="zh-CN" altLang="en-US" sz="2400" dirty="0">
                <a:solidFill>
                  <a:srgbClr val="980002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无符号溢出</a:t>
            </a:r>
            <a:r>
              <a:rPr lang="en-US" altLang="zh-CN" sz="2400" dirty="0">
                <a:solidFill>
                  <a:srgbClr val="980002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;</a:t>
            </a:r>
          </a:p>
          <a:p>
            <a:pPr marL="317500" lvl="1" indent="0"/>
            <a:r>
              <a:rPr lang="en-US" sz="2400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ZF   </a:t>
            </a:r>
            <a:r>
              <a:rPr lang="en-US" sz="2800" dirty="0">
                <a:latin typeface="Courier New Bold" charset="0"/>
                <a:cs typeface="Courier New Bold" charset="0"/>
                <a:sym typeface="Courier New Bold" charset="0"/>
              </a:rPr>
              <a:t>a == b;</a:t>
            </a:r>
          </a:p>
          <a:p>
            <a:pPr marL="317500" lvl="1" indent="0"/>
            <a:r>
              <a:rPr lang="en-US" sz="2400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SF </a:t>
            </a:r>
            <a:r>
              <a:rPr lang="en-US" sz="2400" dirty="0">
                <a:sym typeface="+mn-ea"/>
              </a:rPr>
              <a:t>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(a-b) &lt; 0</a:t>
            </a:r>
            <a:r>
              <a:rPr lang="en-US" sz="2800" dirty="0">
                <a:sym typeface="+mn-ea"/>
              </a:rPr>
              <a:t> (as signed);</a:t>
            </a:r>
          </a:p>
          <a:p>
            <a:pPr marL="317500" lvl="1" indent="0"/>
            <a:r>
              <a:rPr lang="en-US" sz="2400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OF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(a&gt;0 &amp;&amp; b&lt;0 &amp;&amp; (a-b)&lt;0) || (a&lt;0 &amp;&amp; b&gt;0 &amp;&amp; (a-b)&gt;0);</a:t>
            </a:r>
            <a:endParaRPr lang="en-US" sz="2400" dirty="0">
              <a:latin typeface="Courier New Bold" charset="0"/>
              <a:ea typeface="ヒラギノ角ゴ ProN W6" charset="0"/>
              <a:cs typeface="Courier New Bold" charset="0"/>
              <a:sym typeface="Courier New Bold" charset="0"/>
            </a:endParaRPr>
          </a:p>
          <a:p>
            <a:pPr indent="0" algn="just">
              <a:lnSpc>
                <a:spcPct val="150000"/>
              </a:lnSpc>
              <a:buFont typeface="+mj-lt"/>
              <a:buNone/>
            </a:pPr>
            <a:endParaRPr lang="zh-CN" altLang="en-US" dirty="0">
              <a:solidFill>
                <a:schemeClr val="tx2"/>
              </a:solidFill>
              <a:latin typeface="+mn-ea"/>
              <a:cs typeface="+mn-ea"/>
              <a:sym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4" name="椭圆 3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3" name="椭圆 34"/>
          <p:cNvSpPr/>
          <p:nvPr/>
        </p:nvSpPr>
        <p:spPr>
          <a:xfrm rot="5400000" flipV="1">
            <a:off x="6637020" y="3999865"/>
            <a:ext cx="1069340" cy="138176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DF664A"/>
              </a:gs>
            </a:gsLst>
            <a:lin ang="81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685800" y="1146810"/>
            <a:ext cx="885825" cy="1577975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37260" y="4039870"/>
            <a:ext cx="5232400" cy="130429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DF664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</a:endParaRPr>
            </a:p>
          </p:txBody>
        </p:sp>
      </p:grp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366395" y="1682115"/>
            <a:ext cx="103441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+mn-ea"/>
                <a:cs typeface="+mn-ea"/>
              </a:rPr>
              <a:t>cmpq</a:t>
            </a: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6854825" y="4476750"/>
            <a:ext cx="100774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  <a:cs typeface="+mn-ea"/>
              </a:rPr>
              <a:t>testq</a:t>
            </a:r>
          </a:p>
        </p:txBody>
      </p:sp>
      <p:sp>
        <p:nvSpPr>
          <p:cNvPr id="40" name="TextBox 25"/>
          <p:cNvSpPr>
            <a:spLocks noChangeArrowheads="1"/>
          </p:cNvSpPr>
          <p:nvPr/>
        </p:nvSpPr>
        <p:spPr bwMode="auto">
          <a:xfrm>
            <a:off x="962660" y="3905250"/>
            <a:ext cx="589343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just">
              <a:lnSpc>
                <a:spcPct val="150000"/>
              </a:lnSpc>
              <a:buFont typeface="+mj-lt"/>
              <a:buNone/>
            </a:pPr>
            <a:r>
              <a:rPr lang="en-US" dirty="0" err="1" smtClean="0">
                <a:latin typeface="Courier New Bold" charset="0"/>
                <a:cs typeface="Courier New Bold" charset="0"/>
                <a:sym typeface="Courier New Bold" charset="0"/>
              </a:rPr>
              <a:t>     		</a:t>
            </a:r>
            <a:r>
              <a:rPr lang="en-US" sz="2400" b="1" dirty="0" err="1" smtClean="0">
                <a:latin typeface="Courier New Bold" charset="0"/>
                <a:cs typeface="Courier New Bold" charset="0"/>
                <a:sym typeface="Courier New Bold" charset="0"/>
              </a:rPr>
              <a:t>testq b,a</a:t>
            </a:r>
          </a:p>
          <a:p>
            <a:pPr marL="317500" lvl="1" indent="0"/>
            <a:r>
              <a:rPr lang="en-US" sz="2400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ZF  </a:t>
            </a:r>
            <a:r>
              <a:rPr lang="en-US" sz="2400" dirty="0">
                <a:sym typeface="+mn-ea"/>
              </a:rPr>
              <a:t> 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a&amp;b</a:t>
            </a:r>
            <a:r>
              <a:rPr lang="en-US" sz="2800" dirty="0">
                <a:latin typeface="Courier New Bold" charset="0"/>
                <a:cs typeface="Courier New Bold" charset="0"/>
                <a:sym typeface="Courier New Bold" charset="0"/>
              </a:rPr>
              <a:t> == 0</a:t>
            </a:r>
          </a:p>
          <a:p>
            <a:pPr marL="317500" lvl="1" indent="0"/>
            <a:r>
              <a:rPr lang="en-US" sz="2400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SF  </a:t>
            </a:r>
            <a:r>
              <a:rPr lang="en-US" sz="2400" dirty="0">
                <a:sym typeface="+mn-ea"/>
              </a:rPr>
              <a:t> 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a&amp;b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 &lt; 0</a:t>
            </a:r>
            <a:endParaRPr lang="en-US" sz="2400" dirty="0">
              <a:latin typeface="Courier New Bold" charset="0"/>
              <a:ea typeface="ヒラギノ角ゴ ProN W6" charset="0"/>
              <a:cs typeface="Courier New Bold" charset="0"/>
              <a:sym typeface="Courier New Bold" charset="0"/>
            </a:endParaRPr>
          </a:p>
          <a:p>
            <a:pPr indent="0" algn="just">
              <a:lnSpc>
                <a:spcPct val="150000"/>
              </a:lnSpc>
              <a:buFont typeface="+mj-lt"/>
              <a:buNone/>
            </a:pPr>
            <a:endParaRPr lang="en-US" sz="2400" b="1" dirty="0" err="1" smtClean="0">
              <a:latin typeface="Courier New Bold" charset="0"/>
              <a:cs typeface="Courier New Bold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2665" y="5445125"/>
            <a:ext cx="3977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 smtClean="0">
                <a:latin typeface="Courier New" panose="02070309020205020404" charset="0"/>
                <a:cs typeface="Courier New" panose="02070309020205020404" charset="0"/>
                <a:sym typeface="+mn-ea"/>
              </a:rPr>
              <a:t>最常用的用法：</a:t>
            </a:r>
            <a:r>
              <a:rPr lang="en-US" b="1" dirty="0" err="1" smtClean="0">
                <a:latin typeface="Courier New" panose="02070309020205020404" charset="0"/>
                <a:cs typeface="Courier New" panose="02070309020205020404" charset="0"/>
                <a:sym typeface="+mn-ea"/>
              </a:rPr>
              <a:t>testq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+mn-ea"/>
              </a:rPr>
              <a:t>  %</a:t>
            </a:r>
            <a:r>
              <a:rPr lang="en-US" b="1" dirty="0" err="1" smtClean="0">
                <a:latin typeface="Courier New" panose="02070309020205020404" charset="0"/>
                <a:cs typeface="Courier New" panose="02070309020205020404" charset="0"/>
                <a:sym typeface="+mn-ea"/>
              </a:rPr>
              <a:t>rax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+mn-ea"/>
              </a:rPr>
              <a:t>,%</a:t>
            </a:r>
            <a:r>
              <a:rPr lang="en-US" b="1" dirty="0" err="1" smtClean="0">
                <a:latin typeface="Courier New" panose="02070309020205020404" charset="0"/>
                <a:cs typeface="Courier New" panose="02070309020205020404" charset="0"/>
                <a:sym typeface="+mn-ea"/>
              </a:rPr>
              <a:t>rax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16452" y="5813425"/>
            <a:ext cx="264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Courier New" panose="02070309020205020404" charset="0"/>
                <a:cs typeface="Courier New" panose="02070309020205020404" charset="0"/>
              </a:rPr>
              <a:t>testq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  $1,  %</a:t>
            </a:r>
            <a:r>
              <a:rPr lang="en-US" altLang="zh-CN" b="1" dirty="0" err="1">
                <a:latin typeface="Courier New" panose="02070309020205020404" charset="0"/>
                <a:cs typeface="Courier New" panose="02070309020205020404" charset="0"/>
              </a:rPr>
              <a:t>rax</a:t>
            </a:r>
            <a:endParaRPr lang="zh-CN" altLang="en-US" b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6452" y="6201555"/>
            <a:ext cx="249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Courier New" panose="02070309020205020404" charset="0"/>
                <a:cs typeface="Courier New" panose="02070309020205020404" charset="0"/>
              </a:rPr>
              <a:t>testb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  $2,  %</a:t>
            </a:r>
            <a:r>
              <a:rPr lang="en-US" altLang="zh-CN" b="1" dirty="0" err="1">
                <a:latin typeface="Courier New" panose="02070309020205020404" charset="0"/>
                <a:cs typeface="Courier New" panose="02070309020205020404" charset="0"/>
              </a:rPr>
              <a:t>rax</a:t>
            </a:r>
            <a:endParaRPr lang="zh-CN" altLang="en-US" b="1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 bldLvl="0" animBg="1"/>
      <p:bldP spid="38" grpId="0"/>
      <p:bldP spid="39" grpId="0"/>
      <p:bldP spid="40" grpId="0"/>
      <p:bldP spid="2" grpId="0"/>
      <p:bldP spid="5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燕尾形 46"/>
          <p:cNvSpPr/>
          <p:nvPr/>
        </p:nvSpPr>
        <p:spPr>
          <a:xfrm>
            <a:off x="674694" y="4054934"/>
            <a:ext cx="612749" cy="665792"/>
          </a:xfrm>
          <a:prstGeom prst="chevron">
            <a:avLst>
              <a:gd name="adj" fmla="val 5442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70">
              <a:cs typeface="+mn-ea"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1214754" y="4054934"/>
            <a:ext cx="613663" cy="665792"/>
          </a:xfrm>
          <a:prstGeom prst="chevron">
            <a:avLst>
              <a:gd name="adj" fmla="val 544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70">
              <a:cs typeface="+mn-ea"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1754814" y="4054934"/>
            <a:ext cx="613663" cy="665792"/>
          </a:xfrm>
          <a:prstGeom prst="chevron">
            <a:avLst>
              <a:gd name="adj" fmla="val 5442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70">
              <a:cs typeface="+mn-ea"/>
            </a:endParaRPr>
          </a:p>
        </p:txBody>
      </p:sp>
      <p:sp>
        <p:nvSpPr>
          <p:cNvPr id="51" name="燕尾形 50"/>
          <p:cNvSpPr/>
          <p:nvPr/>
        </p:nvSpPr>
        <p:spPr>
          <a:xfrm>
            <a:off x="2275277" y="4054934"/>
            <a:ext cx="613663" cy="665792"/>
          </a:xfrm>
          <a:prstGeom prst="chevron">
            <a:avLst>
              <a:gd name="adj" fmla="val 544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70">
              <a:cs typeface="+mn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455319" y="2183606"/>
            <a:ext cx="0" cy="37261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16832" y="3737856"/>
            <a:ext cx="0" cy="3099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36771" y="3152775"/>
            <a:ext cx="0" cy="8972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2456892" y="4709966"/>
            <a:ext cx="21801" cy="70955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五边形 56"/>
          <p:cNvSpPr/>
          <p:nvPr/>
        </p:nvSpPr>
        <p:spPr>
          <a:xfrm>
            <a:off x="-27384" y="4049372"/>
            <a:ext cx="4428491" cy="669549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3" tIns="34287" rIns="68573" bIns="34287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70">
              <a:cs typeface="+mn-ea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67189" y="2445068"/>
            <a:ext cx="3355658" cy="616268"/>
            <a:chOff x="814328" y="3219334"/>
            <a:chExt cx="2266827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cs typeface="+mn-ea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cs typeface="+mn-ea"/>
                  </a:endParaRPr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336364" y="3391186"/>
                <a:ext cx="328798" cy="3143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bg1"/>
                  </a:solidFill>
                  <a:cs typeface="+mn-ea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139540" y="3319207"/>
              <a:ext cx="1926672" cy="2589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400" dirty="0" smtClean="0">
                  <a:solidFill>
                    <a:schemeClr val="accent2"/>
                  </a:solidFill>
                  <a:latin typeface="+mn-ea"/>
                  <a:ea typeface="+mn-ea"/>
                  <a:cs typeface="+mn-ea"/>
                </a:rPr>
                <a:t>机器级编程模型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468755" y="3156585"/>
            <a:ext cx="7015480" cy="652263"/>
            <a:chOff x="814328" y="3219334"/>
            <a:chExt cx="2266829" cy="432536"/>
          </a:xfrm>
        </p:grpSpPr>
        <p:grpSp>
          <p:nvGrpSpPr>
            <p:cNvPr id="74" name="组合 73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cs typeface="+mn-ea"/>
                  </a:endParaRPr>
                </a:p>
              </p:txBody>
            </p:sp>
            <p:sp>
              <p:nvSpPr>
                <p:cNvPr id="79" name="圆角矩形 78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cs typeface="+mn-ea"/>
                  </a:endParaRPr>
                </a:p>
              </p:txBody>
            </p:sp>
          </p:grpSp>
          <p:sp>
            <p:nvSpPr>
              <p:cNvPr id="77" name="椭圆 76"/>
              <p:cNvSpPr/>
              <p:nvPr/>
            </p:nvSpPr>
            <p:spPr>
              <a:xfrm>
                <a:off x="2291279" y="3362434"/>
                <a:ext cx="148008" cy="38457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bg1"/>
                  </a:solidFill>
                  <a:cs typeface="+mn-ea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105478" y="3261864"/>
              <a:ext cx="1960495" cy="367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rgbClr val="FFC000"/>
                  </a:solidFill>
                  <a:sym typeface="+mn-ea"/>
                </a:rPr>
                <a:t>ISA (Instruction Set Architecture)</a:t>
              </a:r>
              <a:r>
                <a:rPr lang="zh-CN" altLang="en-US" sz="1800" dirty="0" smtClean="0">
                  <a:solidFill>
                    <a:srgbClr val="FFC000"/>
                  </a:solidFill>
                  <a:sym typeface="+mn-ea"/>
                </a:rPr>
                <a:t>，定义了机器的指令格式及其功能、内部寄存器、存储器和</a:t>
              </a:r>
              <a:r>
                <a:rPr lang="en-US" altLang="zh-CN" sz="1800" dirty="0" smtClean="0">
                  <a:solidFill>
                    <a:srgbClr val="FFC000"/>
                  </a:solidFill>
                  <a:sym typeface="+mn-ea"/>
                </a:rPr>
                <a:t>IO</a:t>
              </a:r>
              <a:r>
                <a:rPr lang="zh-CN" altLang="en-US" sz="1800" dirty="0" smtClean="0">
                  <a:solidFill>
                    <a:srgbClr val="FFC000"/>
                  </a:solidFill>
                  <a:sym typeface="+mn-ea"/>
                </a:rPr>
                <a:t>组织等结构。</a:t>
              </a:r>
              <a:endParaRPr lang="zh-CN" altLang="en-US" sz="1800" dirty="0" smtClean="0">
                <a:solidFill>
                  <a:srgbClr val="FFC000"/>
                </a:solidFill>
                <a:latin typeface="+mn-ea"/>
                <a:ea typeface="+mn-ea"/>
                <a:cs typeface="+mn-ea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586774" y="4998713"/>
            <a:ext cx="6779441" cy="893172"/>
            <a:chOff x="814328" y="3219334"/>
            <a:chExt cx="2302093" cy="432536"/>
          </a:xfrm>
        </p:grpSpPr>
        <p:grpSp>
          <p:nvGrpSpPr>
            <p:cNvPr id="81" name="组合 80"/>
            <p:cNvGrpSpPr/>
            <p:nvPr/>
          </p:nvGrpSpPr>
          <p:grpSpPr>
            <a:xfrm>
              <a:off x="814328" y="3219334"/>
              <a:ext cx="2302093" cy="432536"/>
              <a:chOff x="2173927" y="3285519"/>
              <a:chExt cx="2921143" cy="548848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73927" y="3285519"/>
                <a:ext cx="2921143" cy="548848"/>
                <a:chOff x="4304043" y="1286668"/>
                <a:chExt cx="6513828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5" name="圆角矩形 84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cs typeface="+mn-ea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4351923" y="1373338"/>
                  <a:ext cx="646594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cs typeface="+mn-ea"/>
                  </a:endParaRPr>
                </a:p>
              </p:txBody>
            </p:sp>
          </p:grpSp>
          <p:sp>
            <p:nvSpPr>
              <p:cNvPr id="84" name="椭圆 83"/>
              <p:cNvSpPr/>
              <p:nvPr/>
            </p:nvSpPr>
            <p:spPr>
              <a:xfrm>
                <a:off x="2284290" y="3435482"/>
                <a:ext cx="166269" cy="2772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bg1"/>
                  </a:solidFill>
                  <a:cs typeface="+mn-ea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66807" y="3233076"/>
              <a:ext cx="2014349" cy="402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accent5"/>
                  </a:solidFill>
                  <a:latin typeface="+mn-ea"/>
                  <a:ea typeface="+mn-ea"/>
                  <a:cs typeface="+mn-ea"/>
                </a:rPr>
                <a:t>比C语言看到更多硬件细节：</a:t>
              </a:r>
            </a:p>
            <a:p>
              <a:r>
                <a:rPr lang="zh-CN" altLang="en-US" sz="1800" dirty="0">
                  <a:solidFill>
                    <a:schemeClr val="accent5"/>
                  </a:solidFill>
                  <a:latin typeface="+mn-ea"/>
                  <a:ea typeface="+mn-ea"/>
                  <a:cs typeface="+mn-ea"/>
                </a:rPr>
                <a:t>程序计数器PC；整数</a:t>
              </a:r>
              <a:r>
                <a:rPr lang="zh-CN" altLang="en-US" sz="1800" dirty="0" smtClean="0">
                  <a:solidFill>
                    <a:schemeClr val="accent5"/>
                  </a:solidFill>
                  <a:latin typeface="+mn-ea"/>
                  <a:ea typeface="+mn-ea"/>
                  <a:cs typeface="+mn-ea"/>
                </a:rPr>
                <a:t>寄存器；</a:t>
              </a:r>
              <a:r>
                <a:rPr lang="zh-CN" altLang="en-US" sz="1800" dirty="0">
                  <a:solidFill>
                    <a:schemeClr val="accent5"/>
                  </a:solidFill>
                  <a:latin typeface="+mn-ea"/>
                  <a:ea typeface="+mn-ea"/>
                  <a:cs typeface="+mn-ea"/>
                </a:rPr>
                <a:t>状态寄存器；浮点寄存器</a:t>
              </a: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2834934" y="3737856"/>
            <a:ext cx="1274176" cy="1215605"/>
            <a:chOff x="3197225" y="3458369"/>
            <a:chExt cx="533400" cy="487363"/>
          </a:xfrm>
          <a:solidFill>
            <a:schemeClr val="accent6"/>
          </a:solidFill>
        </p:grpSpPr>
        <p:sp>
          <p:nvSpPr>
            <p:cNvPr id="8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70">
                <a:cs typeface="+mn-ea"/>
              </a:endParaRPr>
            </a:p>
          </p:txBody>
        </p:sp>
        <p:sp>
          <p:nvSpPr>
            <p:cNvPr id="89" name="Freeform 313"/>
            <p:cNvSpPr/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70">
                <a:cs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985"/>
            <a:ext cx="7448550" cy="15481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-244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106533" y="484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8" grpId="0" bldLvl="0" animBg="1"/>
      <p:bldP spid="50" grpId="0" bldLvl="0" animBg="1"/>
      <p:bldP spid="51" grpId="0" bldLvl="0" animBg="1"/>
      <p:bldP spid="57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9008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24"/>
          <p:cNvSpPr txBox="1"/>
          <p:nvPr/>
        </p:nvSpPr>
        <p:spPr>
          <a:xfrm>
            <a:off x="5493589" y="347761"/>
            <a:ext cx="2087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访问条件码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/>
        </p:nvSpPr>
        <p:spPr>
          <a:xfrm>
            <a:off x="250826" y="1357176"/>
            <a:ext cx="8382000" cy="15925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en-US" dirty="0" err="1"/>
              <a:t>SetX</a:t>
            </a:r>
            <a:r>
              <a:rPr lang="en-US" dirty="0"/>
              <a:t> </a:t>
            </a:r>
            <a:r>
              <a:rPr lang="zh-CN" altLang="en-US" dirty="0"/>
              <a:t>指令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基于条件码的组合将目标的低位字节设置为0或1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不改变剩余的7字节。</a:t>
            </a:r>
          </a:p>
          <a:p>
            <a:pPr marL="317500" lvl="1" indent="0">
              <a:buNone/>
            </a:pPr>
            <a:endParaRPr lang="en-US" dirty="0" smtClean="0"/>
          </a:p>
          <a:p>
            <a:pPr marL="552450" lvl="1"/>
            <a:endParaRPr lang="en-US" dirty="0"/>
          </a:p>
        </p:txBody>
      </p:sp>
      <p:graphicFrame>
        <p:nvGraphicFramePr>
          <p:cNvPr id="3789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307344"/>
              </p:ext>
            </p:extLst>
          </p:nvPr>
        </p:nvGraphicFramePr>
        <p:xfrm>
          <a:off x="1180465" y="2540904"/>
          <a:ext cx="6095683" cy="4226560"/>
        </p:xfrm>
        <a:graphic>
          <a:graphicData uri="http://schemas.openxmlformats.org/drawingml/2006/table">
            <a:tbl>
              <a:tblPr/>
              <a:tblGrid>
                <a:gridCol w="110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6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698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SetX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效果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设置条件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相等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/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零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setne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不等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 /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非零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sets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负数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setns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~SF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非负数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setg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~(SF^OF)&amp;~ZF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大于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&gt;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setge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大于等于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&gt;=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setl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小于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有符合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setle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(SF^OF)|ZF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小于等于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&lt;=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seta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~CF&amp;~ZF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超过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&gt;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setae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~CF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超过或相等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&gt;=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CF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低于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  <a:defRPr/>
                      </a:pP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setbe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CF|ZF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低于</a:t>
                      </a:r>
                      <a:r>
                        <a:rPr kumimoji="0" lang="zh-CN" alt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或相等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宋体" panose="02010600030101010101" pitchFamily="2" charset="-122"/>
                          <a:cs typeface="ヒラギノ角ゴ ProN W6" charset="0"/>
                          <a:sym typeface="Calibri Bold" charset="0"/>
                        </a:rPr>
                        <a:t>&lt;=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389663" y="4794672"/>
            <a:ext cx="189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Courier New" panose="02070309020205020404" charset="0"/>
                <a:cs typeface="Courier New" panose="02070309020205020404" charset="0"/>
              </a:rPr>
              <a:t>setl</a:t>
            </a:r>
            <a:r>
              <a:rPr lang="en-US" altLang="zh-CN" b="1" dirty="0" smtClean="0">
                <a:latin typeface="Courier New" panose="02070309020205020404" charset="0"/>
                <a:cs typeface="Courier New" panose="02070309020205020404" charset="0"/>
              </a:rPr>
              <a:t>  %al</a:t>
            </a:r>
            <a:endParaRPr lang="zh-CN" altLang="en-US" b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89663" y="6081654"/>
            <a:ext cx="189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Courier New" panose="02070309020205020404" charset="0"/>
                <a:cs typeface="Courier New" panose="02070309020205020404" charset="0"/>
              </a:rPr>
              <a:t>setb</a:t>
            </a:r>
            <a:r>
              <a:rPr lang="en-US" altLang="zh-CN" b="1" dirty="0" smtClean="0">
                <a:latin typeface="Courier New" panose="02070309020205020404" charset="0"/>
                <a:cs typeface="Courier New" panose="02070309020205020404" charset="0"/>
              </a:rPr>
              <a:t>  %al</a:t>
            </a:r>
            <a:endParaRPr lang="zh-CN" altLang="en-US" b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9663" y="2170313"/>
            <a:ext cx="135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Courier New" panose="02070309020205020404" charset="0"/>
                <a:cs typeface="Courier New" panose="02070309020205020404" charset="0"/>
              </a:rPr>
              <a:t>setx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   D</a:t>
            </a:r>
            <a:endParaRPr lang="zh-CN" altLang="en-US" b="1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9008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24"/>
          <p:cNvSpPr txBox="1"/>
          <p:nvPr/>
        </p:nvSpPr>
        <p:spPr>
          <a:xfrm>
            <a:off x="4558665" y="349250"/>
            <a:ext cx="40665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x86-64 整数寄存器</a:t>
            </a:r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/>
        </p:nvSpPr>
        <p:spPr>
          <a:xfrm>
            <a:off x="37465" y="1325245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endParaRPr lang="zh-CN" altLang="en-US"/>
          </a:p>
        </p:txBody>
      </p:sp>
      <p:sp>
        <p:nvSpPr>
          <p:cNvPr id="7" name="Rectangle 1"/>
          <p:cNvSpPr/>
          <p:nvPr/>
        </p:nvSpPr>
        <p:spPr bwMode="auto">
          <a:xfrm>
            <a:off x="762000" y="5181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</a:p>
        </p:txBody>
      </p:sp>
      <p:sp>
        <p:nvSpPr>
          <p:cNvPr id="19" name="Rectangle 6"/>
          <p:cNvSpPr/>
          <p:nvPr/>
        </p:nvSpPr>
        <p:spPr bwMode="auto">
          <a:xfrm>
            <a:off x="3657600" y="1562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al</a:t>
            </a:r>
            <a:endParaRPr lang="en-US" sz="2000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7"/>
          <p:cNvSpPr/>
          <p:nvPr/>
        </p:nvSpPr>
        <p:spPr bwMode="auto">
          <a:xfrm>
            <a:off x="3657600" y="2171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bl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3" name="Rectangle 8"/>
          <p:cNvSpPr/>
          <p:nvPr/>
        </p:nvSpPr>
        <p:spPr bwMode="auto">
          <a:xfrm>
            <a:off x="3657600" y="2781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cl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4" name="Rectangle 9"/>
          <p:cNvSpPr/>
          <p:nvPr/>
        </p:nvSpPr>
        <p:spPr bwMode="auto">
          <a:xfrm>
            <a:off x="3657600" y="3390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dl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10"/>
          <p:cNvSpPr/>
          <p:nvPr/>
        </p:nvSpPr>
        <p:spPr bwMode="auto">
          <a:xfrm>
            <a:off x="3657600" y="4000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sil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Rectangle 11"/>
          <p:cNvSpPr/>
          <p:nvPr/>
        </p:nvSpPr>
        <p:spPr bwMode="auto">
          <a:xfrm>
            <a:off x="3657600" y="4610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dil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" name="Rectangle 12"/>
          <p:cNvSpPr/>
          <p:nvPr/>
        </p:nvSpPr>
        <p:spPr bwMode="auto">
          <a:xfrm>
            <a:off x="3649650" y="5219700"/>
            <a:ext cx="655649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spl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8" name="Rectangle 13"/>
          <p:cNvSpPr/>
          <p:nvPr/>
        </p:nvSpPr>
        <p:spPr bwMode="auto">
          <a:xfrm>
            <a:off x="3657600" y="58166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bpl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9" name="Rectangle 14"/>
          <p:cNvSpPr/>
          <p:nvPr/>
        </p:nvSpPr>
        <p:spPr bwMode="auto">
          <a:xfrm>
            <a:off x="7620000" y="1562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r8b</a:t>
            </a:r>
            <a:endParaRPr lang="en-US" sz="1400" dirty="0">
              <a:solidFill>
                <a:srgbClr val="FF0000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0" name="Rectangle 15"/>
          <p:cNvSpPr/>
          <p:nvPr/>
        </p:nvSpPr>
        <p:spPr bwMode="auto">
          <a:xfrm>
            <a:off x="7620000" y="2171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r9b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1" name="Rectangle 16"/>
          <p:cNvSpPr/>
          <p:nvPr/>
        </p:nvSpPr>
        <p:spPr bwMode="auto">
          <a:xfrm>
            <a:off x="7620000" y="2781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r10b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2" name="Rectangle 17"/>
          <p:cNvSpPr/>
          <p:nvPr/>
        </p:nvSpPr>
        <p:spPr bwMode="auto">
          <a:xfrm>
            <a:off x="7620000" y="3390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r11b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3" name="Rectangle 18"/>
          <p:cNvSpPr/>
          <p:nvPr/>
        </p:nvSpPr>
        <p:spPr bwMode="auto">
          <a:xfrm>
            <a:off x="7620000" y="4000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r12b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4" name="Rectangle 19"/>
          <p:cNvSpPr/>
          <p:nvPr/>
        </p:nvSpPr>
        <p:spPr bwMode="auto">
          <a:xfrm>
            <a:off x="7620000" y="4610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r13b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5" name="Rectangle 20"/>
          <p:cNvSpPr/>
          <p:nvPr/>
        </p:nvSpPr>
        <p:spPr bwMode="auto">
          <a:xfrm>
            <a:off x="7620000" y="5219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r14b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6" name="Rectangle 21"/>
          <p:cNvSpPr/>
          <p:nvPr/>
        </p:nvSpPr>
        <p:spPr bwMode="auto">
          <a:xfrm>
            <a:off x="7620000" y="5829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4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r15b</a:t>
            </a:r>
            <a:endParaRPr lang="en-US" sz="1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7" name="Rectangle 22"/>
          <p:cNvSpPr/>
          <p:nvPr/>
        </p:nvSpPr>
        <p:spPr bwMode="auto">
          <a:xfrm>
            <a:off x="4724400" y="1524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38" name="Rectangle 23"/>
          <p:cNvSpPr/>
          <p:nvPr/>
        </p:nvSpPr>
        <p:spPr bwMode="auto">
          <a:xfrm>
            <a:off x="4724400" y="2133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39" name="Rectangle 24"/>
          <p:cNvSpPr/>
          <p:nvPr/>
        </p:nvSpPr>
        <p:spPr bwMode="auto">
          <a:xfrm>
            <a:off x="4724400" y="2743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40" name="Rectangle 25"/>
          <p:cNvSpPr/>
          <p:nvPr/>
        </p:nvSpPr>
        <p:spPr bwMode="auto">
          <a:xfrm>
            <a:off x="4724400" y="3352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41" name="Rectangle 26"/>
          <p:cNvSpPr/>
          <p:nvPr/>
        </p:nvSpPr>
        <p:spPr bwMode="auto">
          <a:xfrm>
            <a:off x="4724400" y="3962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42" name="Rectangle 27"/>
          <p:cNvSpPr/>
          <p:nvPr/>
        </p:nvSpPr>
        <p:spPr bwMode="auto">
          <a:xfrm>
            <a:off x="4724400" y="4572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43" name="Rectangle 28"/>
          <p:cNvSpPr/>
          <p:nvPr/>
        </p:nvSpPr>
        <p:spPr bwMode="auto">
          <a:xfrm>
            <a:off x="4724400" y="5181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44" name="Rectangle 29"/>
          <p:cNvSpPr/>
          <p:nvPr/>
        </p:nvSpPr>
        <p:spPr bwMode="auto">
          <a:xfrm>
            <a:off x="4724400" y="5791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</a:p>
        </p:txBody>
      </p:sp>
      <p:sp>
        <p:nvSpPr>
          <p:cNvPr id="45" name="Rectangle 30"/>
          <p:cNvSpPr/>
          <p:nvPr/>
        </p:nvSpPr>
        <p:spPr bwMode="auto">
          <a:xfrm>
            <a:off x="762000" y="1524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6" name="Rectangle 31"/>
          <p:cNvSpPr/>
          <p:nvPr/>
        </p:nvSpPr>
        <p:spPr bwMode="auto">
          <a:xfrm>
            <a:off x="762000" y="2133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7" name="Rectangle 32"/>
          <p:cNvSpPr/>
          <p:nvPr/>
        </p:nvSpPr>
        <p:spPr bwMode="auto">
          <a:xfrm>
            <a:off x="762000" y="2743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</a:p>
        </p:txBody>
      </p:sp>
      <p:sp>
        <p:nvSpPr>
          <p:cNvPr id="48" name="Rectangle 33"/>
          <p:cNvSpPr/>
          <p:nvPr/>
        </p:nvSpPr>
        <p:spPr bwMode="auto">
          <a:xfrm>
            <a:off x="762000" y="3352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</a:p>
        </p:txBody>
      </p:sp>
      <p:sp>
        <p:nvSpPr>
          <p:cNvPr id="49" name="Rectangle 34"/>
          <p:cNvSpPr/>
          <p:nvPr/>
        </p:nvSpPr>
        <p:spPr bwMode="auto">
          <a:xfrm>
            <a:off x="762000" y="3962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</a:p>
        </p:txBody>
      </p:sp>
      <p:sp>
        <p:nvSpPr>
          <p:cNvPr id="50" name="Rectangle 35"/>
          <p:cNvSpPr/>
          <p:nvPr/>
        </p:nvSpPr>
        <p:spPr bwMode="auto">
          <a:xfrm>
            <a:off x="762000" y="4572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</a:p>
        </p:txBody>
      </p:sp>
      <p:sp>
        <p:nvSpPr>
          <p:cNvPr id="51" name="Rectangle 36"/>
          <p:cNvSpPr/>
          <p:nvPr/>
        </p:nvSpPr>
        <p:spPr bwMode="auto">
          <a:xfrm>
            <a:off x="762000" y="5791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62000" y="64262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可以引用低位字节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9008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24"/>
          <p:cNvSpPr txBox="1"/>
          <p:nvPr/>
        </p:nvSpPr>
        <p:spPr>
          <a:xfrm>
            <a:off x="5493589" y="347761"/>
            <a:ext cx="2087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访问条件码</a:t>
            </a:r>
          </a:p>
        </p:txBody>
      </p:sp>
      <p:sp>
        <p:nvSpPr>
          <p:cNvPr id="38921" name="Rectangle 9"/>
          <p:cNvSpPr>
            <a:spLocks noGrp="1" noChangeArrowheads="1"/>
          </p:cNvSpPr>
          <p:nvPr/>
        </p:nvSpPr>
        <p:spPr>
          <a:xfrm>
            <a:off x="196850" y="1577340"/>
            <a:ext cx="8947150" cy="332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en-US" dirty="0" err="1"/>
              <a:t>SetX</a:t>
            </a:r>
            <a:r>
              <a:rPr lang="en-US" dirty="0"/>
              <a:t> 指令: </a:t>
            </a:r>
          </a:p>
          <a:p>
            <a:pPr marL="552450" lvl="1"/>
            <a:r>
              <a:rPr lang="en-US" dirty="0"/>
              <a:t>基于条件码组合的单字节设置</a:t>
            </a:r>
          </a:p>
          <a:p>
            <a:r>
              <a:rPr lang="en-US" dirty="0"/>
              <a:t>可寻址字节寄存器之一</a:t>
            </a:r>
          </a:p>
          <a:p>
            <a:pPr marL="552450" lvl="1"/>
            <a:r>
              <a:rPr lang="en-US" dirty="0"/>
              <a:t>不改变剩余字节。</a:t>
            </a:r>
          </a:p>
          <a:p>
            <a:pPr marL="552450" lvl="1"/>
            <a:r>
              <a:rPr lang="en-US" dirty="0"/>
              <a:t>通常使用movzbl完成工作</a:t>
            </a:r>
          </a:p>
          <a:p>
            <a:pPr marL="1009650" lvl="2"/>
            <a:r>
              <a:rPr lang="en-US" dirty="0"/>
              <a:t>32位指令将</a:t>
            </a:r>
            <a:r>
              <a:rPr lang="zh-CN" altLang="en-US" dirty="0" smtClean="0">
                <a:ea typeface="宋体" panose="02010600030101010101" pitchFamily="2" charset="-122"/>
              </a:rPr>
              <a:t>高字节</a:t>
            </a:r>
            <a:r>
              <a:rPr lang="en-US" altLang="zh-CN" dirty="0" smtClean="0">
                <a:ea typeface="宋体" panose="02010600030101010101" pitchFamily="2" charset="-122"/>
              </a:rPr>
              <a:t>2--8 </a:t>
            </a:r>
            <a:r>
              <a:rPr lang="en-US" dirty="0" smtClean="0"/>
              <a:t>设置为</a:t>
            </a:r>
            <a:r>
              <a:rPr lang="en-US" dirty="0"/>
              <a:t>0。</a:t>
            </a:r>
          </a:p>
          <a:p>
            <a:pPr marL="317500" lvl="1" indent="0">
              <a:buNone/>
            </a:pPr>
            <a:endParaRPr lang="en-US" dirty="0"/>
          </a:p>
        </p:txBody>
      </p:sp>
      <p:sp>
        <p:nvSpPr>
          <p:cNvPr id="38913" name="Rectangle 1"/>
          <p:cNvSpPr/>
          <p:nvPr/>
        </p:nvSpPr>
        <p:spPr bwMode="auto">
          <a:xfrm>
            <a:off x="304800" y="5410200"/>
            <a:ext cx="6629400" cy="11176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cmpq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rsi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Compare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x:y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setg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%al          # Set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when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&gt;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movzbl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%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al, </a:t>
            </a:r>
            <a:r>
              <a:rPr lang="cs-CZ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cs-CZ" sz="18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eax</a:t>
            </a:r>
            <a:r>
              <a:rPr lang="cs-CZ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cs-CZ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Zero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rest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of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%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8922" name="Rectangle 10"/>
          <p:cNvSpPr/>
          <p:nvPr/>
        </p:nvSpPr>
        <p:spPr bwMode="auto">
          <a:xfrm>
            <a:off x="1143000" y="3886200"/>
            <a:ext cx="34290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x &gt; 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7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613926"/>
              </p:ext>
            </p:extLst>
          </p:nvPr>
        </p:nvGraphicFramePr>
        <p:xfrm>
          <a:off x="5638800" y="37338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eax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Calibri" panose="020F0502020204030204"/>
                          <a:cs typeface="Calibri" panose="020F0502020204030204"/>
                        </a:rPr>
                        <a:t>返回结果值</a:t>
                      </a:r>
                      <a:endParaRPr lang="zh-CN" altLang="en-US" b="1" i="0" dirty="0" smtClean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9" name="Group 5"/>
          <p:cNvGrpSpPr/>
          <p:nvPr/>
        </p:nvGrpSpPr>
        <p:grpSpPr>
          <a:xfrm>
            <a:off x="2124635" y="4204447"/>
            <a:ext cx="2008094" cy="1308847"/>
            <a:chOff x="2124635" y="4204447"/>
            <a:chExt cx="2008094" cy="1308847"/>
          </a:xfrm>
        </p:grpSpPr>
        <p:cxnSp>
          <p:nvCxnSpPr>
            <p:cNvPr id="21" name="Straight Arrow Connector 2"/>
            <p:cNvCxnSpPr/>
            <p:nvPr/>
          </p:nvCxnSpPr>
          <p:spPr bwMode="auto">
            <a:xfrm flipH="1">
              <a:off x="2994212" y="4204447"/>
              <a:ext cx="53788" cy="13088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4"/>
            <p:cNvCxnSpPr/>
            <p:nvPr/>
          </p:nvCxnSpPr>
          <p:spPr bwMode="auto">
            <a:xfrm flipH="1">
              <a:off x="2124635" y="4204447"/>
              <a:ext cx="2008094" cy="13088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7" name="Rectangle 10"/>
          <p:cNvSpPr/>
          <p:nvPr/>
        </p:nvSpPr>
        <p:spPr bwMode="auto">
          <a:xfrm>
            <a:off x="1137920" y="3886200"/>
            <a:ext cx="34290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x 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≥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  <a:r>
              <a:rPr lang="zh-CN" altLang="en-US" sz="20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？</a:t>
            </a:r>
            <a:endParaRPr lang="en-US" sz="2000" b="1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8913" grpId="0" animBg="1"/>
      <p:bldP spid="38922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TextBox 1"/>
          <p:cNvSpPr txBox="1"/>
          <p:nvPr/>
        </p:nvSpPr>
        <p:spPr>
          <a:xfrm>
            <a:off x="863727" y="1454141"/>
            <a:ext cx="7160468" cy="3538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Calibri" panose="020F0502020204030204" charset="0"/>
                <a:cs typeface="Calibri" panose="020F0502020204030204" charset="0"/>
              </a:rPr>
              <a:t>注意</a:t>
            </a:r>
            <a:r>
              <a:rPr lang="en-US" sz="32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 err="1" smtClean="0">
                <a:latin typeface="Courier New" panose="02070309020205020404" charset="0"/>
                <a:cs typeface="Courier New" panose="02070309020205020404" charset="0"/>
              </a:rPr>
              <a:t>movzbl</a:t>
            </a:r>
            <a:r>
              <a:rPr lang="zh-CN" altLang="en-US" sz="32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特殊作用</a:t>
            </a:r>
            <a:r>
              <a:rPr lang="en-US" sz="32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</a:p>
          <a:p>
            <a:r>
              <a:rPr lang="cs-CZ" sz="32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movzbl %al, %eax</a:t>
            </a:r>
            <a:endParaRPr lang="en-US" sz="3200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sz="3200" dirty="0" smtClean="0">
              <a:latin typeface="Calibri" panose="020F0502020204030204" charset="0"/>
              <a:cs typeface="Calibri" panose="020F0502020204030204" charset="0"/>
            </a:endParaRPr>
          </a:p>
          <a:p>
            <a:endParaRPr lang="en-US" sz="3200" dirty="0" smtClean="0">
              <a:latin typeface="Calibri" panose="020F0502020204030204" charset="0"/>
              <a:cs typeface="Calibri" panose="020F0502020204030204" charset="0"/>
            </a:endParaRPr>
          </a:p>
          <a:p>
            <a:endParaRPr lang="en-US" sz="3200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sz="3200" dirty="0" smtClean="0">
              <a:latin typeface="Calibri" panose="020F0502020204030204" charset="0"/>
              <a:cs typeface="Calibri" panose="020F0502020204030204" charset="0"/>
            </a:endParaRPr>
          </a:p>
          <a:p>
            <a:endParaRPr 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Rectangle 30"/>
          <p:cNvSpPr/>
          <p:nvPr/>
        </p:nvSpPr>
        <p:spPr bwMode="auto">
          <a:xfrm>
            <a:off x="3212353" y="3482789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4990354" y="3527239"/>
            <a:ext cx="1778000" cy="444500"/>
            <a:chOff x="3723715" y="3036049"/>
            <a:chExt cx="1850837" cy="4445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723715" y="3036049"/>
              <a:ext cx="1709270" cy="4445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 smtClean="0">
                  <a:latin typeface="Courier New" panose="02070309020205020404" charset="0"/>
                  <a:cs typeface="Courier New" panose="02070309020205020404" charset="0"/>
                </a:rPr>
                <a:t>0x000000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charset="0"/>
                <a:cs typeface="Courier New" panose="02070309020205020404" charset="0"/>
                <a:sym typeface="Gill Sans" charset="0"/>
              </a:endParaRPr>
            </a:p>
          </p:txBody>
        </p:sp>
        <p:sp>
          <p:nvSpPr>
            <p:cNvPr id="14" name="Rectangle 6"/>
            <p:cNvSpPr/>
            <p:nvPr/>
          </p:nvSpPr>
          <p:spPr bwMode="auto">
            <a:xfrm>
              <a:off x="5078505" y="3036049"/>
              <a:ext cx="496047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400" dirty="0" smtClean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dirty="0" smtClean="0">
                  <a:solidFill>
                    <a:srgbClr val="FF0000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al</a:t>
              </a:r>
              <a:endParaRPr lang="en-US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42591" y="4023328"/>
            <a:ext cx="1920240" cy="783237"/>
            <a:chOff x="111670" y="3843052"/>
            <a:chExt cx="1827336" cy="1103126"/>
          </a:xfrm>
        </p:grpSpPr>
        <p:sp>
          <p:nvSpPr>
            <p:cNvPr id="6" name="TextBox 4"/>
            <p:cNvSpPr txBox="1"/>
            <p:nvPr/>
          </p:nvSpPr>
          <p:spPr>
            <a:xfrm>
              <a:off x="111670" y="4297777"/>
              <a:ext cx="946785" cy="648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rPr>
                <a:t>皆为</a:t>
              </a:r>
              <a:r>
                <a:rPr lang="en-US" altLang="zh-CN" sz="2400" b="1" dirty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rPr>
                <a:t>0</a:t>
              </a:r>
            </a:p>
          </p:txBody>
        </p:sp>
        <p:cxnSp>
          <p:nvCxnSpPr>
            <p:cNvPr id="7" name="Straight Arrow Connector 6"/>
            <p:cNvCxnSpPr>
              <a:stCxn id="6" idx="3"/>
            </p:cNvCxnSpPr>
            <p:nvPr/>
          </p:nvCxnSpPr>
          <p:spPr bwMode="auto">
            <a:xfrm flipV="1">
              <a:off x="1058296" y="3843052"/>
              <a:ext cx="880710" cy="77902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0964" name="Rectangle 4"/>
          <p:cNvSpPr>
            <a:spLocks noGrp="1" noChangeArrowheads="1"/>
          </p:cNvSpPr>
          <p:nvPr/>
        </p:nvSpPr>
        <p:spPr>
          <a:xfrm>
            <a:off x="-76200" y="675640"/>
            <a:ext cx="8382000" cy="863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 marL="0" indent="0">
              <a:buNone/>
            </a:pPr>
            <a:endParaRPr lang="zh-CN" altLang="en-US" sz="3200"/>
          </a:p>
          <a:p>
            <a:pPr marL="552450" lvl="1">
              <a:buClr>
                <a:srgbClr val="0D0D0D"/>
              </a:buClr>
            </a:pPr>
            <a:r>
              <a:rPr lang="en-US" sz="2800"/>
              <a:t>根据条件码跳转到代码的不同部分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690370"/>
            <a:ext cx="6743065" cy="433324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868239" y="-7839"/>
            <a:ext cx="170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跳转指令</a:t>
            </a:r>
            <a:endParaRPr lang="zh-CN" altLang="en-US" sz="3000" b="1" dirty="0">
              <a:gradFill>
                <a:gsLst>
                  <a:gs pos="0">
                    <a:srgbClr val="F17475"/>
                  </a:gs>
                  <a:gs pos="57000">
                    <a:srgbClr val="01B3C5"/>
                  </a:gs>
                  <a:gs pos="100000">
                    <a:srgbClr val="C65885"/>
                  </a:gs>
                </a:gsLst>
                <a:lin ang="8100000" scaled="0"/>
              </a:gradFill>
              <a:effectLst>
                <a:outerShdw blurRad="50800" dist="254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6800215" y="4895850"/>
            <a:ext cx="2263140" cy="185610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285750" indent="-285750" algn="ctr">
              <a:buFont typeface="Wingdings" panose="05000000000000000000" charset="0"/>
              <a:buChar char=""/>
              <a:defRPr/>
            </a:pPr>
            <a:r>
              <a:rPr lang="zh-CN" altLang="en-US" dirty="0">
                <a:solidFill>
                  <a:schemeClr val="tx1"/>
                </a:solidFill>
              </a:rPr>
              <a:t>一些底层的机器指令有多个名字。</a:t>
            </a:r>
          </a:p>
          <a:p>
            <a:pPr marL="285750" indent="-285750" algn="ctr">
              <a:buFont typeface="Wingdings" panose="05000000000000000000" charset="0"/>
              <a:buChar char=""/>
              <a:defRPr/>
            </a:pPr>
            <a:r>
              <a:rPr lang="zh-CN" altLang="en-US" dirty="0">
                <a:solidFill>
                  <a:schemeClr val="tx1"/>
                </a:solidFill>
              </a:rPr>
              <a:t>条件跳转只能是直接跳转。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05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715839" y="-7839"/>
            <a:ext cx="323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条件控制分支跳转</a:t>
            </a:r>
          </a:p>
        </p:txBody>
      </p:sp>
      <p:sp>
        <p:nvSpPr>
          <p:cNvPr id="43012" name="Rectangle 4"/>
          <p:cNvSpPr/>
          <p:nvPr/>
        </p:nvSpPr>
        <p:spPr bwMode="auto">
          <a:xfrm>
            <a:off x="257810" y="1564005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absdiff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x, long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(x &gt;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x-y;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y-x;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43013" name="Rectangle 5"/>
          <p:cNvSpPr/>
          <p:nvPr/>
        </p:nvSpPr>
        <p:spPr bwMode="auto">
          <a:xfrm>
            <a:off x="4431665" y="1564005"/>
            <a:ext cx="4394200" cy="4813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absdiff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:</a:t>
            </a:r>
            <a:endParaRPr lang="en-US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cmpq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rsi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#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x:y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jle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.L4</a:t>
            </a: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movq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err="1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b="1" dirty="0" err="1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b="1" dirty="0">
              <a:solidFill>
                <a:srgbClr val="0000FF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subq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err="1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rsi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b="1" dirty="0" err="1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b="1" dirty="0">
              <a:solidFill>
                <a:srgbClr val="0000FF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.L4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:       # x &lt;= y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movq</a:t>
            </a:r>
            <a:r>
              <a:rPr lang="en-US" sz="1800" b="1" dirty="0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err="1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rsi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b="1" dirty="0" err="1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b="1" dirty="0">
              <a:solidFill>
                <a:srgbClr val="CC0000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subq</a:t>
            </a:r>
            <a:r>
              <a:rPr lang="en-US" sz="1800" b="1" dirty="0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err="1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en-US" sz="1800" b="1" dirty="0" err="1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endParaRPr lang="en-US" sz="1800" b="1" dirty="0">
              <a:solidFill>
                <a:srgbClr val="CC0000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</p:txBody>
      </p:sp>
      <p:graphicFrame>
        <p:nvGraphicFramePr>
          <p:cNvPr id="19" name="Table 17"/>
          <p:cNvGraphicFramePr>
            <a:graphicFrameLocks noGrp="1"/>
          </p:cNvGraphicFramePr>
          <p:nvPr/>
        </p:nvGraphicFramePr>
        <p:xfrm>
          <a:off x="4800600" y="4510405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用于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latin typeface="Courier New" panose="02070309020205020404"/>
                          <a:cs typeface="Courier New" panose="02070309020205020404"/>
                        </a:rPr>
                        <a:t>返回结果值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3012" grpId="0" animBg="1"/>
      <p:bldP spid="430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893639" y="-7839"/>
            <a:ext cx="171450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  <a:sym typeface="+mn-ea"/>
              </a:rPr>
              <a:t>Goto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跳转</a:t>
            </a:r>
          </a:p>
        </p:txBody>
      </p:sp>
      <p:sp>
        <p:nvSpPr>
          <p:cNvPr id="43012" name="Rectangle 4"/>
          <p:cNvSpPr/>
          <p:nvPr/>
        </p:nvSpPr>
        <p:spPr bwMode="auto">
          <a:xfrm>
            <a:off x="257810" y="299847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absdiff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x, long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(x &gt;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x-y;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y-x;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" name="Rectangle 4"/>
          <p:cNvSpPr/>
          <p:nvPr/>
        </p:nvSpPr>
        <p:spPr bwMode="auto">
          <a:xfrm>
            <a:off x="4799965" y="2211070"/>
            <a:ext cx="3657600" cy="3733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absdiff_j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x, long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ntest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x &lt;= 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if 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ntest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Else;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x-y;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Done;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Else: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y-x;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Done: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result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1" name="Content Placeholder 1"/>
          <p:cNvSpPr>
            <a:spLocks noGrp="1"/>
          </p:cNvSpPr>
          <p:nvPr/>
        </p:nvSpPr>
        <p:spPr>
          <a:xfrm>
            <a:off x="151765" y="1221740"/>
            <a:ext cx="8153400" cy="1041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7E7E7E"/>
              </a:buClr>
            </a:pPr>
            <a:r>
              <a:rPr lang="en-US" dirty="0" smtClean="0"/>
              <a:t>C </a:t>
            </a:r>
            <a:r>
              <a:rPr lang="en-US"/>
              <a:t>允许跳转语句</a:t>
            </a:r>
          </a:p>
          <a:p>
            <a:pPr>
              <a:buClr>
                <a:srgbClr val="7E7E7E"/>
              </a:buClr>
            </a:pPr>
            <a:r>
              <a:rPr lang="en-US" dirty="0" smtClean="0"/>
              <a:t>跳转到指定的标记位置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3012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9155" name="Rectangle 3"/>
          <p:cNvSpPr/>
          <p:nvPr/>
        </p:nvSpPr>
        <p:spPr bwMode="auto">
          <a:xfrm>
            <a:off x="2761298" y="41529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</a:t>
            </a:r>
            <a:r>
              <a:rPr lang="zh-CN" altLang="en-US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代码</a:t>
            </a:r>
          </a:p>
        </p:txBody>
      </p:sp>
      <p:sp>
        <p:nvSpPr>
          <p:cNvPr id="49156" name="Rectangle 4"/>
          <p:cNvSpPr/>
          <p:nvPr/>
        </p:nvSpPr>
        <p:spPr bwMode="auto">
          <a:xfrm>
            <a:off x="2761615" y="859473"/>
            <a:ext cx="4589799" cy="4191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2000" b="1" i="1" dirty="0">
                <a:solidFill>
                  <a:schemeClr val="tx1"/>
                </a:solidFill>
                <a:latin typeface="Calibri" panose="020F0502020204030204"/>
                <a:ea typeface="Calibri Bold Italic" charset="0"/>
                <a:cs typeface="Calibri" panose="020F0502020204030204"/>
                <a:sym typeface="Calibri Bold Italic" charset="0"/>
              </a:rPr>
              <a:t>Test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? </a:t>
            </a:r>
            <a:r>
              <a:rPr lang="en-US" sz="2000" b="1" i="1" dirty="0" err="1" smtClean="0">
                <a:solidFill>
                  <a:schemeClr val="tx1"/>
                </a:solidFill>
                <a:latin typeface="Calibri" panose="020F0502020204030204"/>
                <a:ea typeface="Calibri Bold Italic" charset="0"/>
                <a:cs typeface="Calibri" panose="020F0502020204030204"/>
                <a:sym typeface="Calibri Bold Italic" charset="0"/>
              </a:rPr>
              <a:t>Then_Expr</a:t>
            </a:r>
            <a:r>
              <a:rPr lang="en-US" sz="20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 </a:t>
            </a:r>
            <a:r>
              <a:rPr lang="en-US" sz="2000" b="1" i="1" dirty="0" err="1" smtClean="0">
                <a:solidFill>
                  <a:schemeClr val="tx1"/>
                </a:solidFill>
                <a:latin typeface="Calibri" panose="020F0502020204030204"/>
                <a:ea typeface="Calibri Bold Italic" charset="0"/>
                <a:cs typeface="Calibri" panose="020F0502020204030204"/>
                <a:sym typeface="Calibri Bold Italic" charset="0"/>
              </a:rPr>
              <a:t>Else_Expr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</p:txBody>
      </p:sp>
      <p:sp>
        <p:nvSpPr>
          <p:cNvPr id="49161" name="Rectangle 9"/>
          <p:cNvSpPr/>
          <p:nvPr/>
        </p:nvSpPr>
        <p:spPr bwMode="auto">
          <a:xfrm>
            <a:off x="2761615" y="1487170"/>
            <a:ext cx="3149600" cy="355600"/>
          </a:xfrm>
          <a:prstGeom prst="rect">
            <a:avLst/>
          </a:prstGeom>
          <a:solidFill>
            <a:srgbClr val="99CC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794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x&gt;y ? x-y : y-x;</a:t>
            </a:r>
          </a:p>
        </p:txBody>
      </p:sp>
      <p:sp>
        <p:nvSpPr>
          <p:cNvPr id="49158" name="Rectangle 6"/>
          <p:cNvSpPr/>
          <p:nvPr/>
        </p:nvSpPr>
        <p:spPr bwMode="auto">
          <a:xfrm>
            <a:off x="2761615" y="3197225"/>
            <a:ext cx="3746500" cy="2355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ntest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=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!</a:t>
            </a:r>
            <a:r>
              <a:rPr lang="en-US" sz="1800" b="1" i="1" dirty="0">
                <a:solidFill>
                  <a:schemeClr val="tx1"/>
                </a:solidFill>
                <a:latin typeface="Calibri" panose="020F0502020204030204"/>
                <a:ea typeface="Calibri Bold Italic" charset="0"/>
                <a:cs typeface="Calibri" panose="020F0502020204030204"/>
                <a:sym typeface="Calibri Bold Italic" charset="0"/>
              </a:rPr>
              <a:t>Test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if (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ntest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)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Else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1800" b="1" i="1" dirty="0" err="1" smtClean="0">
                <a:solidFill>
                  <a:schemeClr val="tx1"/>
                </a:solidFill>
                <a:latin typeface="Calibri" panose="020F0502020204030204"/>
                <a:ea typeface="Calibri Bold Italic" charset="0"/>
                <a:cs typeface="Calibri" panose="020F0502020204030204"/>
                <a:sym typeface="Calibri Bold Italic" charset="0"/>
              </a:rPr>
              <a:t>Then_Expr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Done;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Else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1800" b="1" i="1" dirty="0" err="1" smtClean="0">
                <a:solidFill>
                  <a:schemeClr val="tx1"/>
                </a:solidFill>
                <a:latin typeface="Calibri" panose="020F0502020204030204"/>
                <a:ea typeface="Calibri Bold Italic" charset="0"/>
                <a:cs typeface="Calibri" panose="020F0502020204030204"/>
                <a:sym typeface="Calibri Bold Italic" charset="0"/>
              </a:rPr>
              <a:t>Else_Expr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Done:</a:t>
            </a:r>
            <a:endParaRPr lang="en-US" sz="2400" b="1" dirty="0" smtClean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. . .</a:t>
            </a:r>
            <a:endParaRPr lang="en-US" sz="2400" b="1" dirty="0" smtClean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4327525" y="1896110"/>
            <a:ext cx="855980" cy="127635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GOTO</a:t>
            </a:r>
          </a:p>
        </p:txBody>
      </p:sp>
      <p:sp>
        <p:nvSpPr>
          <p:cNvPr id="4" name="左箭头标注 3"/>
          <p:cNvSpPr/>
          <p:nvPr/>
        </p:nvSpPr>
        <p:spPr>
          <a:xfrm>
            <a:off x="6716395" y="3197225"/>
            <a:ext cx="2187575" cy="2223770"/>
          </a:xfrm>
          <a:prstGeom prst="leftArrow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charset="0"/>
              <a:buChar char=""/>
            </a:pPr>
            <a:r>
              <a:rPr lang="zh-CN" altLang="en-US"/>
              <a:t>为</a:t>
            </a:r>
            <a:r>
              <a:rPr lang="en-US" dirty="0">
                <a:sym typeface="+mn-ea"/>
              </a:rPr>
              <a:t>then &amp; else</a:t>
            </a:r>
            <a:r>
              <a:rPr lang="zh-CN" altLang="en-US"/>
              <a:t>表达式创建单独的代码区域</a:t>
            </a:r>
          </a:p>
          <a:p>
            <a:pPr marL="285750" indent="-285750" algn="ctr">
              <a:buFont typeface="Wingdings" panose="05000000000000000000" charset="0"/>
              <a:buChar char=""/>
            </a:pPr>
            <a:r>
              <a:rPr lang="zh-CN" altLang="en-US"/>
              <a:t>执行适当的代码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4302964" y="-7839"/>
            <a:ext cx="4754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用条件传送来实现条件分支</a:t>
            </a:r>
          </a:p>
        </p:txBody>
      </p:sp>
      <p:sp>
        <p:nvSpPr>
          <p:cNvPr id="49160" name="Rectangle 8"/>
          <p:cNvSpPr>
            <a:spLocks noGrp="1" noChangeArrowheads="1"/>
          </p:cNvSpPr>
          <p:nvPr/>
        </p:nvSpPr>
        <p:spPr>
          <a:xfrm>
            <a:off x="140971" y="1409700"/>
            <a:ext cx="7202804" cy="4800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 marL="292100">
              <a:buClr>
                <a:srgbClr val="0D0D0D"/>
              </a:buClr>
            </a:pPr>
            <a:r>
              <a:rPr lang="zh-CN" altLang="en-US" dirty="0" smtClean="0"/>
              <a:t>条件传送指令</a:t>
            </a:r>
            <a:endParaRPr lang="en-US" dirty="0" smtClean="0"/>
          </a:p>
          <a:p>
            <a:pPr marL="552450" lvl="1">
              <a:buClr>
                <a:srgbClr val="0D0D0D"/>
              </a:buClr>
            </a:pPr>
            <a:r>
              <a:rPr lang="en-US" dirty="0" smtClean="0"/>
              <a:t>指令支持：</a:t>
            </a:r>
          </a:p>
          <a:p>
            <a:pPr marL="838200" lvl="2">
              <a:buNone/>
            </a:pPr>
            <a:r>
              <a:rPr lang="en-US" dirty="0" smtClean="0"/>
              <a:t> (Test) </a:t>
            </a:r>
            <a:r>
              <a:rPr lang="en-US" dirty="0" err="1" smtClean="0"/>
              <a:t>Dest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dirty="0" err="1" smtClean="0">
                <a:sym typeface="Wingdings" panose="05000000000000000000" pitchFamily="2" charset="2"/>
              </a:rPr>
              <a:t>Src</a:t>
            </a:r>
            <a:endParaRPr lang="en-US" dirty="0" smtClean="0"/>
          </a:p>
          <a:p>
            <a:pPr marL="552450" lvl="1" algn="l">
              <a:buClr>
                <a:srgbClr val="0D0D0D"/>
              </a:buClr>
            </a:pPr>
            <a:r>
              <a:rPr lang="en-US" dirty="0" smtClean="0"/>
              <a:t>在1995年后的x86处理器支持</a:t>
            </a:r>
          </a:p>
          <a:p>
            <a:pPr marL="552450" lvl="1" algn="l">
              <a:buClr>
                <a:srgbClr val="0D0D0D"/>
              </a:buClr>
            </a:pPr>
            <a:r>
              <a:rPr lang="en-US" dirty="0" smtClean="0"/>
              <a:t>GCC 试图使用这些指令</a:t>
            </a:r>
          </a:p>
          <a:p>
            <a:pPr marL="838200" lvl="2"/>
            <a:r>
              <a:rPr lang="zh-CN" altLang="en-US" dirty="0" smtClean="0">
                <a:ea typeface="宋体" panose="02010600030101010101" pitchFamily="2" charset="-122"/>
              </a:rPr>
              <a:t>但是，在保证安全的前提下</a:t>
            </a:r>
          </a:p>
          <a:p>
            <a:pPr marL="292100">
              <a:buClr>
                <a:srgbClr val="0D0D0D"/>
              </a:buClr>
            </a:pPr>
            <a:r>
              <a:rPr lang="zh-CN" altLang="en-US" dirty="0" smtClean="0"/>
              <a:t>为什么？（基于</a:t>
            </a:r>
            <a:r>
              <a:rPr lang="zh-CN" altLang="en-US" dirty="0" smtClean="0">
                <a:solidFill>
                  <a:srgbClr val="FF0000"/>
                </a:solidFill>
              </a:rPr>
              <a:t>条件数据传送</a:t>
            </a:r>
            <a:r>
              <a:rPr lang="zh-CN" altLang="en-US" dirty="0" smtClean="0"/>
              <a:t>的代码比基于条件控制转移的代码性能要好）</a:t>
            </a:r>
          </a:p>
          <a:p>
            <a:pPr marL="552450" lvl="1" algn="l">
              <a:buClr>
                <a:srgbClr val="0D0D0D"/>
              </a:buClr>
            </a:pPr>
            <a:r>
              <a:rPr lang="en-US" dirty="0" smtClean="0"/>
              <a:t>分支对管道的指令流有很大的破坏性</a:t>
            </a:r>
          </a:p>
          <a:p>
            <a:pPr marL="552450" lvl="1" algn="l">
              <a:buClr>
                <a:srgbClr val="0D0D0D"/>
              </a:buClr>
            </a:pPr>
            <a:r>
              <a:rPr lang="en-US" dirty="0" smtClean="0"/>
              <a:t>条件传送不需要控制转移</a:t>
            </a:r>
          </a:p>
        </p:txBody>
      </p:sp>
      <p:sp>
        <p:nvSpPr>
          <p:cNvPr id="2" name="矩形 1"/>
          <p:cNvSpPr/>
          <p:nvPr/>
        </p:nvSpPr>
        <p:spPr>
          <a:xfrm>
            <a:off x="4302964" y="1557272"/>
            <a:ext cx="43873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cmov</a:t>
            </a:r>
            <a:r>
              <a:rPr lang="en-US" altLang="zh-CN" sz="2400" dirty="0" err="1" smtClean="0">
                <a:solidFill>
                  <a:srgbClr val="4F4F4F"/>
                </a:solidFill>
                <a:latin typeface="Calibri" panose="020F0502020204030204" pitchFamily="34" charset="0"/>
              </a:rPr>
              <a:t>s</a:t>
            </a:r>
            <a:r>
              <a:rPr lang="en-US" altLang="zh-CN" sz="2400" dirty="0" smtClean="0">
                <a:solidFill>
                  <a:srgbClr val="4F4F4F"/>
                </a:solidFill>
                <a:latin typeface="Calibri" panose="020F0502020204030204" pitchFamily="34" charset="0"/>
              </a:rPr>
              <a:t>       S</a:t>
            </a:r>
            <a:r>
              <a:rPr lang="en-US" altLang="zh-CN" sz="2400" dirty="0">
                <a:solidFill>
                  <a:srgbClr val="4F4F4F"/>
                </a:solidFill>
                <a:latin typeface="Calibri" panose="020F0502020204030204" pitchFamily="34" charset="0"/>
              </a:rPr>
              <a:t>, D //</a:t>
            </a:r>
            <a:r>
              <a:rPr lang="zh-CN" altLang="en-US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负数时传送</a:t>
            </a:r>
            <a:endParaRPr lang="zh-CN" altLang="en-US" sz="2400" dirty="0">
              <a:solidFill>
                <a:srgbClr val="4F4F4F"/>
              </a:solidFill>
              <a:latin typeface="PingFang SC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cmov</a:t>
            </a:r>
            <a:r>
              <a:rPr lang="en-US" altLang="zh-CN" sz="2400" dirty="0" err="1">
                <a:solidFill>
                  <a:srgbClr val="4F4F4F"/>
                </a:solidFill>
                <a:latin typeface="Calibri" panose="020F0502020204030204" pitchFamily="34" charset="0"/>
              </a:rPr>
              <a:t>ns</a:t>
            </a:r>
            <a:r>
              <a:rPr lang="en-US" altLang="zh-CN" sz="2400" dirty="0">
                <a:solidFill>
                  <a:srgbClr val="4F4F4F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smtClean="0">
                <a:solidFill>
                  <a:srgbClr val="4F4F4F"/>
                </a:solidFill>
                <a:latin typeface="Calibri" panose="020F0502020204030204" pitchFamily="34" charset="0"/>
              </a:rPr>
              <a:t>    S</a:t>
            </a:r>
            <a:r>
              <a:rPr lang="en-US" altLang="zh-CN" sz="2400" dirty="0">
                <a:solidFill>
                  <a:srgbClr val="4F4F4F"/>
                </a:solidFill>
                <a:latin typeface="Calibri" panose="020F0502020204030204" pitchFamily="34" charset="0"/>
              </a:rPr>
              <a:t>, D //</a:t>
            </a:r>
            <a:r>
              <a:rPr lang="zh-CN" altLang="en-US" sz="2400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非负数时传送</a:t>
            </a:r>
            <a:endParaRPr lang="zh-CN" altLang="en-US" sz="2400" dirty="0">
              <a:solidFill>
                <a:srgbClr val="4F4F4F"/>
              </a:solidFill>
              <a:latin typeface="PingFang SC"/>
            </a:endParaRPr>
          </a:p>
          <a:p>
            <a:pPr algn="just">
              <a:spcAft>
                <a:spcPts val="0"/>
              </a:spcAft>
            </a:pPr>
            <a:r>
              <a:rPr lang="zh-CN" altLang="en-US" dirty="0">
                <a:solidFill>
                  <a:srgbClr val="4F4F4F"/>
                </a:solidFill>
                <a:latin typeface="Calibri" panose="020F0502020204030204" pitchFamily="34" charset="0"/>
              </a:rPr>
              <a:t> </a:t>
            </a:r>
            <a:endParaRPr lang="en-US" altLang="zh-CN" dirty="0" smtClean="0">
              <a:solidFill>
                <a:srgbClr val="4F4F4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72000" y="23850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dirty="0">
                <a:solidFill>
                  <a:srgbClr val="4F4F4F"/>
                </a:solidFill>
                <a:latin typeface="Calibri" panose="020F0502020204030204" pitchFamily="34" charset="0"/>
              </a:rPr>
              <a:t> </a:t>
            </a:r>
            <a:endParaRPr lang="en-US" altLang="zh-CN" dirty="0">
              <a:solidFill>
                <a:srgbClr val="4F4F4F"/>
              </a:solidFill>
              <a:latin typeface="PingFang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9" name="Rectangle 4"/>
          <p:cNvSpPr/>
          <p:nvPr/>
        </p:nvSpPr>
        <p:spPr bwMode="auto">
          <a:xfrm>
            <a:off x="707390" y="119634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absdiff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x, long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(x &gt;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= x-y;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else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= y-x;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711065" y="1562735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Calibri" panose="020F0502020204030204"/>
                          <a:cs typeface="Calibri" panose="020F0502020204030204"/>
                          <a:sym typeface="+mn-ea"/>
                        </a:rPr>
                        <a:t>用于</a:t>
                      </a:r>
                      <a:endParaRPr lang="en-US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latin typeface="Courier New" panose="02070309020205020404"/>
                          <a:cs typeface="Courier New" panose="02070309020205020404"/>
                        </a:rPr>
                        <a:t>返回结果值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Rectangle 8"/>
          <p:cNvSpPr/>
          <p:nvPr/>
        </p:nvSpPr>
        <p:spPr bwMode="auto">
          <a:xfrm>
            <a:off x="2286000" y="4267200"/>
            <a:ext cx="6642100" cy="2590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absdiff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:</a:t>
            </a:r>
          </a:p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movq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tr-TR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# x</a:t>
            </a:r>
            <a:endParaRPr lang="tr-TR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tr-TR" sz="1800" b="1" dirty="0" err="1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subq</a:t>
            </a:r>
            <a:r>
              <a:rPr lang="tr-TR" sz="1800" b="1" dirty="0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tr-TR" sz="1800" b="1" dirty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tr-TR" sz="1800" b="1" dirty="0" err="1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rsi</a:t>
            </a:r>
            <a:r>
              <a:rPr lang="tr-TR" sz="1800" b="1" dirty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tr-TR" sz="1800" b="1" dirty="0" err="1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r>
              <a:rPr lang="tr-TR" sz="1800" b="1" dirty="0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# </a:t>
            </a:r>
            <a:r>
              <a:rPr lang="tr-TR" sz="1800" b="1" dirty="0" err="1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result</a:t>
            </a:r>
            <a:r>
              <a:rPr lang="tr-TR" sz="1800" b="1" dirty="0" smtClean="0">
                <a:solidFill>
                  <a:srgbClr val="0000FF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= x-y</a:t>
            </a:r>
            <a:endParaRPr lang="tr-TR" sz="1800" b="1" dirty="0">
              <a:solidFill>
                <a:srgbClr val="0000FF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movq    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%rsi, %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tr-TR" altLang="zh-CN" b="1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# </a:t>
            </a:r>
            <a:r>
              <a:rPr lang="en-US" altLang="zh-CN" b="1" dirty="0" smtClean="0">
                <a:solidFill>
                  <a:srgbClr val="0070C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y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endParaRPr lang="tr-TR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tr-TR" sz="1800" b="1" dirty="0" err="1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subq</a:t>
            </a:r>
            <a:r>
              <a:rPr lang="tr-TR" sz="1800" b="1" dirty="0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tr-TR" sz="1800" b="1" dirty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tr-TR" sz="1800" b="1" dirty="0" err="1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tr-TR" sz="1800" b="1" dirty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tr-TR" sz="1800" b="1" dirty="0" err="1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r>
              <a:rPr lang="tr-TR" sz="1800" b="1" dirty="0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# </a:t>
            </a:r>
            <a:r>
              <a:rPr lang="tr-TR" sz="1800" b="1" dirty="0" err="1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eval</a:t>
            </a:r>
            <a:r>
              <a:rPr lang="tr-TR" sz="1800" b="1" dirty="0" smtClean="0">
                <a:solidFill>
                  <a:srgbClr val="CC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= y-x</a:t>
            </a:r>
            <a:endParaRPr lang="tr-TR" sz="1800" b="1" dirty="0">
              <a:solidFill>
                <a:srgbClr val="CC0000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cmpq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tr-TR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rsi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rdi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#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x:y</a:t>
            </a:r>
            <a:endParaRPr lang="tr-TR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cmov</a:t>
            </a:r>
            <a:r>
              <a:rPr lang="tr-TR" sz="1800" b="1" dirty="0" err="1" smtClean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le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tr-TR" sz="1800" b="1" dirty="0" err="1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r>
              <a:rPr lang="tr-TR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%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rax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#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if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&lt;=,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result</a:t>
            </a: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= </a:t>
            </a:r>
            <a:r>
              <a:rPr lang="tr-TR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eval</a:t>
            </a:r>
            <a:endParaRPr lang="tr-TR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ret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0" y="158750"/>
            <a:ext cx="3758565" cy="91313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条件传送例子：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58591" y="2577148"/>
            <a:ext cx="4996815" cy="68437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194217" y="2534030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椭圆 23"/>
          <p:cNvSpPr/>
          <p:nvPr/>
        </p:nvSpPr>
        <p:spPr>
          <a:xfrm flipH="1">
            <a:off x="590364" y="3216911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椭圆 24"/>
          <p:cNvSpPr/>
          <p:nvPr/>
        </p:nvSpPr>
        <p:spPr>
          <a:xfrm flipH="1">
            <a:off x="990600" y="2530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椭圆 25"/>
          <p:cNvSpPr/>
          <p:nvPr/>
        </p:nvSpPr>
        <p:spPr>
          <a:xfrm flipH="1">
            <a:off x="1790700" y="2530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椭圆 26"/>
          <p:cNvSpPr/>
          <p:nvPr/>
        </p:nvSpPr>
        <p:spPr>
          <a:xfrm flipH="1">
            <a:off x="2590800" y="2530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椭圆 27"/>
          <p:cNvSpPr/>
          <p:nvPr/>
        </p:nvSpPr>
        <p:spPr>
          <a:xfrm flipH="1">
            <a:off x="3390900" y="2530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椭圆 28"/>
          <p:cNvSpPr/>
          <p:nvPr/>
        </p:nvSpPr>
        <p:spPr>
          <a:xfrm flipH="1">
            <a:off x="4191000" y="25304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椭圆 46"/>
          <p:cNvSpPr/>
          <p:nvPr/>
        </p:nvSpPr>
        <p:spPr>
          <a:xfrm flipH="1">
            <a:off x="1390650" y="3216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椭圆 47"/>
          <p:cNvSpPr/>
          <p:nvPr/>
        </p:nvSpPr>
        <p:spPr>
          <a:xfrm flipH="1">
            <a:off x="2190750" y="3216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椭圆 48"/>
          <p:cNvSpPr/>
          <p:nvPr/>
        </p:nvSpPr>
        <p:spPr>
          <a:xfrm flipH="1">
            <a:off x="2990850" y="3216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椭圆 49"/>
          <p:cNvSpPr/>
          <p:nvPr/>
        </p:nvSpPr>
        <p:spPr>
          <a:xfrm flipH="1">
            <a:off x="3790950" y="321627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椭圆 50"/>
          <p:cNvSpPr/>
          <p:nvPr/>
        </p:nvSpPr>
        <p:spPr>
          <a:xfrm flipH="1">
            <a:off x="4316730" y="1151255"/>
            <a:ext cx="86360" cy="863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6" name="组合 65"/>
          <p:cNvGrpSpPr/>
          <p:nvPr/>
        </p:nvGrpSpPr>
        <p:grpSpPr>
          <a:xfrm>
            <a:off x="93345" y="1169035"/>
            <a:ext cx="2012950" cy="1191895"/>
            <a:chOff x="1356175" y="1093399"/>
            <a:chExt cx="2300757" cy="1589432"/>
          </a:xfrm>
        </p:grpSpPr>
        <p:sp>
          <p:nvSpPr>
            <p:cNvPr id="58" name="矩形 57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1" name="椭圆 60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708771" y="1169299"/>
            <a:ext cx="1725568" cy="1192074"/>
            <a:chOff x="1356175" y="1093399"/>
            <a:chExt cx="2300757" cy="1589432"/>
          </a:xfrm>
        </p:grpSpPr>
        <p:sp>
          <p:nvSpPr>
            <p:cNvPr id="69" name="矩形 68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1" name="椭圆 70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58026" y="3806349"/>
            <a:ext cx="1725454" cy="505301"/>
            <a:chOff x="1356175" y="1093399"/>
            <a:chExt cx="2300757" cy="1589432"/>
          </a:xfrm>
        </p:grpSpPr>
        <p:sp>
          <p:nvSpPr>
            <p:cNvPr id="81" name="矩形 80"/>
            <p:cNvSpPr/>
            <p:nvPr/>
          </p:nvSpPr>
          <p:spPr>
            <a:xfrm>
              <a:off x="1368667" y="1118934"/>
              <a:ext cx="2268157" cy="154954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2" name="椭圆 81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5" name="椭圆 84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80246" y="3468211"/>
            <a:ext cx="2204381" cy="1218133"/>
            <a:chOff x="1154823" y="1093399"/>
            <a:chExt cx="2827757" cy="1624205"/>
          </a:xfrm>
        </p:grpSpPr>
        <p:sp>
          <p:nvSpPr>
            <p:cNvPr id="93" name="矩形 92"/>
            <p:cNvSpPr/>
            <p:nvPr/>
          </p:nvSpPr>
          <p:spPr>
            <a:xfrm>
              <a:off x="1154823" y="1118935"/>
              <a:ext cx="2827757" cy="15986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4" name="椭圆 93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5" name="椭圆 94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6" name="椭圆 9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7" name="椭圆 96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98" name="矩形 97"/>
          <p:cNvSpPr/>
          <p:nvPr/>
        </p:nvSpPr>
        <p:spPr>
          <a:xfrm>
            <a:off x="17145" y="1274445"/>
            <a:ext cx="21837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+mj-ea"/>
              <a:buAutoNum type="circleNumDbPlain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ISA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位于软件和硬件之间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717800" y="1175385"/>
            <a:ext cx="170751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+mj-ea"/>
              <a:buAutoNum type="circleNumDbPlain" startAt="2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硬件的功能通过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ISA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提供出来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60693" y="3544253"/>
            <a:ext cx="194691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+mj-ea"/>
              <a:buAutoNum type="circleNumDbPlain" startAt="3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软件通过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ISA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规定的</a:t>
            </a:r>
            <a:r>
              <a:rPr lang="zh-CN" altLang="en-US" sz="2000" dirty="0" smtClean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指令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使用硬件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320534" y="3868971"/>
            <a:ext cx="156527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ym typeface="+mn-ea"/>
              </a:rPr>
              <a:t>ISA</a:t>
            </a:r>
            <a:r>
              <a:rPr lang="zh-CN" altLang="en-US" sz="2000" dirty="0">
                <a:sym typeface="+mn-ea"/>
              </a:rPr>
              <a:t>规定了：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17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7" name="椭圆 6"/>
          <p:cNvSpPr/>
          <p:nvPr/>
        </p:nvSpPr>
        <p:spPr>
          <a:xfrm>
            <a:off x="2157333" y="611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9" name="椭圆 18"/>
          <p:cNvSpPr/>
          <p:nvPr/>
        </p:nvSpPr>
        <p:spPr>
          <a:xfrm>
            <a:off x="3791024" y="2533698"/>
            <a:ext cx="103042" cy="1030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777246" y="3175054"/>
            <a:ext cx="206083" cy="20608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6434296" y="240972"/>
            <a:ext cx="271462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可执行的指令的集合，包括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指令格式</a:t>
            </a:r>
            <a:r>
              <a:rPr lang="zh-CN" altLang="en-US" sz="1600" dirty="0">
                <a:ea typeface="+mn-ea"/>
                <a:cs typeface="+mn-ea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操作种类</a:t>
            </a:r>
            <a:r>
              <a:rPr lang="zh-CN" altLang="en-US" sz="1600" dirty="0">
                <a:ea typeface="+mn-ea"/>
                <a:cs typeface="+mn-ea"/>
              </a:rPr>
              <a:t>以及每种操作对应的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操作数</a:t>
            </a:r>
            <a:r>
              <a:rPr lang="zh-CN" altLang="en-US" sz="1600" dirty="0">
                <a:ea typeface="+mn-ea"/>
                <a:cs typeface="+mn-ea"/>
              </a:rPr>
              <a:t>的相应规定；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5768850" y="930867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4"/>
          <p:cNvSpPr txBox="1"/>
          <p:nvPr/>
        </p:nvSpPr>
        <p:spPr>
          <a:xfrm>
            <a:off x="6472736" y="1348412"/>
            <a:ext cx="259228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指令可以接受的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操作数的</a:t>
            </a:r>
            <a:r>
              <a:rPr lang="zh-CN" altLang="en-US" sz="1600" dirty="0" smtClean="0">
                <a:solidFill>
                  <a:srgbClr val="FF0000"/>
                </a:solidFill>
                <a:ea typeface="+mn-ea"/>
                <a:cs typeface="+mn-ea"/>
              </a:rPr>
              <a:t>类型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+mn-ea"/>
              </a:rPr>
              <a:t>, </a:t>
            </a:r>
            <a:r>
              <a:rPr lang="en-US" altLang="zh-CN" sz="1600" dirty="0" err="1" smtClean="0">
                <a:solidFill>
                  <a:srgbClr val="FF0000"/>
                </a:solidFill>
                <a:ea typeface="+mn-ea"/>
                <a:cs typeface="+mn-ea"/>
              </a:rPr>
              <a:t>movb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、</a:t>
            </a:r>
            <a:r>
              <a:rPr lang="en-US" altLang="zh-CN" sz="1600" dirty="0" err="1" smtClean="0">
                <a:solidFill>
                  <a:srgbClr val="FF0000"/>
                </a:solidFill>
                <a:ea typeface="+mn-ea"/>
                <a:cs typeface="+mn-ea"/>
              </a:rPr>
              <a:t>movq</a:t>
            </a:r>
            <a:r>
              <a:rPr lang="zh-CN" altLang="en-US" sz="1600" dirty="0" smtClean="0">
                <a:ea typeface="+mn-ea"/>
                <a:cs typeface="+mn-ea"/>
              </a:rPr>
              <a:t>；</a:t>
            </a:r>
            <a:endParaRPr lang="zh-CN" altLang="en-US" sz="1600" dirty="0">
              <a:ea typeface="+mn-ea"/>
              <a:cs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768850" y="1824732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7"/>
          <p:cNvSpPr txBox="1"/>
          <p:nvPr/>
        </p:nvSpPr>
        <p:spPr>
          <a:xfrm>
            <a:off x="6472736" y="1917903"/>
            <a:ext cx="259228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操作数所能存放的寄存器组的结构，包括每个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寄存器的名称、编号、长度和</a:t>
            </a:r>
            <a:r>
              <a:rPr lang="zh-CN" altLang="en-US" sz="1600" dirty="0" smtClean="0">
                <a:solidFill>
                  <a:srgbClr val="FF0000"/>
                </a:solidFill>
                <a:ea typeface="+mn-ea"/>
                <a:cs typeface="+mn-ea"/>
              </a:rPr>
              <a:t>用途</a:t>
            </a:r>
            <a:r>
              <a:rPr lang="zh-CN" altLang="en-US" sz="1600" dirty="0" smtClean="0">
                <a:ea typeface="+mn-ea"/>
                <a:cs typeface="+mn-ea"/>
              </a:rPr>
              <a:t>；</a:t>
            </a:r>
            <a:r>
              <a:rPr lang="en-US" altLang="zh-CN" sz="1600" dirty="0" smtClean="0">
                <a:ea typeface="+mn-ea"/>
                <a:cs typeface="+mn-ea"/>
              </a:rPr>
              <a:t>%</a:t>
            </a:r>
            <a:r>
              <a:rPr lang="en-US" altLang="zh-CN" sz="1600" dirty="0" err="1" smtClean="0">
                <a:ea typeface="+mn-ea"/>
                <a:cs typeface="+mn-ea"/>
              </a:rPr>
              <a:t>rax</a:t>
            </a:r>
            <a:r>
              <a:rPr lang="en-US" altLang="zh-CN" sz="1600" dirty="0" smtClean="0">
                <a:ea typeface="+mn-ea"/>
                <a:cs typeface="+mn-ea"/>
              </a:rPr>
              <a:t> %</a:t>
            </a:r>
            <a:r>
              <a:rPr lang="en-US" altLang="zh-CN" sz="1600" dirty="0" err="1" smtClean="0">
                <a:ea typeface="+mn-ea"/>
                <a:cs typeface="+mn-ea"/>
              </a:rPr>
              <a:t>eax</a:t>
            </a:r>
            <a:r>
              <a:rPr lang="en-US" altLang="zh-CN" sz="1600" dirty="0" smtClean="0">
                <a:ea typeface="+mn-ea"/>
                <a:cs typeface="+mn-ea"/>
              </a:rPr>
              <a:t> %ax %</a:t>
            </a:r>
            <a:r>
              <a:rPr lang="en-US" altLang="zh-CN" sz="1600" dirty="0" err="1" smtClean="0">
                <a:ea typeface="+mn-ea"/>
                <a:cs typeface="+mn-ea"/>
              </a:rPr>
              <a:t>ai</a:t>
            </a:r>
            <a:endParaRPr lang="zh-CN" altLang="en-US" sz="1600" dirty="0">
              <a:ea typeface="+mn-ea"/>
              <a:cs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768850" y="2558374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20"/>
          <p:cNvSpPr txBox="1"/>
          <p:nvPr/>
        </p:nvSpPr>
        <p:spPr>
          <a:xfrm>
            <a:off x="6472736" y="3301394"/>
            <a:ext cx="25922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操作数所能存放的存储空间的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大小和编址</a:t>
            </a:r>
            <a:r>
              <a:rPr lang="zh-CN" altLang="en-US" sz="1600" dirty="0" smtClean="0">
                <a:solidFill>
                  <a:srgbClr val="FF0000"/>
                </a:solidFill>
                <a:ea typeface="+mn-ea"/>
                <a:cs typeface="+mn-ea"/>
              </a:rPr>
              <a:t>方式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+mn-ea"/>
              </a:rPr>
              <a:t>(%</a:t>
            </a:r>
            <a:r>
              <a:rPr lang="en-US" altLang="zh-CN" sz="1600" dirty="0" err="1" smtClean="0">
                <a:solidFill>
                  <a:srgbClr val="FF0000"/>
                </a:solidFill>
                <a:ea typeface="+mn-ea"/>
                <a:cs typeface="+mn-ea"/>
              </a:rPr>
              <a:t>rsi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+mn-ea"/>
              </a:rPr>
              <a:t>, %</a:t>
            </a:r>
            <a:r>
              <a:rPr lang="en-US" altLang="zh-CN" sz="1600" dirty="0" err="1" smtClean="0">
                <a:solidFill>
                  <a:srgbClr val="FF0000"/>
                </a:solidFill>
                <a:ea typeface="+mn-ea"/>
                <a:cs typeface="+mn-ea"/>
              </a:rPr>
              <a:t>rcx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+mn-ea"/>
              </a:rPr>
              <a:t>)</a:t>
            </a:r>
            <a:r>
              <a:rPr lang="zh-CN" altLang="en-US" sz="1600" dirty="0" smtClean="0">
                <a:ea typeface="+mn-ea"/>
                <a:cs typeface="+mn-ea"/>
              </a:rPr>
              <a:t>；</a:t>
            </a:r>
            <a:endParaRPr lang="zh-CN" altLang="en-US" sz="1600" dirty="0">
              <a:ea typeface="+mn-ea"/>
              <a:cs typeface="+mn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768850" y="3647616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3"/>
          <p:cNvSpPr txBox="1"/>
          <p:nvPr/>
        </p:nvSpPr>
        <p:spPr>
          <a:xfrm>
            <a:off x="6472736" y="4299287"/>
            <a:ext cx="2592288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操作数在存储空间存放时按照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大端</a:t>
            </a:r>
            <a:r>
              <a:rPr lang="zh-CN" altLang="en-US" sz="1600" dirty="0">
                <a:ea typeface="+mn-ea"/>
                <a:cs typeface="+mn-ea"/>
              </a:rPr>
              <a:t>还是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小端</a:t>
            </a:r>
            <a:r>
              <a:rPr lang="zh-CN" altLang="en-US" sz="1600" dirty="0">
                <a:ea typeface="+mn-ea"/>
                <a:cs typeface="+mn-ea"/>
              </a:rPr>
              <a:t>方式存放；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5768850" y="4602238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6"/>
          <p:cNvSpPr txBox="1"/>
          <p:nvPr/>
        </p:nvSpPr>
        <p:spPr>
          <a:xfrm>
            <a:off x="6472736" y="5062592"/>
            <a:ext cx="2592288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指令获取操作数的方式，即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寻址方式</a:t>
            </a:r>
            <a:r>
              <a:rPr lang="zh-CN" altLang="en-US" sz="1600" dirty="0">
                <a:ea typeface="+mn-ea"/>
                <a:cs typeface="+mn-ea"/>
              </a:rPr>
              <a:t>；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5768850" y="5445100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5610165" y="827825"/>
            <a:ext cx="206083" cy="20608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1</a:t>
            </a:r>
            <a:endParaRPr lang="zh-CN" altLang="en-US" sz="1350" dirty="0">
              <a:cs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362524" y="3207091"/>
            <a:ext cx="125418" cy="125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580325" y="2533864"/>
            <a:ext cx="103042" cy="10304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609343" y="1718741"/>
            <a:ext cx="206083" cy="20608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2</a:t>
            </a:r>
            <a:endParaRPr lang="zh-CN" altLang="en-US" sz="1350" dirty="0">
              <a:cs typeface="+mn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609201" y="2456807"/>
            <a:ext cx="206083" cy="20608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3</a:t>
            </a:r>
            <a:endParaRPr lang="zh-CN" altLang="en-US" sz="1350" dirty="0">
              <a:cs typeface="+mn-ea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608379" y="3544573"/>
            <a:ext cx="206083" cy="20608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4</a:t>
            </a:r>
            <a:endParaRPr lang="zh-CN" altLang="en-US" sz="1350" dirty="0">
              <a:cs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5610199" y="4497847"/>
            <a:ext cx="206083" cy="20608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5</a:t>
            </a:r>
            <a:endParaRPr lang="zh-CN" altLang="en-US" sz="1350" dirty="0">
              <a:cs typeface="+mn-ea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609377" y="5339233"/>
            <a:ext cx="206083" cy="20608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>
                <a:cs typeface="+mn-ea"/>
              </a:rPr>
              <a:t>6</a:t>
            </a:r>
            <a:endParaRPr lang="zh-CN" altLang="en-US" sz="1350" dirty="0">
              <a:cs typeface="+mn-ea"/>
            </a:endParaRPr>
          </a:p>
        </p:txBody>
      </p:sp>
      <p:sp>
        <p:nvSpPr>
          <p:cNvPr id="78" name="TextBox 17"/>
          <p:cNvSpPr txBox="1"/>
          <p:nvPr/>
        </p:nvSpPr>
        <p:spPr>
          <a:xfrm>
            <a:off x="6472736" y="5679140"/>
            <a:ext cx="2592288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1600" dirty="0">
                <a:ea typeface="+mn-ea"/>
                <a:cs typeface="+mn-ea"/>
              </a:rPr>
              <a:t>指令执行过程的控制方式，包括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程序计数器</a:t>
            </a:r>
            <a:r>
              <a:rPr lang="zh-CN" altLang="en-US" sz="1600" dirty="0">
                <a:ea typeface="+mn-ea"/>
                <a:cs typeface="+mn-ea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ea typeface="+mn-ea"/>
                <a:cs typeface="+mn-ea"/>
              </a:rPr>
              <a:t>条件码定义</a:t>
            </a:r>
            <a:r>
              <a:rPr lang="zh-CN" altLang="en-US" sz="1600" dirty="0">
                <a:ea typeface="+mn-ea"/>
                <a:cs typeface="+mn-ea"/>
              </a:rPr>
              <a:t>等。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5772660" y="6128344"/>
            <a:ext cx="5940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5613011" y="6026777"/>
            <a:ext cx="206083" cy="20608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cs typeface="+mn-ea"/>
              </a:rPr>
              <a:t>7</a:t>
            </a:r>
          </a:p>
        </p:txBody>
      </p:sp>
      <p:sp>
        <p:nvSpPr>
          <p:cNvPr id="101" name="Freeform 31"/>
          <p:cNvSpPr/>
          <p:nvPr/>
        </p:nvSpPr>
        <p:spPr bwMode="auto">
          <a:xfrm flipV="1">
            <a:off x="4968875" y="4325620"/>
            <a:ext cx="566420" cy="287655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 w="44450">
            <a:solidFill>
              <a:srgbClr val="D2C5BC"/>
            </a:solidFill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sp>
        <p:nvSpPr>
          <p:cNvPr id="110" name="Freeform 31"/>
          <p:cNvSpPr/>
          <p:nvPr/>
        </p:nvSpPr>
        <p:spPr bwMode="auto">
          <a:xfrm flipV="1">
            <a:off x="4984115" y="4324985"/>
            <a:ext cx="628015" cy="1120140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sp>
        <p:nvSpPr>
          <p:cNvPr id="111" name="Freeform 31"/>
          <p:cNvSpPr/>
          <p:nvPr/>
        </p:nvSpPr>
        <p:spPr bwMode="auto">
          <a:xfrm>
            <a:off x="4968875" y="3653155"/>
            <a:ext cx="638810" cy="671830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sp>
        <p:nvSpPr>
          <p:cNvPr id="112" name="Freeform 31"/>
          <p:cNvSpPr/>
          <p:nvPr/>
        </p:nvSpPr>
        <p:spPr bwMode="auto">
          <a:xfrm flipV="1">
            <a:off x="4968875" y="4249420"/>
            <a:ext cx="640080" cy="1777365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sp>
        <p:nvSpPr>
          <p:cNvPr id="113" name="Freeform 31"/>
          <p:cNvSpPr/>
          <p:nvPr/>
        </p:nvSpPr>
        <p:spPr bwMode="auto">
          <a:xfrm>
            <a:off x="4982845" y="1925320"/>
            <a:ext cx="553720" cy="2400300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sp>
        <p:nvSpPr>
          <p:cNvPr id="114" name="Freeform 31"/>
          <p:cNvSpPr/>
          <p:nvPr/>
        </p:nvSpPr>
        <p:spPr bwMode="auto">
          <a:xfrm>
            <a:off x="4954270" y="2559050"/>
            <a:ext cx="658495" cy="1766570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sp>
        <p:nvSpPr>
          <p:cNvPr id="115" name="Freeform 31"/>
          <p:cNvSpPr/>
          <p:nvPr/>
        </p:nvSpPr>
        <p:spPr bwMode="auto">
          <a:xfrm>
            <a:off x="4982210" y="975360"/>
            <a:ext cx="553720" cy="3331845"/>
          </a:xfrm>
          <a:custGeom>
            <a:avLst/>
            <a:gdLst>
              <a:gd name="T0" fmla="*/ 11 w 398"/>
              <a:gd name="T1" fmla="*/ 326 h 326"/>
              <a:gd name="T2" fmla="*/ 0 w 398"/>
              <a:gd name="T3" fmla="*/ 311 h 326"/>
              <a:gd name="T4" fmla="*/ 385 w 398"/>
              <a:gd name="T5" fmla="*/ 0 h 326"/>
              <a:gd name="T6" fmla="*/ 398 w 398"/>
              <a:gd name="T7" fmla="*/ 15 h 326"/>
              <a:gd name="T8" fmla="*/ 11 w 398"/>
              <a:gd name="T9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26">
                <a:moveTo>
                  <a:pt x="11" y="326"/>
                </a:moveTo>
                <a:lnTo>
                  <a:pt x="0" y="311"/>
                </a:lnTo>
                <a:lnTo>
                  <a:pt x="385" y="0"/>
                </a:lnTo>
                <a:lnTo>
                  <a:pt x="398" y="15"/>
                </a:lnTo>
                <a:lnTo>
                  <a:pt x="11" y="326"/>
                </a:lnTo>
                <a:close/>
              </a:path>
            </a:pathLst>
          </a:custGeom>
          <a:solidFill>
            <a:srgbClr val="D2C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2"/>
              </a:solidFill>
              <a:cs typeface="+mn-ea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218" y="4716801"/>
            <a:ext cx="4530882" cy="214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1" grpId="0" bldLvl="0" animBg="1"/>
      <p:bldP spid="36" grpId="0"/>
      <p:bldP spid="38" grpId="0"/>
      <p:bldP spid="40" grpId="0"/>
      <p:bldP spid="42" grpId="0"/>
      <p:bldP spid="44" grpId="0"/>
      <p:bldP spid="46" grpId="0"/>
      <p:bldP spid="63" grpId="0" bldLvl="0" animBg="1"/>
      <p:bldP spid="64" grpId="0" bldLvl="0" animBg="1"/>
      <p:bldP spid="65" grpId="0" bldLvl="0" animBg="1"/>
      <p:bldP spid="67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/>
      <p:bldP spid="100" grpId="0" bldLvl="0" animBg="1"/>
      <p:bldP spid="101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8897"/>
          <a:stretch>
            <a:fillRect/>
          </a:stretch>
        </p:blipFill>
        <p:spPr>
          <a:xfrm>
            <a:off x="0" y="1124512"/>
            <a:ext cx="2353002" cy="4608976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19050" y="1341797"/>
            <a:ext cx="3371075" cy="4172400"/>
            <a:chOff x="-25400" y="646062"/>
            <a:chExt cx="4494766" cy="5563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-25400" y="702733"/>
              <a:ext cx="4470400" cy="2762673"/>
              <a:chOff x="-25400" y="702733"/>
              <a:chExt cx="4470400" cy="2762673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flipV="1">
                <a:off x="-25400" y="3363806"/>
                <a:ext cx="4394199" cy="101600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 flipV="1">
              <a:off x="-8467" y="3412065"/>
              <a:ext cx="4453467" cy="2743200"/>
            </a:xfrm>
            <a:custGeom>
              <a:avLst/>
              <a:gdLst>
                <a:gd name="connsiteX0" fmla="*/ 0 w 4453467"/>
                <a:gd name="connsiteY0" fmla="*/ 2743200 h 2743200"/>
                <a:gd name="connsiteX1" fmla="*/ 1837267 w 4453467"/>
                <a:gd name="connsiteY1" fmla="*/ 0 h 2743200"/>
                <a:gd name="connsiteX2" fmla="*/ 4453467 w 4453467"/>
                <a:gd name="connsiteY2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3467" h="2743200">
                  <a:moveTo>
                    <a:pt x="0" y="2743200"/>
                  </a:moveTo>
                  <a:lnTo>
                    <a:pt x="1837267" y="0"/>
                  </a:lnTo>
                  <a:lnTo>
                    <a:pt x="4453467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" name="椭圆 1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426619" y="1186192"/>
            <a:ext cx="1826662" cy="386733"/>
            <a:chOff x="4568825" y="438589"/>
            <a:chExt cx="2435549" cy="515644"/>
          </a:xfrm>
        </p:grpSpPr>
        <p:grpSp>
          <p:nvGrpSpPr>
            <p:cNvPr id="24" name="组合 23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626934" y="463166"/>
              <a:ext cx="2377440" cy="491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昂贵的计算代价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426619" y="3224799"/>
            <a:ext cx="1725568" cy="382422"/>
            <a:chOff x="4568825" y="438589"/>
            <a:chExt cx="2300757" cy="509896"/>
          </a:xfrm>
        </p:grpSpPr>
        <p:grpSp>
          <p:nvGrpSpPr>
            <p:cNvPr id="90" name="组合 89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4677733" y="446233"/>
              <a:ext cx="2072640" cy="491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有风险的计算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368603" y="5278668"/>
            <a:ext cx="1783584" cy="382422"/>
            <a:chOff x="4491470" y="438589"/>
            <a:chExt cx="2378112" cy="50989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4491470" y="446233"/>
              <a:ext cx="2377440" cy="491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有副作用的计算</a:t>
              </a: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3005345" y="1182939"/>
            <a:ext cx="32639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1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009900" y="3213100"/>
            <a:ext cx="32639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3009900" y="5276850"/>
            <a:ext cx="32639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9574"/>
          <a:stretch>
            <a:fillRect/>
          </a:stretch>
        </p:blipFill>
        <p:spPr>
          <a:xfrm>
            <a:off x="-6351" y="2683700"/>
            <a:ext cx="751651" cy="1490601"/>
          </a:xfrm>
          <a:prstGeom prst="rect">
            <a:avLst/>
          </a:prstGeom>
        </p:spPr>
      </p:pic>
      <p:sp>
        <p:nvSpPr>
          <p:cNvPr id="52232" name="Rectangle 8"/>
          <p:cNvSpPr/>
          <p:nvPr/>
        </p:nvSpPr>
        <p:spPr bwMode="auto">
          <a:xfrm>
            <a:off x="3442970" y="159734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Test(x)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?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Hard1(x)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: Hard2(x);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" name="Rectangle 8"/>
          <p:cNvSpPr/>
          <p:nvPr/>
        </p:nvSpPr>
        <p:spPr bwMode="auto">
          <a:xfrm>
            <a:off x="5614035" y="3192145"/>
            <a:ext cx="2593340" cy="398145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p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?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*p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: 0;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7" name="Rectangle 8"/>
          <p:cNvSpPr/>
          <p:nvPr/>
        </p:nvSpPr>
        <p:spPr bwMode="auto">
          <a:xfrm>
            <a:off x="5153660" y="5253355"/>
            <a:ext cx="3699510" cy="398145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val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=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x &gt; 0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?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Calibri Bold Italic" charset="0"/>
                <a:cs typeface="Courier New" panose="02070309020205020404" charset="0"/>
                <a:sym typeface="Calibri Bold Italic" charset="0"/>
              </a:rPr>
              <a:t>x*=7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: x+=3;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5195" y="2105025"/>
            <a:ext cx="4133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两个值都得计算。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只有在计算非常简单时才有意义。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51860" y="3736975"/>
            <a:ext cx="4935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dirty="0" smtClean="0"/>
              <a:t>指针引用计算</a:t>
            </a:r>
            <a:r>
              <a:rPr lang="zh-CN" altLang="en-US" sz="2000" dirty="0"/>
              <a:t>。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dirty="0"/>
              <a:t>可能产生不良影响。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42970" y="5825490"/>
            <a:ext cx="4935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两个值都得计算。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必须无副作用。</a:t>
            </a:r>
          </a:p>
        </p:txBody>
      </p:sp>
      <p:sp>
        <p:nvSpPr>
          <p:cNvPr id="33" name="等腰三角形 32"/>
          <p:cNvSpPr/>
          <p:nvPr/>
        </p:nvSpPr>
        <p:spPr>
          <a:xfrm>
            <a:off x="6978015" y="3807460"/>
            <a:ext cx="1769110" cy="103187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！</a:t>
            </a:r>
          </a:p>
          <a:p>
            <a:pPr algn="ctr"/>
            <a:r>
              <a:rPr lang="zh-CN" altLang="en-US"/>
              <a:t>不安全</a:t>
            </a:r>
          </a:p>
        </p:txBody>
      </p:sp>
      <p:sp>
        <p:nvSpPr>
          <p:cNvPr id="34" name="等腰三角形 33"/>
          <p:cNvSpPr/>
          <p:nvPr/>
        </p:nvSpPr>
        <p:spPr>
          <a:xfrm>
            <a:off x="7316470" y="5733415"/>
            <a:ext cx="1430655" cy="104902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！</a:t>
            </a:r>
          </a:p>
          <a:p>
            <a:pPr algn="ctr"/>
            <a:r>
              <a:rPr lang="zh-CN" altLang="en-US"/>
              <a:t>非法</a:t>
            </a:r>
          </a:p>
        </p:txBody>
      </p:sp>
      <p:sp>
        <p:nvSpPr>
          <p:cNvPr id="35" name="左箭头 34"/>
          <p:cNvSpPr/>
          <p:nvPr/>
        </p:nvSpPr>
        <p:spPr>
          <a:xfrm>
            <a:off x="5614035" y="73660"/>
            <a:ext cx="3508375" cy="1088390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条件传送不好的示范：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2" grpId="0" animBg="1"/>
      <p:bldP spid="4" grpId="0" animBg="1"/>
      <p:bldP spid="7" grpId="0" animBg="1"/>
      <p:bldP spid="8" grpId="0"/>
      <p:bldP spid="31" grpId="0"/>
      <p:bldP spid="32" grpId="0"/>
      <p:bldP spid="33" grpId="0" animBg="1"/>
      <p:bldP spid="3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10" y="451485"/>
            <a:ext cx="6104890" cy="3637915"/>
          </a:xfrm>
          <a:prstGeom prst="rect">
            <a:avLst/>
          </a:prstGeom>
        </p:spPr>
      </p:pic>
      <p:sp>
        <p:nvSpPr>
          <p:cNvPr id="220" name=" 220"/>
          <p:cNvSpPr/>
          <p:nvPr/>
        </p:nvSpPr>
        <p:spPr>
          <a:xfrm>
            <a:off x="0" y="554990"/>
            <a:ext cx="2860675" cy="500380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>
                <a:solidFill>
                  <a:srgbClr val="FFFFFF"/>
                </a:solidFill>
              </a:rPr>
              <a:t>条件传送指令：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7065" y="4431665"/>
            <a:ext cx="76650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/>
              <a:t>与条件跳转不同，处理器无需预测测试结果就可以执行条件传送。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/>
              <a:t>处理器只是读源值（可能是从内存中</a:t>
            </a:r>
            <a:r>
              <a:rPr lang="en-US" altLang="zh-CN" sz="2000"/>
              <a:t>)</a:t>
            </a:r>
            <a:r>
              <a:rPr lang="zh-CN" altLang="en-US" sz="2000"/>
              <a:t>，检查条件码，然后要么更新目的寄存器，要么保持不变。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413635" y="804545"/>
            <a:ext cx="561975" cy="3231515"/>
          </a:xfrm>
          <a:prstGeom prst="leftBrace">
            <a:avLst>
              <a:gd name="adj1" fmla="val 113898"/>
              <a:gd name="adj2" fmla="val 63225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顺序访问存储器 5"/>
          <p:cNvSpPr/>
          <p:nvPr/>
        </p:nvSpPr>
        <p:spPr>
          <a:xfrm>
            <a:off x="124460" y="1566545"/>
            <a:ext cx="2145030" cy="1407795"/>
          </a:xfrm>
          <a:prstGeom prst="flowChartMagneticTap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当传送条件满足时，指令把源值</a:t>
            </a:r>
            <a:r>
              <a:rPr lang="en-US" altLang="zh-CN">
                <a:solidFill>
                  <a:schemeClr val="tx1"/>
                </a:solidFill>
              </a:rPr>
              <a:t>S</a:t>
            </a:r>
            <a:r>
              <a:rPr lang="zh-CN" altLang="en-US">
                <a:solidFill>
                  <a:schemeClr val="tx1"/>
                </a:solidFill>
              </a:rPr>
              <a:t>复制到目的</a:t>
            </a:r>
            <a:r>
              <a:rPr lang="en-US" altLang="zh-CN">
                <a:solidFill>
                  <a:schemeClr val="tx1"/>
                </a:solidFill>
              </a:rPr>
              <a:t>R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715839" y="-7839"/>
            <a:ext cx="944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循环</a:t>
            </a:r>
          </a:p>
        </p:txBody>
      </p:sp>
      <p:sp>
        <p:nvSpPr>
          <p:cNvPr id="220" name=" 220"/>
          <p:cNvSpPr/>
          <p:nvPr/>
        </p:nvSpPr>
        <p:spPr>
          <a:xfrm>
            <a:off x="0" y="1473835"/>
            <a:ext cx="2225040" cy="539115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chemeClr val="tx1"/>
                </a:solidFill>
                <a:sym typeface="+mn-ea"/>
              </a:rPr>
              <a:t>Do-While</a:t>
            </a:r>
            <a:endParaRPr lang="en-US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54276" name="Rectangle 4"/>
          <p:cNvSpPr/>
          <p:nvPr/>
        </p:nvSpPr>
        <p:spPr bwMode="auto">
          <a:xfrm>
            <a:off x="424815" y="2245359"/>
            <a:ext cx="3736976" cy="2632076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pcount_do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}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while (x);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4278" name="Rectangle 6"/>
          <p:cNvSpPr/>
          <p:nvPr/>
        </p:nvSpPr>
        <p:spPr bwMode="auto">
          <a:xfrm>
            <a:off x="4902199" y="3217544"/>
            <a:ext cx="4041775" cy="2936875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pcount_goto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loop: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if(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x)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loop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1" name="椭圆形标注 20"/>
          <p:cNvSpPr/>
          <p:nvPr/>
        </p:nvSpPr>
        <p:spPr>
          <a:xfrm>
            <a:off x="4744720" y="1409700"/>
            <a:ext cx="3880485" cy="1367155"/>
          </a:xfrm>
          <a:prstGeom prst="wedgeEllipseCallout">
            <a:avLst>
              <a:gd name="adj1" fmla="val 1219"/>
              <a:gd name="adj2" fmla="val 73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goto</a:t>
            </a:r>
            <a:r>
              <a:rPr lang="zh-CN" altLang="en-US" sz="2000">
                <a:solidFill>
                  <a:schemeClr val="tx1"/>
                </a:solidFill>
              </a:rPr>
              <a:t>代码展示如何把循环变成低级的测试和条件跳转组合。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4020" y="5194300"/>
            <a:ext cx="40938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使用条件分支要么继续循环，要么退出循环。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  <a:p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左右箭头 23"/>
          <p:cNvSpPr/>
          <p:nvPr/>
        </p:nvSpPr>
        <p:spPr>
          <a:xfrm>
            <a:off x="3954780" y="3803015"/>
            <a:ext cx="1144905" cy="500380"/>
          </a:xfrm>
          <a:prstGeom prst="leftRight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4278" grpId="0" animBg="1"/>
      <p:bldP spid="21" grpId="0" animBg="1"/>
      <p:bldP spid="23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五边形 1"/>
          <p:cNvSpPr/>
          <p:nvPr/>
        </p:nvSpPr>
        <p:spPr>
          <a:xfrm>
            <a:off x="0" y="446405"/>
            <a:ext cx="2435225" cy="65849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循环编译</a:t>
            </a:r>
            <a:r>
              <a:rPr lang="en-US" altLang="zh-CN" sz="2400"/>
              <a:t>:</a:t>
            </a:r>
          </a:p>
        </p:txBody>
      </p:sp>
      <p:sp>
        <p:nvSpPr>
          <p:cNvPr id="9" name="Rectangle 6"/>
          <p:cNvSpPr/>
          <p:nvPr/>
        </p:nvSpPr>
        <p:spPr bwMode="auto">
          <a:xfrm>
            <a:off x="381000" y="1524001"/>
            <a:ext cx="4041775" cy="25908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pcount_goto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loop: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if(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x)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loop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710430" y="1917700"/>
          <a:ext cx="3352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result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5307" name="Rectangle 11"/>
          <p:cNvSpPr/>
          <p:nvPr/>
        </p:nvSpPr>
        <p:spPr bwMode="auto">
          <a:xfrm>
            <a:off x="1003300" y="4330064"/>
            <a:ext cx="5791200" cy="238878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	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mov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$0,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ax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	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	#  result = 0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.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L2:			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# loop: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movq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%rdi, </a:t>
            </a:r>
            <a:r>
              <a:rPr lang="cs-CZ" sz="1800" b="1" dirty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cs-CZ" sz="1800" b="1" dirty="0" err="1" smtClean="0">
                <a:solidFill>
                  <a:srgbClr val="FF0000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rdx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	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and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b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$1,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dl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		#  t = x &amp; 0x1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add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b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%d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,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al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	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#  result += t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shrq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$1, 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%rdi		#  x &gt;&gt;= 1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jne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.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L2		#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if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(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x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)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goto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loop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  <a:p>
            <a:pPr algn="l">
              <a:tabLst>
                <a:tab pos="292100" algn="l"/>
                <a:tab pos="292100" algn="l"/>
                <a:tab pos="292100" algn="l"/>
                <a:tab pos="1150620" algn="l"/>
                <a:tab pos="292100" algn="l"/>
                <a:tab pos="2860675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  <a:tab pos="292100" algn="l"/>
                <a:tab pos="3086100" algn="l"/>
              </a:tabLst>
            </a:pP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re</a:t>
            </a:r>
            <a:r>
              <a:rPr lang="en-US" b="1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t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;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               #  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ret</a:t>
            </a:r>
            <a:r>
              <a:rPr lang="en-US" b="1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Monaco" charset="0"/>
              </a:rPr>
              <a:t>urn 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Monac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云形 1"/>
          <p:cNvSpPr/>
          <p:nvPr/>
        </p:nvSpPr>
        <p:spPr>
          <a:xfrm>
            <a:off x="708025" y="358775"/>
            <a:ext cx="6009005" cy="1092835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一般的</a:t>
            </a:r>
            <a:r>
              <a:rPr lang="en-US" sz="2400">
                <a:solidFill>
                  <a:schemeClr val="tx1"/>
                </a:solidFill>
                <a:sym typeface="+mn-ea"/>
              </a:rPr>
              <a:t>“Do-While”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翻译方法：</a:t>
            </a:r>
          </a:p>
        </p:txBody>
      </p:sp>
      <p:sp>
        <p:nvSpPr>
          <p:cNvPr id="56323" name="Rectangle 3"/>
          <p:cNvSpPr/>
          <p:nvPr/>
        </p:nvSpPr>
        <p:spPr bwMode="auto">
          <a:xfrm>
            <a:off x="444500" y="1520825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</a:t>
            </a:r>
            <a:r>
              <a:rPr lang="zh-CN" altLang="en-US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代码</a:t>
            </a:r>
          </a:p>
        </p:txBody>
      </p:sp>
      <p:sp>
        <p:nvSpPr>
          <p:cNvPr id="56324" name="Rectangle 4"/>
          <p:cNvSpPr/>
          <p:nvPr/>
        </p:nvSpPr>
        <p:spPr bwMode="auto">
          <a:xfrm>
            <a:off x="533400" y="1933575"/>
            <a:ext cx="2895600" cy="1219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do 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Body</a:t>
            </a:r>
            <a:endParaRPr lang="en-US" sz="3200" i="1" dirty="0">
              <a:solidFill>
                <a:schemeClr val="tx1"/>
              </a:solidFill>
              <a:latin typeface="+mj-lt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while (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);</a:t>
            </a:r>
          </a:p>
        </p:txBody>
      </p:sp>
      <p:sp>
        <p:nvSpPr>
          <p:cNvPr id="56325" name="Rectangle 5"/>
          <p:cNvSpPr/>
          <p:nvPr/>
        </p:nvSpPr>
        <p:spPr bwMode="auto">
          <a:xfrm>
            <a:off x="4279900" y="151130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 </a:t>
            </a:r>
            <a:r>
              <a:rPr lang="zh-CN" altLang="en-US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版本</a:t>
            </a:r>
          </a:p>
        </p:txBody>
      </p:sp>
      <p:sp>
        <p:nvSpPr>
          <p:cNvPr id="56326" name="Rectangle 6"/>
          <p:cNvSpPr/>
          <p:nvPr/>
        </p:nvSpPr>
        <p:spPr bwMode="auto">
          <a:xfrm>
            <a:off x="4356100" y="1924049"/>
            <a:ext cx="2743200" cy="1685925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loop: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Body</a:t>
            </a:r>
            <a:endParaRPr lang="en-US" sz="3200" i="1" dirty="0">
              <a:solidFill>
                <a:schemeClr val="tx1"/>
              </a:solidFill>
              <a:latin typeface="+mj-lt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(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loop</a:t>
            </a:r>
          </a:p>
        </p:txBody>
      </p:sp>
      <p:sp>
        <p:nvSpPr>
          <p:cNvPr id="56329" name="Rectangle 9"/>
          <p:cNvSpPr/>
          <p:nvPr/>
        </p:nvSpPr>
        <p:spPr bwMode="auto">
          <a:xfrm>
            <a:off x="1625600" y="3438525"/>
            <a:ext cx="2222500" cy="2260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{</a:t>
            </a:r>
            <a:endParaRPr lang="en-US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Statement</a:t>
            </a:r>
            <a:r>
              <a:rPr lang="en-US" sz="2000" b="1" baseline="-25000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Statement</a:t>
            </a:r>
            <a:r>
              <a:rPr lang="en-US" sz="2000" b="1" baseline="-25000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2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  …</a:t>
            </a:r>
            <a:endParaRPr lang="en-US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Statement</a:t>
            </a:r>
            <a:r>
              <a:rPr lang="en-US" sz="2000" b="1" baseline="-25000" dirty="0" err="1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n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8025" y="3413125"/>
            <a:ext cx="8636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sym typeface="+mn-ea"/>
              </a:rPr>
              <a:t>Body:</a:t>
            </a:r>
            <a:endParaRPr lang="en-US" altLang="en-US" sz="20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左右箭头 4"/>
          <p:cNvSpPr/>
          <p:nvPr/>
        </p:nvSpPr>
        <p:spPr>
          <a:xfrm>
            <a:off x="3244850" y="2333625"/>
            <a:ext cx="1359535" cy="54356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9" grpId="0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云形 1"/>
          <p:cNvSpPr/>
          <p:nvPr/>
        </p:nvSpPr>
        <p:spPr>
          <a:xfrm>
            <a:off x="708025" y="358775"/>
            <a:ext cx="6009005" cy="1092835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一般的</a:t>
            </a:r>
            <a:r>
              <a:rPr lang="en-US" sz="2400">
                <a:solidFill>
                  <a:schemeClr val="tx1"/>
                </a:solidFill>
                <a:sym typeface="+mn-ea"/>
              </a:rPr>
              <a:t>“While”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翻译方法：</a:t>
            </a:r>
          </a:p>
        </p:txBody>
      </p:sp>
      <p:sp>
        <p:nvSpPr>
          <p:cNvPr id="6" name="Content Placeholder 1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en-US" dirty="0" smtClean="0"/>
              <a:t>“Jump-to-middle” </a:t>
            </a:r>
          </a:p>
          <a:p>
            <a:r>
              <a:rPr lang="zh-CN" altLang="en-US"/>
              <a:t>与 -Og 一起使用</a:t>
            </a:r>
            <a:endParaRPr lang="zh-CN" altLang="en-US" dirty="0" err="1" smtClean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9395" name="Rectangle 3"/>
          <p:cNvSpPr/>
          <p:nvPr/>
        </p:nvSpPr>
        <p:spPr bwMode="auto">
          <a:xfrm>
            <a:off x="304800" y="3086100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While </a:t>
            </a:r>
            <a:r>
              <a:rPr lang="zh-CN" altLang="en-US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版本</a:t>
            </a:r>
          </a:p>
        </p:txBody>
      </p:sp>
      <p:sp>
        <p:nvSpPr>
          <p:cNvPr id="59396" name="Rectangle 4"/>
          <p:cNvSpPr/>
          <p:nvPr/>
        </p:nvSpPr>
        <p:spPr bwMode="auto">
          <a:xfrm>
            <a:off x="381000" y="3505200"/>
            <a:ext cx="2514600" cy="8001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while (</a:t>
            </a:r>
            <a:r>
              <a:rPr lang="en-US" sz="2400" b="1" i="1" dirty="0">
                <a:solidFill>
                  <a:srgbClr val="FF0000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i="1" dirty="0">
                <a:solidFill>
                  <a:schemeClr val="tx1"/>
                </a:solidFill>
                <a:latin typeface="+mj-lt"/>
                <a:cs typeface="Courier New" panose="02070309020205020404" charset="0"/>
                <a:sym typeface="Courier New Bold" charset="0"/>
              </a:rPr>
              <a:t>Body</a:t>
            </a:r>
          </a:p>
        </p:txBody>
      </p:sp>
      <p:sp>
        <p:nvSpPr>
          <p:cNvPr id="59400" name="Rectangle 8"/>
          <p:cNvSpPr/>
          <p:nvPr/>
        </p:nvSpPr>
        <p:spPr bwMode="auto">
          <a:xfrm>
            <a:off x="5181600" y="2095501"/>
            <a:ext cx="2908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</a:t>
            </a:r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版本</a:t>
            </a:r>
          </a:p>
        </p:txBody>
      </p:sp>
      <p:sp>
        <p:nvSpPr>
          <p:cNvPr id="59401" name="Rectangle 9"/>
          <p:cNvSpPr/>
          <p:nvPr/>
        </p:nvSpPr>
        <p:spPr bwMode="auto">
          <a:xfrm>
            <a:off x="5257800" y="2514600"/>
            <a:ext cx="3429000" cy="2624138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test_Label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loop: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b="1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Body</a:t>
            </a:r>
            <a:endParaRPr lang="en-US" sz="3200" b="1" i="1" dirty="0">
              <a:solidFill>
                <a:schemeClr val="tx1"/>
              </a:solidFill>
              <a:latin typeface="+mj-lt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r>
              <a:rPr lang="en-US" altLang="zh-CN" sz="2400" b="1" dirty="0" err="1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test_Label</a:t>
            </a:r>
            <a:r>
              <a:rPr lang="en-US" sz="24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if (</a:t>
            </a:r>
            <a:r>
              <a:rPr lang="en-US" sz="2400" b="1" i="1" dirty="0">
                <a:solidFill>
                  <a:srgbClr val="FF0000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loop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done:</a:t>
            </a:r>
          </a:p>
        </p:txBody>
      </p:sp>
      <p:sp>
        <p:nvSpPr>
          <p:cNvPr id="59403" name="AutoShape 11"/>
          <p:cNvSpPr/>
          <p:nvPr/>
        </p:nvSpPr>
        <p:spPr bwMode="auto">
          <a:xfrm rot="16200000">
            <a:off x="3657600" y="3048000"/>
            <a:ext cx="7620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  <a:moveTo>
                  <a:pt x="0" y="162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715839" y="-7839"/>
            <a:ext cx="944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循环</a:t>
            </a:r>
          </a:p>
        </p:txBody>
      </p:sp>
      <p:sp>
        <p:nvSpPr>
          <p:cNvPr id="220" name=" 220"/>
          <p:cNvSpPr/>
          <p:nvPr/>
        </p:nvSpPr>
        <p:spPr>
          <a:xfrm>
            <a:off x="0" y="1473835"/>
            <a:ext cx="2225040" cy="539115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chemeClr val="tx1"/>
                </a:solidFill>
                <a:sym typeface="+mn-ea"/>
              </a:rPr>
              <a:t>While</a:t>
            </a:r>
            <a:endParaRPr lang="en-US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4645" y="5154930"/>
            <a:ext cx="40938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与do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while的函数版本比较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初始跳转在测试时启动循环</a:t>
            </a:r>
          </a:p>
          <a:p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 4"/>
          <p:cNvSpPr/>
          <p:nvPr/>
        </p:nvSpPr>
        <p:spPr bwMode="auto">
          <a:xfrm>
            <a:off x="334645" y="2337434"/>
            <a:ext cx="3736976" cy="2632076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pcount_while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while (x)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19" name="Rectangle 6"/>
          <p:cNvSpPr/>
          <p:nvPr/>
        </p:nvSpPr>
        <p:spPr bwMode="auto">
          <a:xfrm>
            <a:off x="4994909" y="2070734"/>
            <a:ext cx="4041775" cy="3165476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pcount_goto_jtm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loop: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test:</a:t>
            </a:r>
            <a:endParaRPr lang="en-US" sz="1800" b="1" dirty="0">
              <a:solidFill>
                <a:srgbClr val="0000FF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if(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x)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loop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4" name="左右箭头 23"/>
          <p:cNvSpPr/>
          <p:nvPr/>
        </p:nvSpPr>
        <p:spPr>
          <a:xfrm>
            <a:off x="3999230" y="3603625"/>
            <a:ext cx="1144905" cy="500380"/>
          </a:xfrm>
          <a:prstGeom prst="leftRight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994910" y="1702435"/>
            <a:ext cx="348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 smtClean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第一种翻译方法：跳转到中间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9395" name="Rectangle 3"/>
          <p:cNvSpPr/>
          <p:nvPr/>
        </p:nvSpPr>
        <p:spPr bwMode="auto">
          <a:xfrm>
            <a:off x="533400" y="901700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While </a:t>
            </a:r>
            <a:r>
              <a:rPr lang="zh-CN" altLang="en-US" sz="24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版本</a:t>
            </a:r>
          </a:p>
        </p:txBody>
      </p:sp>
      <p:sp>
        <p:nvSpPr>
          <p:cNvPr id="59396" name="Rectangle 4"/>
          <p:cNvSpPr/>
          <p:nvPr/>
        </p:nvSpPr>
        <p:spPr bwMode="auto">
          <a:xfrm>
            <a:off x="609600" y="1384301"/>
            <a:ext cx="2514600" cy="8001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while (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i="1" dirty="0">
                <a:solidFill>
                  <a:schemeClr val="tx1"/>
                </a:solidFill>
                <a:latin typeface="+mj-lt"/>
                <a:cs typeface="Courier New" panose="02070309020205020404" charset="0"/>
                <a:sym typeface="Courier New Bold" charset="0"/>
              </a:rPr>
              <a:t>Body</a:t>
            </a:r>
          </a:p>
        </p:txBody>
      </p:sp>
      <p:sp>
        <p:nvSpPr>
          <p:cNvPr id="59397" name="Rectangle 5"/>
          <p:cNvSpPr/>
          <p:nvPr/>
        </p:nvSpPr>
        <p:spPr bwMode="auto">
          <a:xfrm>
            <a:off x="533400" y="3065464"/>
            <a:ext cx="2908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Do-While </a:t>
            </a:r>
            <a:r>
              <a:rPr lang="zh-CN" altLang="en-US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版本</a:t>
            </a:r>
          </a:p>
        </p:txBody>
      </p:sp>
      <p:sp>
        <p:nvSpPr>
          <p:cNvPr id="59398" name="Rectangle 6"/>
          <p:cNvSpPr/>
          <p:nvPr/>
        </p:nvSpPr>
        <p:spPr bwMode="auto">
          <a:xfrm>
            <a:off x="457200" y="3484563"/>
            <a:ext cx="3048000" cy="220503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(!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done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Body</a:t>
            </a:r>
            <a:endParaRPr lang="en-US" sz="3200" i="1" dirty="0">
              <a:solidFill>
                <a:schemeClr val="tx1"/>
              </a:solidFill>
              <a:latin typeface="+mj-lt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while(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);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done:</a:t>
            </a:r>
          </a:p>
        </p:txBody>
      </p:sp>
      <p:sp>
        <p:nvSpPr>
          <p:cNvPr id="21" name="Content Placeholder 1"/>
          <p:cNvSpPr>
            <a:spLocks noGrp="1"/>
          </p:cNvSpPr>
          <p:nvPr/>
        </p:nvSpPr>
        <p:spPr>
          <a:xfrm>
            <a:off x="4267200" y="1130300"/>
            <a:ext cx="4419600" cy="39925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 marL="0" indent="0">
              <a:buNone/>
            </a:pPr>
            <a:endParaRPr lang="en-US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9400" name="Rectangle 8"/>
          <p:cNvSpPr/>
          <p:nvPr/>
        </p:nvSpPr>
        <p:spPr bwMode="auto">
          <a:xfrm>
            <a:off x="5257800" y="2730500"/>
            <a:ext cx="2908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865"/>
              </a:spcBef>
            </a:pPr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 </a:t>
            </a:r>
            <a:r>
              <a:rPr lang="zh-CN" altLang="en-US" sz="24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版本</a:t>
            </a:r>
          </a:p>
        </p:txBody>
      </p:sp>
      <p:sp>
        <p:nvSpPr>
          <p:cNvPr id="59401" name="Rectangle 9"/>
          <p:cNvSpPr/>
          <p:nvPr/>
        </p:nvSpPr>
        <p:spPr bwMode="auto">
          <a:xfrm>
            <a:off x="5334000" y="3149599"/>
            <a:ext cx="3429000" cy="2624138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(!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done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loop: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Body</a:t>
            </a:r>
            <a:endParaRPr lang="en-US" sz="3200" i="1" dirty="0">
              <a:solidFill>
                <a:schemeClr val="tx1"/>
              </a:solidFill>
              <a:latin typeface="+mj-lt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(</a:t>
            </a:r>
            <a:r>
              <a:rPr lang="en-US" sz="2400" i="1" dirty="0">
                <a:solidFill>
                  <a:schemeClr val="tx1"/>
                </a:solidFill>
                <a:latin typeface="+mj-lt"/>
                <a:ea typeface="Calibri Bold Italic" charset="0"/>
                <a:cs typeface="Courier New" panose="02070309020205020404" charset="0"/>
                <a:sym typeface="Calibri Bold Italic" charset="0"/>
              </a:rPr>
              <a:t>Test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loop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3200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 Italic" charset="0"/>
              </a:rPr>
              <a:t>done:</a:t>
            </a:r>
          </a:p>
        </p:txBody>
      </p:sp>
      <p:sp>
        <p:nvSpPr>
          <p:cNvPr id="59402" name="AutoShape 10"/>
          <p:cNvSpPr/>
          <p:nvPr/>
        </p:nvSpPr>
        <p:spPr bwMode="auto">
          <a:xfrm>
            <a:off x="1371600" y="2255838"/>
            <a:ext cx="762000" cy="842963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1842"/>
                </a:moveTo>
                <a:lnTo>
                  <a:pt x="5400" y="11842"/>
                </a:lnTo>
                <a:lnTo>
                  <a:pt x="5400" y="0"/>
                </a:lnTo>
                <a:lnTo>
                  <a:pt x="16200" y="0"/>
                </a:lnTo>
                <a:lnTo>
                  <a:pt x="16200" y="11842"/>
                </a:lnTo>
                <a:lnTo>
                  <a:pt x="21600" y="11842"/>
                </a:lnTo>
                <a:lnTo>
                  <a:pt x="10800" y="21600"/>
                </a:lnTo>
                <a:close/>
                <a:moveTo>
                  <a:pt x="0" y="11842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03" name="AutoShape 11"/>
          <p:cNvSpPr/>
          <p:nvPr/>
        </p:nvSpPr>
        <p:spPr bwMode="auto">
          <a:xfrm rot="16200000">
            <a:off x="4038600" y="3556001"/>
            <a:ext cx="7620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  <a:moveTo>
                  <a:pt x="0" y="162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8" grpId="0" animBg="1"/>
      <p:bldP spid="59401" grpId="0" animBg="1"/>
      <p:bldP spid="59402" grpId="0" animBg="1"/>
      <p:bldP spid="5940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5452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715839" y="-7839"/>
            <a:ext cx="944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循环</a:t>
            </a:r>
          </a:p>
        </p:txBody>
      </p:sp>
      <p:sp>
        <p:nvSpPr>
          <p:cNvPr id="220" name=" 220"/>
          <p:cNvSpPr/>
          <p:nvPr/>
        </p:nvSpPr>
        <p:spPr>
          <a:xfrm>
            <a:off x="0" y="1473835"/>
            <a:ext cx="2225040" cy="539115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chemeClr val="tx1"/>
                </a:solidFill>
                <a:sym typeface="+mn-ea"/>
              </a:rPr>
              <a:t>While</a:t>
            </a:r>
            <a:endParaRPr lang="en-US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4645" y="5154930"/>
            <a:ext cx="40938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与do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while的函数版本比较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初始条件不成立就跳过循环</a:t>
            </a:r>
          </a:p>
          <a:p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 4"/>
          <p:cNvSpPr/>
          <p:nvPr/>
        </p:nvSpPr>
        <p:spPr bwMode="auto">
          <a:xfrm>
            <a:off x="334645" y="2337434"/>
            <a:ext cx="3736976" cy="2632076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pcount_while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while (x)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4278" name="Rectangle 6"/>
          <p:cNvSpPr/>
          <p:nvPr/>
        </p:nvSpPr>
        <p:spPr bwMode="auto">
          <a:xfrm>
            <a:off x="4850129" y="2101214"/>
            <a:ext cx="4041775" cy="3165476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pcount_goto_dw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if (!x)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done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loop: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x &amp; 0x1;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&gt;&gt;= 1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x)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loop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CC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done:</a:t>
            </a:r>
            <a:endParaRPr lang="en-US" sz="1800" b="1" dirty="0">
              <a:solidFill>
                <a:srgbClr val="0000FF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4" name="左右箭头 23"/>
          <p:cNvSpPr/>
          <p:nvPr/>
        </p:nvSpPr>
        <p:spPr>
          <a:xfrm>
            <a:off x="3919220" y="3550920"/>
            <a:ext cx="1144905" cy="500380"/>
          </a:xfrm>
          <a:prstGeom prst="leftRight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994910" y="1702435"/>
            <a:ext cx="35547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 smtClean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第二种翻译方法：</a:t>
            </a:r>
            <a:r>
              <a:rPr lang="en-US" sz="2000" dirty="0" smtClean="0">
                <a:sym typeface="+mn-ea"/>
              </a:rPr>
              <a:t>guarded-do</a:t>
            </a:r>
            <a:endParaRPr lang="zh-CN" altLang="en-US" sz="2000" dirty="0" smtClean="0">
              <a:latin typeface="Calibri Bold" charset="0"/>
              <a:ea typeface="宋体" panose="02010600030101010101" pitchFamily="2" charset="-122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4690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715839" y="-7839"/>
            <a:ext cx="944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循环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05105" y="1526540"/>
            <a:ext cx="4419600" cy="1012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mpd="thickThin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400">
                <a:latin typeface="Courier New" panose="02070309020205020404" charset="0"/>
              </a:rPr>
              <a:t>for (</a:t>
            </a:r>
            <a:r>
              <a:rPr lang="zh-CN" altLang="en-US" sz="2400">
                <a:latin typeface="Courier New" panose="02070309020205020404" charset="0"/>
              </a:rPr>
              <a:t>初始化</a:t>
            </a:r>
            <a:r>
              <a:rPr lang="en-US" sz="2400">
                <a:latin typeface="Courier New" panose="02070309020205020404" charset="0"/>
              </a:rPr>
              <a:t>; </a:t>
            </a:r>
            <a:r>
              <a:rPr lang="zh-CN" altLang="en-US" sz="2400">
                <a:latin typeface="Courier New" panose="02070309020205020404" charset="0"/>
              </a:rPr>
              <a:t>判断</a:t>
            </a:r>
            <a:r>
              <a:rPr lang="en-US" sz="2400">
                <a:latin typeface="Courier New" panose="02070309020205020404" charset="0"/>
              </a:rPr>
              <a:t>; </a:t>
            </a:r>
            <a:r>
              <a:rPr lang="zh-CN" altLang="en-US" sz="2400">
                <a:latin typeface="Courier New" panose="02070309020205020404" charset="0"/>
              </a:rPr>
              <a:t>更新</a:t>
            </a:r>
            <a:r>
              <a:rPr lang="en-US" sz="2400" i="1"/>
              <a:t> </a:t>
            </a:r>
            <a:r>
              <a:rPr lang="en-US" sz="2400">
                <a:latin typeface="Courier New" panose="02070309020205020404" charset="0"/>
              </a:rPr>
              <a:t>)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400">
                <a:latin typeface="Courier New" panose="02070309020205020404" charset="0"/>
              </a:rPr>
              <a:t>    </a:t>
            </a:r>
            <a:r>
              <a:rPr lang="zh-CN" altLang="en-US" sz="2400">
                <a:latin typeface="Courier New" panose="02070309020205020404" charset="0"/>
              </a:rPr>
              <a:t>代码主体</a:t>
            </a:r>
            <a:endParaRPr lang="zh-CN" altLang="en-US" sz="2400" i="1">
              <a:latin typeface="Courier New" panose="02070309020205020404" charset="0"/>
            </a:endParaRPr>
          </a:p>
        </p:txBody>
      </p:sp>
      <p:sp>
        <p:nvSpPr>
          <p:cNvPr id="19" name="Rectangle 4"/>
          <p:cNvSpPr/>
          <p:nvPr/>
        </p:nvSpPr>
        <p:spPr bwMode="auto">
          <a:xfrm>
            <a:off x="167005" y="2660015"/>
            <a:ext cx="4495800" cy="3962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#define WSIZE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8*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sizeof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altLang="zh-CN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pcount_for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size_t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for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0;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&lt; WSIZE;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++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 =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(x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&amp; 0x1;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bit;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5" name="Rectangle 4"/>
          <p:cNvSpPr/>
          <p:nvPr/>
        </p:nvSpPr>
        <p:spPr bwMode="auto">
          <a:xfrm>
            <a:off x="5067300" y="2158365"/>
            <a:ext cx="2133600" cy="381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0</a:t>
            </a:r>
          </a:p>
        </p:txBody>
      </p:sp>
      <p:sp>
        <p:nvSpPr>
          <p:cNvPr id="26" name="Rectangle 4"/>
          <p:cNvSpPr/>
          <p:nvPr/>
        </p:nvSpPr>
        <p:spPr bwMode="auto">
          <a:xfrm>
            <a:off x="5067300" y="3072765"/>
            <a:ext cx="2133600" cy="381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&lt; WSIZE</a:t>
            </a:r>
          </a:p>
        </p:txBody>
      </p:sp>
      <p:sp>
        <p:nvSpPr>
          <p:cNvPr id="27" name="Rectangle 4"/>
          <p:cNvSpPr/>
          <p:nvPr/>
        </p:nvSpPr>
        <p:spPr bwMode="auto">
          <a:xfrm>
            <a:off x="5067300" y="4063365"/>
            <a:ext cx="2133600" cy="381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++</a:t>
            </a:r>
          </a:p>
        </p:txBody>
      </p:sp>
      <p:sp>
        <p:nvSpPr>
          <p:cNvPr id="28" name="Rectangle 4"/>
          <p:cNvSpPr/>
          <p:nvPr/>
        </p:nvSpPr>
        <p:spPr bwMode="auto">
          <a:xfrm>
            <a:off x="4914900" y="5053965"/>
            <a:ext cx="4114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unsigned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=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(x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&amp; 0x1;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bit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5124450" y="1701165"/>
            <a:ext cx="344805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+mj-lt"/>
                <a:cs typeface="Calibri" panose="020F0502020204030204"/>
              </a:rPr>
              <a:t>初始化</a:t>
            </a:r>
          </a:p>
          <a:p>
            <a:pPr marL="224155" indent="-224155" algn="l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+mj-lt"/>
              <a:cs typeface="Calibri" panose="020F0502020204030204"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124450" y="2660015"/>
            <a:ext cx="344805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+mj-lt"/>
                <a:cs typeface="Calibri" panose="020F0502020204030204"/>
              </a:rPr>
              <a:t>判断</a:t>
            </a:r>
          </a:p>
          <a:p>
            <a:pPr marL="224155" indent="-224155" algn="l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+mj-lt"/>
              <a:cs typeface="Calibri" panose="020F0502020204030204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5143500" y="3650615"/>
            <a:ext cx="344805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+mj-lt"/>
                <a:cs typeface="Calibri" panose="020F0502020204030204"/>
              </a:rPr>
              <a:t>更新</a:t>
            </a:r>
          </a:p>
          <a:p>
            <a:pPr marL="224155" indent="-224155" algn="l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+mj-lt"/>
              <a:cs typeface="Calibri" panose="020F0502020204030204"/>
            </a:endParaRP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5162550" y="4641215"/>
            <a:ext cx="344805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+mj-lt"/>
                <a:cs typeface="Calibri" panose="020F0502020204030204"/>
              </a:rPr>
              <a:t>代码主体</a:t>
            </a:r>
          </a:p>
          <a:p>
            <a:pPr marL="224155" indent="-224155" algn="l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+mj-lt"/>
              <a:cs typeface="Calibri" panose="020F0502020204030204"/>
            </a:endParaRPr>
          </a:p>
        </p:txBody>
      </p:sp>
      <p:sp>
        <p:nvSpPr>
          <p:cNvPr id="33" name="左箭头 32"/>
          <p:cNvSpPr/>
          <p:nvPr/>
        </p:nvSpPr>
        <p:spPr>
          <a:xfrm>
            <a:off x="7321550" y="1153795"/>
            <a:ext cx="1822450" cy="657225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for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24255" y="339090"/>
            <a:ext cx="7519670" cy="101727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78050" y="512296"/>
            <a:ext cx="764730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l"/>
            <a:r>
              <a:rPr lang="en-US" altLang="zh-CN" sz="1600" dirty="0" smtClean="0">
                <a:sym typeface="+mn-ea"/>
              </a:rPr>
              <a:t>Intel</a:t>
            </a:r>
            <a:r>
              <a:rPr lang="zh-CN" altLang="en-US" dirty="0" smtClean="0">
                <a:sym typeface="+mn-ea"/>
              </a:rPr>
              <a:t>术语：</a:t>
            </a:r>
          </a:p>
          <a:p>
            <a:pPr marL="1200150" lvl="2" indent="-285750" algn="l">
              <a:buFont typeface="Wingdings" panose="05000000000000000000" charset="0"/>
              <a:buChar char=""/>
            </a:pPr>
            <a:r>
              <a:rPr lang="zh-CN" altLang="en-US" sz="1600" dirty="0" smtClean="0">
                <a:sym typeface="+mn-ea"/>
              </a:rPr>
              <a:t>字</a:t>
            </a:r>
            <a:r>
              <a:rPr lang="en-US" altLang="zh-CN" sz="1600" dirty="0" smtClean="0">
                <a:sym typeface="+mn-ea"/>
              </a:rPr>
              <a:t>/word/16-bit</a:t>
            </a:r>
            <a:r>
              <a:rPr lang="zh-CN" altLang="en-US" sz="1600" dirty="0" smtClean="0">
                <a:sym typeface="+mn-ea"/>
              </a:rPr>
              <a:t>；双字</a:t>
            </a:r>
            <a:r>
              <a:rPr lang="en-US" altLang="zh-CN" sz="1600" dirty="0" smtClean="0">
                <a:sym typeface="+mn-ea"/>
              </a:rPr>
              <a:t>/double</a:t>
            </a:r>
            <a:r>
              <a:rPr lang="zh-CN" altLang="en-US" sz="1600" dirty="0" smtClean="0">
                <a:sym typeface="+mn-ea"/>
              </a:rPr>
              <a:t> </a:t>
            </a:r>
            <a:r>
              <a:rPr lang="en-US" altLang="zh-CN" sz="1600" dirty="0" smtClean="0">
                <a:sym typeface="+mn-ea"/>
              </a:rPr>
              <a:t>words/32-bit</a:t>
            </a:r>
            <a:r>
              <a:rPr lang="zh-CN" altLang="en-US" sz="1600" dirty="0" smtClean="0">
                <a:sym typeface="+mn-ea"/>
              </a:rPr>
              <a:t>；四字</a:t>
            </a:r>
            <a:r>
              <a:rPr lang="en-US" altLang="zh-CN" sz="1600" dirty="0" smtClean="0">
                <a:sym typeface="+mn-ea"/>
              </a:rPr>
              <a:t>/quad/words/64-bit</a:t>
            </a:r>
            <a:endParaRPr lang="en-US" altLang="zh-CN" sz="1600" b="1" dirty="0" smtClean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2776" y="339160"/>
            <a:ext cx="375681" cy="375681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87059" y="5725506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48" y="2175014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28443" y="2381402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2019" y="4066205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348469" y="827474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218782" y="475973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25518" y="6037580"/>
            <a:ext cx="187841" cy="187841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29383" y="1765161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80907" y="5171945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115923" y="724585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1676" y="2760330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2106" y="2554541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52208" y="4471740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35693" y="900805"/>
            <a:ext cx="241613" cy="24161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1737" y="5505532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76500" y="1356243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2593" y="1454667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0908" y="4843846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76907" y="797870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069909" y="930185"/>
            <a:ext cx="103042" cy="103042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54" y="900645"/>
            <a:ext cx="206083" cy="206083"/>
          </a:xfrm>
          <a:prstGeom prst="ellipse">
            <a:avLst/>
          </a:prstGeom>
          <a:gradFill>
            <a:gsLst>
              <a:gs pos="0">
                <a:schemeClr val="accent2"/>
              </a:gs>
              <a:gs pos="60000">
                <a:schemeClr val="accent1"/>
              </a:gs>
              <a:gs pos="100000">
                <a:schemeClr val="accent5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7105" y="1454150"/>
            <a:ext cx="7141845" cy="13061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</a:endParaRPr>
            </a:p>
          </p:txBody>
        </p:sp>
      </p:grpSp>
      <p:sp>
        <p:nvSpPr>
          <p:cNvPr id="5" name="TextBox 37"/>
          <p:cNvSpPr txBox="1"/>
          <p:nvPr/>
        </p:nvSpPr>
        <p:spPr>
          <a:xfrm>
            <a:off x="943150" y="1692126"/>
            <a:ext cx="679767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l"/>
            <a:r>
              <a:rPr lang="en-US" altLang="zh-CN" sz="1600" dirty="0" smtClean="0">
                <a:sym typeface="+mn-ea"/>
              </a:rPr>
              <a:t>C</a:t>
            </a:r>
            <a:r>
              <a:rPr lang="zh-CN" altLang="en-US" sz="1600" dirty="0" smtClean="0">
                <a:sym typeface="+mn-ea"/>
              </a:rPr>
              <a:t>语言数据在</a:t>
            </a:r>
            <a:r>
              <a:rPr lang="en-US" altLang="zh-CN" sz="1600" dirty="0" smtClean="0">
                <a:sym typeface="+mn-ea"/>
              </a:rPr>
              <a:t>x86-64</a:t>
            </a:r>
            <a:r>
              <a:rPr lang="zh-CN" altLang="en-US" dirty="0" smtClean="0">
                <a:sym typeface="+mn-ea"/>
              </a:rPr>
              <a:t>上的表示：</a:t>
            </a:r>
          </a:p>
          <a:p>
            <a:pPr marL="1200150" lvl="2" indent="-285750" algn="l">
              <a:buFont typeface="Wingdings" panose="05000000000000000000" charset="0"/>
              <a:buChar char=""/>
            </a:pPr>
            <a:r>
              <a:rPr lang="en-US" altLang="zh-CN" sz="1600" dirty="0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生成的汇编指令都是用一个后缀表示操作数的大小</a:t>
            </a:r>
          </a:p>
          <a:p>
            <a:pPr marL="514350" lvl="1" indent="0" algn="l">
              <a:buNone/>
            </a:pPr>
            <a:r>
              <a:rPr lang="en-US" altLang="zh-CN" sz="1600" dirty="0">
                <a:sym typeface="+mn-ea"/>
              </a:rPr>
              <a:t>	</a:t>
            </a:r>
            <a:r>
              <a:rPr lang="en-US" altLang="zh-CN" sz="1600" dirty="0" smtClean="0">
                <a:sym typeface="+mn-ea"/>
              </a:rPr>
              <a:t>	</a:t>
            </a:r>
            <a:r>
              <a:rPr lang="zh-CN" altLang="en-US" sz="1600" dirty="0" smtClean="0">
                <a:sym typeface="+mn-ea"/>
              </a:rPr>
              <a:t>例如</a:t>
            </a:r>
            <a:r>
              <a:rPr lang="en-US" altLang="zh-CN" sz="1600" dirty="0" err="1" smtClean="0">
                <a:sym typeface="+mn-ea"/>
              </a:rPr>
              <a:t>mov</a:t>
            </a:r>
            <a:r>
              <a:rPr lang="zh-CN" altLang="en-US" sz="1600" dirty="0" smtClean="0">
                <a:sym typeface="+mn-ea"/>
              </a:rPr>
              <a:t>指令可能会是</a:t>
            </a:r>
            <a:r>
              <a:rPr lang="en-US" altLang="zh-CN" sz="1600" dirty="0" err="1" smtClean="0">
                <a:sym typeface="+mn-ea"/>
              </a:rPr>
              <a:t>movq</a:t>
            </a:r>
            <a:r>
              <a:rPr lang="zh-CN" altLang="en-US" sz="1600" dirty="0" smtClean="0">
                <a:sym typeface="+mn-ea"/>
              </a:rPr>
              <a:t>或</a:t>
            </a:r>
            <a:r>
              <a:rPr lang="en-US" altLang="zh-CN" sz="1600" dirty="0" err="1" smtClean="0">
                <a:sym typeface="+mn-ea"/>
              </a:rPr>
              <a:t>movw</a:t>
            </a:r>
            <a:r>
              <a:rPr lang="zh-CN" altLang="en-US" sz="1600" dirty="0" smtClean="0">
                <a:sym typeface="+mn-ea"/>
              </a:rPr>
              <a:t>或</a:t>
            </a:r>
            <a:r>
              <a:rPr lang="en-US" altLang="zh-CN" sz="1600" dirty="0" smtClean="0">
                <a:sym typeface="+mn-ea"/>
              </a:rPr>
              <a:t>movl</a:t>
            </a:r>
            <a:endParaRPr lang="en-US" altLang="zh-CN" sz="1600" b="1" dirty="0" smtClean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5751" y="1171645"/>
            <a:ext cx="375681" cy="375681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369498" y="3944331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596461" y="5711488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8939" y="2342984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35901" y="4047372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006127" y="1482477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041665" y="4515367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956604" y="2455537"/>
            <a:ext cx="187841" cy="187841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544245" y="789801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665790" y="1663569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369686" y="2657684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472252" y="4618022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69494" y="1557432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802349" y="4947514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902955" y="5136890"/>
            <a:ext cx="241613" cy="24161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544227" y="2239568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544200" y="133233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57038" y="5711707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211981" y="16323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938942" y="102545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562750" y="1987460"/>
            <a:ext cx="103042" cy="103042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750595" y="512025"/>
            <a:ext cx="206083" cy="206083"/>
          </a:xfrm>
          <a:prstGeom prst="ellipse">
            <a:avLst/>
          </a:prstGeom>
          <a:gradFill>
            <a:gsLst>
              <a:gs pos="0">
                <a:srgbClr val="FFFF00"/>
              </a:gs>
              <a:gs pos="60000">
                <a:srgbClr val="A45EA3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-24458"/>
            <a:ext cx="2208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</a:t>
            </a:r>
            <a:r>
              <a:rPr lang="en-US" altLang="zh-CN" sz="1050" b="1" dirty="0" smtClean="0"/>
              <a:t>ONE </a:t>
            </a:r>
            <a:r>
              <a:rPr lang="en-US" altLang="zh-CN" sz="1050" b="1" dirty="0" smtClean="0">
                <a:sym typeface="+mn-ea"/>
              </a:rPr>
              <a:t>第一讲：程序转换概述</a:t>
            </a:r>
            <a:endParaRPr lang="zh-CN" altLang="en-US" sz="1050" b="1" dirty="0"/>
          </a:p>
        </p:txBody>
      </p:sp>
      <p:sp>
        <p:nvSpPr>
          <p:cNvPr id="47" name="椭圆 46"/>
          <p:cNvSpPr/>
          <p:nvPr/>
        </p:nvSpPr>
        <p:spPr>
          <a:xfrm>
            <a:off x="2106533" y="48455"/>
            <a:ext cx="98188" cy="8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4" name="椭圆形标注 53"/>
          <p:cNvSpPr/>
          <p:nvPr/>
        </p:nvSpPr>
        <p:spPr>
          <a:xfrm>
            <a:off x="80645" y="2966720"/>
            <a:ext cx="3672840" cy="739775"/>
          </a:xfrm>
          <a:prstGeom prst="wedgeEllipseCallout">
            <a:avLst>
              <a:gd name="adj1" fmla="val 62465"/>
              <a:gd name="adj2" fmla="val 557"/>
            </a:avLst>
          </a:prstGeom>
          <a:gradFill>
            <a:gsLst>
              <a:gs pos="42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sym typeface="+mn-ea"/>
              </a:rPr>
              <a:t>IA32</a:t>
            </a:r>
            <a:r>
              <a:rPr lang="zh-CN" altLang="en-US" sz="1600" dirty="0" smtClean="0">
                <a:solidFill>
                  <a:schemeClr val="tx1"/>
                </a:solidFill>
                <a:sym typeface="+mn-ea"/>
              </a:rPr>
              <a:t>上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不能直接表示</a:t>
            </a:r>
            <a:r>
              <a:rPr lang="en-US" altLang="zh-CN" sz="1600" dirty="0" smtClean="0">
                <a:solidFill>
                  <a:schemeClr val="tx1"/>
                </a:solidFill>
                <a:sym typeface="+mn-ea"/>
              </a:rPr>
              <a:t>64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位的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long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sym typeface="+mn-ea"/>
              </a:rPr>
              <a:t>long</a:t>
            </a:r>
            <a:r>
              <a:rPr lang="zh-CN" altLang="en-US" sz="1600" dirty="0" smtClean="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需要序列指令来处理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3706495"/>
            <a:ext cx="7979410" cy="233108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176270" y="5974715"/>
            <a:ext cx="375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zh-CN" dirty="0"/>
              <a:t>语言数据类型在</a:t>
            </a:r>
            <a:r>
              <a:rPr lang="en-US" altLang="zh-CN" dirty="0"/>
              <a:t>x86-64</a:t>
            </a:r>
            <a:r>
              <a:rPr lang="zh-CN" altLang="en-US" dirty="0"/>
              <a:t>中的大小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346200"/>
            <a:ext cx="4419600" cy="1012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mpd="thickThin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400" dirty="0">
                <a:latin typeface="Courier New" panose="02070309020205020404" charset="0"/>
              </a:rPr>
              <a:t>for (</a:t>
            </a:r>
            <a:r>
              <a:rPr lang="zh-CN" altLang="en-US" sz="2400">
                <a:latin typeface="Courier New" panose="02070309020205020404" charset="0"/>
                <a:sym typeface="+mn-ea"/>
              </a:rPr>
              <a:t>初始化</a:t>
            </a:r>
            <a:r>
              <a:rPr lang="en-US" sz="2400">
                <a:latin typeface="Courier New" panose="02070309020205020404" charset="0"/>
                <a:sym typeface="+mn-ea"/>
              </a:rPr>
              <a:t>; </a:t>
            </a:r>
            <a:r>
              <a:rPr lang="zh-CN" altLang="en-US" sz="2400">
                <a:latin typeface="Courier New" panose="02070309020205020404" charset="0"/>
                <a:sym typeface="+mn-ea"/>
              </a:rPr>
              <a:t>判断</a:t>
            </a:r>
            <a:r>
              <a:rPr lang="en-US" sz="2400">
                <a:latin typeface="Courier New" panose="02070309020205020404" charset="0"/>
                <a:sym typeface="+mn-ea"/>
              </a:rPr>
              <a:t>; </a:t>
            </a:r>
            <a:r>
              <a:rPr lang="zh-CN" altLang="en-US" sz="2400">
                <a:latin typeface="Courier New" panose="02070309020205020404" charset="0"/>
                <a:sym typeface="+mn-ea"/>
              </a:rPr>
              <a:t>更新</a:t>
            </a:r>
            <a:r>
              <a:rPr lang="en-US" sz="2400" i="1" dirty="0"/>
              <a:t> </a:t>
            </a:r>
            <a:r>
              <a:rPr lang="en-US" sz="2400" dirty="0">
                <a:latin typeface="Courier New" panose="02070309020205020404" charset="0"/>
              </a:rPr>
              <a:t>)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400" dirty="0">
                <a:latin typeface="Courier New" panose="02070309020205020404" charset="0"/>
              </a:rPr>
              <a:t>    </a:t>
            </a:r>
            <a:r>
              <a:rPr lang="zh-CN" altLang="en-US" sz="2400">
                <a:latin typeface="Courier New" panose="02070309020205020404" charset="0"/>
                <a:sym typeface="+mn-ea"/>
              </a:rPr>
              <a:t>代码主体</a:t>
            </a:r>
            <a:endParaRPr lang="en-US" sz="2400" i="1" dirty="0">
              <a:latin typeface="+mj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14350" y="812800"/>
            <a:ext cx="344805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For </a:t>
            </a:r>
            <a:r>
              <a:rPr lang="zh-CN" altLang="en-US" sz="2400" dirty="0" smtClean="0">
                <a:solidFill>
                  <a:schemeClr val="tx2"/>
                </a:solidFill>
                <a:latin typeface="+mj-lt"/>
              </a:rPr>
              <a:t>版本</a:t>
            </a:r>
          </a:p>
          <a:p>
            <a:pPr marL="224155" indent="-224155" algn="l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447800" y="3632200"/>
            <a:ext cx="2819400" cy="2673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mpd="thickThin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sz="2400" i="1" dirty="0" smtClean="0">
                <a:latin typeface="+mj-lt"/>
              </a:rPr>
              <a:t>Init</a:t>
            </a:r>
            <a:r>
              <a:rPr lang="en-US" sz="2400" i="1" dirty="0" smtClean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sz="2400" dirty="0" smtClean="0">
                <a:latin typeface="Courier New" panose="02070309020205020404" charset="0"/>
              </a:rPr>
              <a:t>while (</a:t>
            </a:r>
            <a:r>
              <a:rPr lang="zh-CN" altLang="en-US" sz="2400" dirty="0">
                <a:latin typeface="Courier New" panose="02070309020205020404" charset="0"/>
                <a:sym typeface="+mn-ea"/>
              </a:rPr>
              <a:t>判断</a:t>
            </a:r>
            <a:r>
              <a:rPr lang="en-US" sz="2400" i="1" dirty="0" smtClean="0">
                <a:latin typeface="+mj-lt"/>
              </a:rPr>
              <a:t> </a:t>
            </a:r>
            <a:r>
              <a:rPr lang="en-US" sz="2400" dirty="0" smtClean="0">
                <a:latin typeface="Courier New" panose="02070309020205020404" charset="0"/>
              </a:rPr>
              <a:t>) {</a:t>
            </a:r>
            <a:endParaRPr lang="en-US" sz="2400" dirty="0">
              <a:latin typeface="Courier New" panose="02070309020205020404" charset="0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sz="2400" dirty="0">
                <a:latin typeface="Courier New" panose="02070309020205020404" charset="0"/>
              </a:rPr>
              <a:t>    </a:t>
            </a:r>
            <a:r>
              <a:rPr lang="zh-CN" altLang="en-US" sz="2400" dirty="0">
                <a:latin typeface="Courier New" panose="02070309020205020404" charset="0"/>
                <a:sym typeface="+mn-ea"/>
              </a:rPr>
              <a:t>代码主体</a:t>
            </a:r>
            <a:endParaRPr lang="en-US" sz="2400" i="1" dirty="0" smtClean="0"/>
          </a:p>
          <a:p>
            <a:pPr algn="l">
              <a:spcBef>
                <a:spcPct val="50000"/>
              </a:spcBef>
            </a:pPr>
            <a:r>
              <a:rPr lang="en-US" sz="2400" i="1" dirty="0" smtClean="0"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zh-CN" altLang="en-US" sz="2400" dirty="0">
                <a:latin typeface="Courier New" panose="02070309020205020404" charset="0"/>
                <a:sym typeface="+mn-ea"/>
              </a:rPr>
              <a:t>更新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sz="24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90550" y="3098800"/>
            <a:ext cx="3448050" cy="41275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/>
          <a:lstStyle/>
          <a:p>
            <a:pPr marL="224155" indent="-224155" algn="l" defTabSz="895350">
              <a:spcBef>
                <a:spcPct val="3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While </a:t>
            </a:r>
            <a:r>
              <a:rPr lang="zh-CN" altLang="en-US" sz="2400" dirty="0" smtClean="0">
                <a:solidFill>
                  <a:schemeClr val="tx2"/>
                </a:solidFill>
                <a:latin typeface="+mj-lt"/>
              </a:rPr>
              <a:t>版本</a:t>
            </a:r>
          </a:p>
          <a:p>
            <a:pPr marL="224155" indent="-224155" algn="l" defTabSz="895350">
              <a:lnSpc>
                <a:spcPct val="100000"/>
              </a:lnSpc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AutoShape 10"/>
          <p:cNvSpPr/>
          <p:nvPr/>
        </p:nvSpPr>
        <p:spPr bwMode="auto">
          <a:xfrm>
            <a:off x="2438400" y="2565400"/>
            <a:ext cx="762000" cy="842963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1842"/>
                </a:moveTo>
                <a:lnTo>
                  <a:pt x="5400" y="11842"/>
                </a:lnTo>
                <a:lnTo>
                  <a:pt x="5400" y="0"/>
                </a:lnTo>
                <a:lnTo>
                  <a:pt x="16200" y="0"/>
                </a:lnTo>
                <a:lnTo>
                  <a:pt x="16200" y="11842"/>
                </a:lnTo>
                <a:lnTo>
                  <a:pt x="21600" y="11842"/>
                </a:lnTo>
                <a:lnTo>
                  <a:pt x="10800" y="21600"/>
                </a:lnTo>
                <a:close/>
                <a:moveTo>
                  <a:pt x="0" y="11842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32072" b="5703"/>
          <a:stretch>
            <a:fillRect/>
          </a:stretch>
        </p:blipFill>
        <p:spPr>
          <a:xfrm>
            <a:off x="5618480" y="1105535"/>
            <a:ext cx="3066415" cy="4157980"/>
          </a:xfrm>
          <a:prstGeom prst="rect">
            <a:avLst/>
          </a:prstGeom>
        </p:spPr>
      </p:pic>
      <p:sp>
        <p:nvSpPr>
          <p:cNvPr id="4" name="Rectangle 4"/>
          <p:cNvSpPr/>
          <p:nvPr/>
        </p:nvSpPr>
        <p:spPr bwMode="auto">
          <a:xfrm>
            <a:off x="222885" y="1203325"/>
            <a:ext cx="4495800" cy="3962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#define WSIZE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8*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sizeof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pcount_for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size_t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for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0;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&lt; WSIZE;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++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unsigned bit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=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(x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&amp; 0x1;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bit;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4361180" y="2947035"/>
            <a:ext cx="1520190" cy="803275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22885" y="2855595"/>
            <a:ext cx="4138295" cy="394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618480" y="2723515"/>
            <a:ext cx="3066415" cy="3416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/>
        </p:nvSpPr>
        <p:spPr>
          <a:xfrm>
            <a:off x="156845" y="381000"/>
            <a:ext cx="2959735" cy="60642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+mn-ea"/>
              </a:rPr>
              <a:t>For-While</a:t>
            </a:r>
            <a:r>
              <a:rPr lang="zh-CN" altLang="en-US" sz="2400" dirty="0" smtClean="0">
                <a:sym typeface="+mn-ea"/>
              </a:rPr>
              <a:t>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Rectangle 4"/>
          <p:cNvSpPr/>
          <p:nvPr/>
        </p:nvSpPr>
        <p:spPr bwMode="auto">
          <a:xfrm>
            <a:off x="156845" y="1203325"/>
            <a:ext cx="4204335" cy="3962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#define WSIZE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8*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sizeof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(long)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pcount_for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size_t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for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0;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&lt; WSIZE;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++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 =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(x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&gt;&gt;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&amp; 0x1;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bit;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" name="椭圆 5"/>
          <p:cNvSpPr/>
          <p:nvPr/>
        </p:nvSpPr>
        <p:spPr>
          <a:xfrm>
            <a:off x="222885" y="2855595"/>
            <a:ext cx="4138295" cy="394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/>
        </p:nvSpPr>
        <p:spPr>
          <a:xfrm>
            <a:off x="156845" y="381000"/>
            <a:ext cx="2959735" cy="60642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 panose="05000000000000000000"/>
              </a:rPr>
              <a:t>Do-While</a:t>
            </a:r>
            <a:r>
              <a:rPr lang="zh-CN" altLang="en-US" sz="2400" dirty="0" smtClean="0">
                <a:sym typeface="+mn-ea"/>
              </a:rPr>
              <a:t>转换</a:t>
            </a:r>
          </a:p>
        </p:txBody>
      </p:sp>
      <p:sp>
        <p:nvSpPr>
          <p:cNvPr id="9" name="Rectangle 4"/>
          <p:cNvSpPr/>
          <p:nvPr/>
        </p:nvSpPr>
        <p:spPr bwMode="auto">
          <a:xfrm>
            <a:off x="4686300" y="347980"/>
            <a:ext cx="4343400" cy="541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pcount_for_goto_dw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long x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size_t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 = 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= 0;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(!(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&lt; WSIZE))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done;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loop: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{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unsigned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 = 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 &gt;&gt;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&amp; 0x1;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result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+= bit;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}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++;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if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&lt; WSIZE)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loop;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done: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3503930" y="3395980"/>
            <a:ext cx="1520190" cy="803275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15200" y="1498600"/>
            <a:ext cx="86868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800" i="1" dirty="0">
                <a:latin typeface="+mj-lt"/>
              </a:rPr>
              <a:t>初始化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0" y="1955800"/>
            <a:ext cx="77724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 New" panose="02070309020205020404" charset="0"/>
                <a:cs typeface="Courier New" panose="02070309020205020404" charset="0"/>
              </a:rPr>
              <a:t>!</a:t>
            </a:r>
            <a:r>
              <a:rPr lang="zh-CN" altLang="en-US" sz="1800" dirty="0" smtClean="0">
                <a:latin typeface="Courier New" panose="02070309020205020404" charset="0"/>
                <a:cs typeface="Courier New" panose="02070309020205020404" charset="0"/>
              </a:rPr>
              <a:t>判断</a:t>
            </a:r>
            <a:endParaRPr lang="zh-CN" altLang="en-US" sz="1800" i="1" dirty="0" smtClean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6200" y="3022600"/>
            <a:ext cx="109728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800" i="1" dirty="0">
                <a:latin typeface="+mj-lt"/>
              </a:rPr>
              <a:t>代码主体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3860800"/>
            <a:ext cx="64008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800" i="1" dirty="0">
                <a:latin typeface="+mj-lt"/>
              </a:rPr>
              <a:t>更新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0400" y="4318000"/>
            <a:ext cx="64008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800" i="1" dirty="0">
                <a:latin typeface="+mj-lt"/>
              </a:rPr>
              <a:t>判断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29200" y="1803400"/>
            <a:ext cx="2209800" cy="533400"/>
            <a:chOff x="5029200" y="2743200"/>
            <a:chExt cx="2209800" cy="533400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5029200" y="2743200"/>
              <a:ext cx="2209800" cy="5334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H="1">
              <a:off x="5029200" y="2743200"/>
              <a:ext cx="2209800" cy="5334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7356" name="Rectangle 12"/>
          <p:cNvSpPr>
            <a:spLocks noGrp="1" noChangeArrowheads="1"/>
          </p:cNvSpPr>
          <p:nvPr/>
        </p:nvSpPr>
        <p:spPr>
          <a:xfrm>
            <a:off x="156845" y="5348605"/>
            <a:ext cx="4191000" cy="8763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dirty="0" smtClean="0"/>
              <a:t>初始</a:t>
            </a:r>
            <a:r>
              <a:rPr lang="zh-CN" altLang="en-US" dirty="0" smtClean="0"/>
              <a:t>判断</a:t>
            </a:r>
            <a:r>
              <a:rPr lang="en-US" dirty="0" smtClean="0"/>
              <a:t>可以优化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pSp>
        <p:nvGrpSpPr>
          <p:cNvPr id="22" name="组合 21"/>
          <p:cNvGrpSpPr/>
          <p:nvPr/>
        </p:nvGrpSpPr>
        <p:grpSpPr>
          <a:xfrm>
            <a:off x="-158749" y="469010"/>
            <a:ext cx="9583868" cy="684406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4"/>
          <p:cNvSpPr txBox="1"/>
          <p:nvPr/>
        </p:nvSpPr>
        <p:spPr>
          <a:xfrm>
            <a:off x="5715839" y="-7839"/>
            <a:ext cx="209931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switch</a:t>
            </a:r>
            <a:r>
              <a:rPr lang="zh-CN" altLang="en-US" sz="3000" b="1" dirty="0">
                <a:gradFill>
                  <a:gsLst>
                    <a:gs pos="0">
                      <a:srgbClr val="F17475"/>
                    </a:gs>
                    <a:gs pos="57000">
                      <a:srgbClr val="01B3C5"/>
                    </a:gs>
                    <a:gs pos="100000">
                      <a:srgbClr val="C6588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cs typeface="黑体" panose="02010609060101010101" charset="-122"/>
              </a:rPr>
              <a:t>语句</a:t>
            </a:r>
          </a:p>
        </p:txBody>
      </p:sp>
      <p:sp>
        <p:nvSpPr>
          <p:cNvPr id="21509" name="Rectangle 5"/>
          <p:cNvSpPr/>
          <p:nvPr/>
        </p:nvSpPr>
        <p:spPr bwMode="auto">
          <a:xfrm>
            <a:off x="31750" y="507365"/>
            <a:ext cx="3982720" cy="6299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switch_eg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(long x, long y, long z)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w = 1;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1: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y*z;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2: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3: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5: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6: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-=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default: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2;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w;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1" name="流程图: 多文档 20"/>
          <p:cNvSpPr/>
          <p:nvPr/>
        </p:nvSpPr>
        <p:spPr>
          <a:xfrm>
            <a:off x="4175125" y="1168773"/>
            <a:ext cx="4862277" cy="5592445"/>
          </a:xfrm>
          <a:prstGeom prst="flowChartMultidocumen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switch</a:t>
            </a:r>
            <a:r>
              <a:rPr lang="zh-CN" altLang="en-US" dirty="0">
                <a:solidFill>
                  <a:schemeClr val="tx1"/>
                </a:solidFill>
              </a:rPr>
              <a:t>语句</a:t>
            </a:r>
            <a:r>
              <a:rPr lang="zh-CN" altLang="en-US" dirty="0" smtClean="0">
                <a:solidFill>
                  <a:schemeClr val="tx1"/>
                </a:solidFill>
              </a:rPr>
              <a:t>可以</a:t>
            </a:r>
            <a:r>
              <a:rPr lang="zh-CN" altLang="en-US" dirty="0">
                <a:solidFill>
                  <a:schemeClr val="tx1"/>
                </a:solidFill>
              </a:rPr>
              <a:t>根据</a:t>
            </a:r>
            <a:r>
              <a:rPr lang="zh-CN" altLang="en-US" dirty="0" smtClean="0">
                <a:solidFill>
                  <a:schemeClr val="tx1"/>
                </a:solidFill>
              </a:rPr>
              <a:t>一</a:t>
            </a:r>
            <a:r>
              <a:rPr lang="zh-CN" altLang="en-US" dirty="0">
                <a:solidFill>
                  <a:schemeClr val="tx1"/>
                </a:solidFill>
              </a:rPr>
              <a:t>个整数索引值进行多重分支。</a:t>
            </a:r>
          </a:p>
          <a:p>
            <a:pPr marL="285750" indent="0" algn="ctr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/>
                </a:solidFill>
              </a:rPr>
              <a:t>提高了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代码的可读性，使用跳</a:t>
            </a:r>
            <a:r>
              <a:rPr lang="zh-CN" altLang="en-US" dirty="0" smtClean="0">
                <a:solidFill>
                  <a:schemeClr val="tx1"/>
                </a:solidFill>
              </a:rPr>
              <a:t>转 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0" algn="ctr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表</a:t>
            </a:r>
            <a:r>
              <a:rPr lang="zh-CN" altLang="en-US" dirty="0">
                <a:solidFill>
                  <a:schemeClr val="tx1"/>
                </a:solidFill>
              </a:rPr>
              <a:t>这种数据结构使得实现更加</a:t>
            </a:r>
            <a:r>
              <a:rPr lang="zh-CN" altLang="en-US" dirty="0" smtClean="0">
                <a:solidFill>
                  <a:schemeClr val="tx1"/>
                </a:solidFill>
              </a:rPr>
              <a:t>高</a:t>
            </a:r>
            <a:r>
              <a:rPr lang="zh-CN" altLang="en-US" dirty="0">
                <a:solidFill>
                  <a:schemeClr val="tx1"/>
                </a:solidFill>
              </a:rPr>
              <a:t>效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0" algn="ctr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/>
                </a:solidFill>
              </a:rPr>
              <a:t>使用跳转表的优点是执行开关语句的时间与开关情况的数量无关。</a:t>
            </a:r>
          </a:p>
          <a:p>
            <a:pPr marL="285750" indent="0" algn="ctr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/>
                </a:solidFill>
              </a:rPr>
              <a:t>左图是一个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语言</a:t>
            </a:r>
            <a:r>
              <a:rPr lang="en-US" altLang="zh-CN" dirty="0">
                <a:solidFill>
                  <a:schemeClr val="tx1"/>
                </a:solidFill>
              </a:rPr>
              <a:t>switch</a:t>
            </a:r>
            <a:r>
              <a:rPr lang="zh-CN" altLang="en-US" dirty="0">
                <a:solidFill>
                  <a:schemeClr val="tx1"/>
                </a:solidFill>
              </a:rPr>
              <a:t>语句的示例。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2532" name="Rectangle 4"/>
          <p:cNvSpPr/>
          <p:nvPr/>
        </p:nvSpPr>
        <p:spPr bwMode="auto">
          <a:xfrm>
            <a:off x="7069137" y="1536700"/>
            <a:ext cx="143351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 0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533" name="Rectangle 5"/>
          <p:cNvSpPr/>
          <p:nvPr/>
        </p:nvSpPr>
        <p:spPr bwMode="auto">
          <a:xfrm>
            <a:off x="6042343" y="1771650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Targ0:</a:t>
            </a:r>
          </a:p>
        </p:txBody>
      </p:sp>
      <p:sp>
        <p:nvSpPr>
          <p:cNvPr id="22534" name="Rectangle 6"/>
          <p:cNvSpPr/>
          <p:nvPr/>
        </p:nvSpPr>
        <p:spPr bwMode="auto">
          <a:xfrm>
            <a:off x="7069137" y="2578100"/>
            <a:ext cx="143351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 1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535" name="Rectangle 7"/>
          <p:cNvSpPr/>
          <p:nvPr/>
        </p:nvSpPr>
        <p:spPr bwMode="auto">
          <a:xfrm>
            <a:off x="6030913" y="2762250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Targ1:</a:t>
            </a:r>
          </a:p>
        </p:txBody>
      </p:sp>
      <p:sp>
        <p:nvSpPr>
          <p:cNvPr id="22536" name="Rectangle 8"/>
          <p:cNvSpPr/>
          <p:nvPr/>
        </p:nvSpPr>
        <p:spPr bwMode="auto">
          <a:xfrm>
            <a:off x="7069137" y="3568700"/>
            <a:ext cx="143351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 2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537" name="Rectangle 9"/>
          <p:cNvSpPr/>
          <p:nvPr/>
        </p:nvSpPr>
        <p:spPr bwMode="auto">
          <a:xfrm>
            <a:off x="6030913" y="3771900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Targ2:</a:t>
            </a:r>
          </a:p>
        </p:txBody>
      </p:sp>
      <p:sp>
        <p:nvSpPr>
          <p:cNvPr id="22538" name="Rectangle 10"/>
          <p:cNvSpPr/>
          <p:nvPr/>
        </p:nvSpPr>
        <p:spPr bwMode="auto">
          <a:xfrm>
            <a:off x="7069137" y="5486400"/>
            <a:ext cx="156051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 </a:t>
            </a:r>
            <a:r>
              <a:rPr lang="en-US" sz="1800" dirty="0" smtClean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539" name="Rectangle 11"/>
          <p:cNvSpPr/>
          <p:nvPr/>
        </p:nvSpPr>
        <p:spPr bwMode="auto">
          <a:xfrm>
            <a:off x="5694363" y="5702300"/>
            <a:ext cx="13096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20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</a:p>
        </p:txBody>
      </p:sp>
      <p:sp>
        <p:nvSpPr>
          <p:cNvPr id="22540" name="Rectangle 12"/>
          <p:cNvSpPr/>
          <p:nvPr/>
        </p:nvSpPr>
        <p:spPr bwMode="auto">
          <a:xfrm>
            <a:off x="7702550" y="4559300"/>
            <a:ext cx="227013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 dirty="0">
              <a:solidFill>
                <a:srgbClr val="FF0000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 dirty="0">
              <a:solidFill>
                <a:srgbClr val="FF0000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2541" name="Rectangle 13"/>
          <p:cNvSpPr/>
          <p:nvPr/>
        </p:nvSpPr>
        <p:spPr bwMode="auto">
          <a:xfrm>
            <a:off x="3937000" y="171450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22542" name="Rectangle 14"/>
          <p:cNvSpPr/>
          <p:nvPr/>
        </p:nvSpPr>
        <p:spPr bwMode="auto">
          <a:xfrm>
            <a:off x="3937000" y="209550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</a:t>
            </a:r>
          </a:p>
        </p:txBody>
      </p:sp>
      <p:sp>
        <p:nvSpPr>
          <p:cNvPr id="22543" name="Rectangle 15"/>
          <p:cNvSpPr/>
          <p:nvPr/>
        </p:nvSpPr>
        <p:spPr bwMode="auto">
          <a:xfrm>
            <a:off x="3937000" y="247650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</a:t>
            </a:r>
          </a:p>
        </p:txBody>
      </p:sp>
      <p:sp>
        <p:nvSpPr>
          <p:cNvPr id="22544" name="Rectangle 16"/>
          <p:cNvSpPr/>
          <p:nvPr/>
        </p:nvSpPr>
        <p:spPr bwMode="auto">
          <a:xfrm>
            <a:off x="3937000" y="377190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18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</a:t>
            </a:r>
          </a:p>
        </p:txBody>
      </p:sp>
      <p:sp>
        <p:nvSpPr>
          <p:cNvPr id="22545" name="Rectangle 17"/>
          <p:cNvSpPr/>
          <p:nvPr/>
        </p:nvSpPr>
        <p:spPr bwMode="auto">
          <a:xfrm>
            <a:off x="3937000" y="2857500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2546" name="Rectangle 18"/>
          <p:cNvSpPr/>
          <p:nvPr/>
        </p:nvSpPr>
        <p:spPr bwMode="auto">
          <a:xfrm>
            <a:off x="3111500" y="1701800"/>
            <a:ext cx="852488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jtab:</a:t>
            </a:r>
          </a:p>
        </p:txBody>
      </p:sp>
      <p:sp>
        <p:nvSpPr>
          <p:cNvPr id="22547" name="Rectangle 19"/>
          <p:cNvSpPr/>
          <p:nvPr/>
        </p:nvSpPr>
        <p:spPr bwMode="auto">
          <a:xfrm>
            <a:off x="304800" y="5092700"/>
            <a:ext cx="2667000" cy="3937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goto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*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JTab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[x]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;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</p:txBody>
      </p:sp>
      <p:sp>
        <p:nvSpPr>
          <p:cNvPr id="22548" name="Rectangle 20"/>
          <p:cNvSpPr/>
          <p:nvPr/>
        </p:nvSpPr>
        <p:spPr bwMode="auto">
          <a:xfrm>
            <a:off x="304800" y="1663700"/>
            <a:ext cx="2298700" cy="26035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switch(x) {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val_0: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0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• • 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</a:t>
            </a:r>
            <a:r>
              <a:rPr lang="en-US" sz="1800" dirty="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}</a:t>
            </a:r>
          </a:p>
        </p:txBody>
      </p:sp>
      <p:sp>
        <p:nvSpPr>
          <p:cNvPr id="22549" name="Rectangle 21"/>
          <p:cNvSpPr/>
          <p:nvPr/>
        </p:nvSpPr>
        <p:spPr bwMode="auto">
          <a:xfrm>
            <a:off x="285750" y="1295400"/>
            <a:ext cx="131826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Switch </a:t>
            </a:r>
            <a:r>
              <a:rPr lang="zh-CN" altLang="en-US" sz="20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形式</a:t>
            </a:r>
          </a:p>
        </p:txBody>
      </p:sp>
      <p:sp>
        <p:nvSpPr>
          <p:cNvPr id="22550" name="Rectangle 22"/>
          <p:cNvSpPr/>
          <p:nvPr/>
        </p:nvSpPr>
        <p:spPr bwMode="auto">
          <a:xfrm>
            <a:off x="271463" y="4724400"/>
            <a:ext cx="1438275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翻译</a:t>
            </a:r>
            <a:r>
              <a:rPr lang="en-US" sz="20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(C</a:t>
            </a:r>
            <a:r>
              <a:rPr lang="zh-CN" altLang="en-US" sz="2000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扩展</a:t>
            </a:r>
            <a:r>
              <a:rPr lang="en-US" sz="20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  <a:endParaRPr lang="en-US" sz="20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2551" name="Rectangle 23"/>
          <p:cNvSpPr/>
          <p:nvPr/>
        </p:nvSpPr>
        <p:spPr bwMode="auto">
          <a:xfrm>
            <a:off x="4059238" y="1280160"/>
            <a:ext cx="838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22552" name="Rectangle 24"/>
          <p:cNvSpPr/>
          <p:nvPr/>
        </p:nvSpPr>
        <p:spPr bwMode="auto">
          <a:xfrm>
            <a:off x="7156450" y="1153160"/>
            <a:ext cx="1346200" cy="3835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跳转目标块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/>
        </p:nvSpPr>
        <p:spPr>
          <a:xfrm>
            <a:off x="169545" y="15875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endParaRPr lang="zh-CN" altLang="en-US"/>
          </a:p>
        </p:txBody>
      </p:sp>
      <p:sp>
        <p:nvSpPr>
          <p:cNvPr id="2" name="左箭头 1"/>
          <p:cNvSpPr/>
          <p:nvPr/>
        </p:nvSpPr>
        <p:spPr>
          <a:xfrm>
            <a:off x="6653530" y="635"/>
            <a:ext cx="2478405" cy="1061085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9380" indent="-119380"/>
            <a:r>
              <a:rPr lang="zh-CN" altLang="en-US" sz="2800">
                <a:sym typeface="+mn-ea"/>
              </a:rPr>
              <a:t>跳转表结构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/>
      <p:bldP spid="22534" grpId="0" animBg="1"/>
      <p:bldP spid="22535" grpId="0"/>
      <p:bldP spid="22536" grpId="0" animBg="1"/>
      <p:bldP spid="22537" grpId="0"/>
      <p:bldP spid="22538" grpId="0" animBg="1"/>
      <p:bldP spid="22539" grpId="0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/>
      <p:bldP spid="22547" grpId="0" animBg="1"/>
      <p:bldP spid="22550" grpId="0"/>
      <p:bldP spid="22551" grpId="0"/>
      <p:bldP spid="2255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3563" name="Rectangle 11"/>
          <p:cNvSpPr/>
          <p:nvPr/>
        </p:nvSpPr>
        <p:spPr bwMode="auto">
          <a:xfrm>
            <a:off x="246380" y="823912"/>
            <a:ext cx="5575300" cy="230663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switch_eg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 x, long y, long z)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w = 1;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. . .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w;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18" name="Rectangle 1"/>
          <p:cNvSpPr/>
          <p:nvPr/>
        </p:nvSpPr>
        <p:spPr bwMode="auto">
          <a:xfrm>
            <a:off x="246380" y="3674745"/>
            <a:ext cx="7620000" cy="2159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311275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</a:tabLst>
            </a:pP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switch_eg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/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rdx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rcx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cmpq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$6, %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   # x:6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ja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.L8</a:t>
            </a:r>
          </a:p>
          <a:p>
            <a:pPr algn="l"/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jmp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</a:t>
            </a:r>
            <a:r>
              <a:rPr lang="cs-CZ" sz="18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*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.L4(,%rdi,8)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36820" y="3509010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 panose="020F0502020204030204"/>
                          <a:cs typeface="Calibri" panose="020F0502020204030204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rsi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rdx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z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panose="02070309020205020404"/>
                          <a:cs typeface="Courier New" panose="02070309020205020404"/>
                        </a:rPr>
                        <a:t>%</a:t>
                      </a:r>
                      <a:r>
                        <a:rPr lang="en-US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rax</a:t>
                      </a:r>
                      <a:endParaRPr lang="en-US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b="1" i="0" dirty="0">
                          <a:latin typeface="Courier New" panose="02070309020205020404"/>
                          <a:cs typeface="Courier New" panose="02070309020205020404"/>
                        </a:rPr>
                        <a:t>返回值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 bwMode="auto">
          <a:xfrm flipH="1" flipV="1">
            <a:off x="1216025" y="4689475"/>
            <a:ext cx="9906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50416" y="5414010"/>
            <a:ext cx="32494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默认值是什么范围？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3876" y="5792471"/>
            <a:ext cx="482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rgbClr val="C00000"/>
                </a:solidFill>
                <a:latin typeface="Calibri" panose="020F0502020204030204" charset="0"/>
              </a:rPr>
              <a:t>注意</a:t>
            </a:r>
            <a:r>
              <a:rPr lang="en-US" altLang="zh-CN" sz="2400" dirty="0" smtClean="0">
                <a:solidFill>
                  <a:srgbClr val="C00000"/>
                </a:solidFill>
                <a:latin typeface="Calibri" panose="020F0502020204030204" charset="0"/>
              </a:rPr>
              <a:t>w</a:t>
            </a:r>
            <a:r>
              <a:rPr lang="zh-CN" altLang="en-US" sz="2400" dirty="0" smtClean="0">
                <a:solidFill>
                  <a:srgbClr val="C00000"/>
                </a:solidFill>
                <a:latin typeface="Calibri" panose="020F0502020204030204" charset="0"/>
              </a:rPr>
              <a:t>在此处没有初始化寄存器。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3563" name="Rectangle 11"/>
          <p:cNvSpPr/>
          <p:nvPr/>
        </p:nvSpPr>
        <p:spPr bwMode="auto">
          <a:xfrm>
            <a:off x="246380" y="823912"/>
            <a:ext cx="5575300" cy="230663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switch_eg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(long x, long y, long z)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w = 1;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. . .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return w;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4581" name="Rectangle 5"/>
          <p:cNvSpPr/>
          <p:nvPr/>
        </p:nvSpPr>
        <p:spPr bwMode="auto">
          <a:xfrm>
            <a:off x="469900" y="4826000"/>
            <a:ext cx="533400" cy="62992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1800" dirty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间接</a:t>
            </a:r>
          </a:p>
          <a:p>
            <a:r>
              <a:rPr lang="zh-CN" altLang="en-US" sz="1800" dirty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跳转</a:t>
            </a:r>
          </a:p>
        </p:txBody>
      </p:sp>
      <p:sp>
        <p:nvSpPr>
          <p:cNvPr id="24582" name="AutoShape 6"/>
          <p:cNvSpPr/>
          <p:nvPr/>
        </p:nvSpPr>
        <p:spPr bwMode="auto">
          <a:xfrm>
            <a:off x="1066800" y="5080000"/>
            <a:ext cx="631825" cy="3810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00000"/>
          </a:solidFill>
          <a:ln w="25400" cap="flat">
            <a:noFill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6" name="Rectangle 10"/>
          <p:cNvSpPr/>
          <p:nvPr/>
        </p:nvSpPr>
        <p:spPr bwMode="auto">
          <a:xfrm>
            <a:off x="393700" y="3587750"/>
            <a:ext cx="34544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224155" indent="-224155" algn="l">
              <a:spcBef>
                <a:spcPts val="640"/>
              </a:spcBef>
            </a:pPr>
            <a:r>
              <a:rPr lang="en-US" sz="20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Setup: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143000" y="4013200"/>
            <a:ext cx="5867400" cy="2082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311275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switch_eg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rdx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rcx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cmpq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$6, %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rdi      # x:6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ja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.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L8           # Use default</a:t>
            </a:r>
            <a:endParaRPr lang="cs-CZ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jmp</a:t>
            </a:r>
            <a:r>
              <a:rPr lang="cs-CZ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*.L4(,%rdi,8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# 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JTab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</a:t>
            </a:r>
            <a:r>
              <a:rPr lang="cs-CZ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cs-CZ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</a:t>
            </a:r>
            <a:endParaRPr lang="en-US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4584" name="Rectangle 8"/>
          <p:cNvSpPr/>
          <p:nvPr/>
        </p:nvSpPr>
        <p:spPr bwMode="auto">
          <a:xfrm>
            <a:off x="6142990" y="2286000"/>
            <a:ext cx="2832100" cy="2286000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.section	.</a:t>
            </a:r>
            <a:r>
              <a:rPr lang="en-US" sz="14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rodata</a:t>
            </a:r>
            <a:endParaRPr lang="en-US" sz="14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.align 8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.L4: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.L8	# x = 0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.L3	# x = 1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.L5	# x = 2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.quad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.L9	# x = 3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.quad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.L8	# x = 4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.quad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.L7	# x = 5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.quad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.L7	# x = 6</a:t>
            </a:r>
            <a:endParaRPr lang="en-US" sz="14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4583" name="Rectangle 7"/>
          <p:cNvSpPr/>
          <p:nvPr/>
        </p:nvSpPr>
        <p:spPr bwMode="auto">
          <a:xfrm>
            <a:off x="6172200" y="1866900"/>
            <a:ext cx="838200" cy="38354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跳转表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-25400" y="295275"/>
            <a:ext cx="3584575" cy="6413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5604" name="Rectangle 4"/>
          <p:cNvSpPr>
            <a:spLocks noGrp="1" noChangeArrowheads="1"/>
          </p:cNvSpPr>
          <p:nvPr/>
        </p:nvSpPr>
        <p:spPr>
          <a:xfrm>
            <a:off x="196850" y="986790"/>
            <a:ext cx="8382000" cy="51562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F4B183"/>
              </a:buClr>
            </a:pPr>
            <a:r>
              <a:rPr lang="zh-CN" altLang="en-US" dirty="0"/>
              <a:t>表结构</a:t>
            </a:r>
          </a:p>
          <a:p>
            <a:pPr marL="552450" lvl="1">
              <a:buClr>
                <a:srgbClr val="F4B183"/>
              </a:buClr>
            </a:pPr>
            <a:r>
              <a:rPr lang="en-US" dirty="0"/>
              <a:t>每个目标需要8字节。</a:t>
            </a:r>
          </a:p>
          <a:p>
            <a:pPr marL="552450" lvl="1">
              <a:buClr>
                <a:srgbClr val="F4B183"/>
              </a:buClr>
            </a:pPr>
            <a:r>
              <a:rPr lang="en-US" dirty="0"/>
              <a:t>基址在 </a:t>
            </a:r>
            <a:r>
              <a:rPr lang="en-US" dirty="0">
                <a:sym typeface="Courier New Bold" charset="0"/>
              </a:rPr>
              <a:t>.L4</a:t>
            </a:r>
            <a:endParaRPr lang="en-US" dirty="0"/>
          </a:p>
          <a:p>
            <a:pPr>
              <a:buClr>
                <a:srgbClr val="F4B183"/>
              </a:buClr>
            </a:pPr>
            <a:r>
              <a:rPr lang="zh-CN" altLang="en-US" dirty="0"/>
              <a:t>跳转</a:t>
            </a:r>
          </a:p>
          <a:p>
            <a:pPr marL="552450" lvl="1">
              <a:buClr>
                <a:srgbClr val="F4B183"/>
              </a:buClr>
            </a:pPr>
            <a:r>
              <a:rPr lang="zh-CN" altLang="en-US" dirty="0">
                <a:solidFill>
                  <a:srgbClr val="980002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直接</a:t>
            </a: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jmp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.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L8</a:t>
            </a:r>
            <a:endParaRPr lang="en-US" b="1" dirty="0">
              <a:latin typeface="Courier New" panose="02070309020205020404" charset="0"/>
              <a:cs typeface="Courier New" panose="02070309020205020404" charset="0"/>
            </a:endParaRPr>
          </a:p>
          <a:p>
            <a:pPr marL="552450" lvl="1">
              <a:buClr>
                <a:srgbClr val="F4B183"/>
              </a:buClr>
            </a:pPr>
            <a:r>
              <a:rPr lang="en-US" dirty="0"/>
              <a:t>跳转目标用标签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.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L8</a:t>
            </a:r>
            <a:endParaRPr lang="en-US" dirty="0"/>
          </a:p>
          <a:p>
            <a:pPr marL="552450" lvl="1"/>
            <a:endParaRPr lang="en-US" dirty="0"/>
          </a:p>
          <a:p>
            <a:pPr marL="552450" lvl="1">
              <a:buClr>
                <a:srgbClr val="F4B183"/>
              </a:buClr>
            </a:pPr>
            <a:r>
              <a:rPr lang="zh-CN" altLang="en-US" dirty="0">
                <a:solidFill>
                  <a:srgbClr val="980002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间接</a:t>
            </a: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jmp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*.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L4(,%rdi,8)</a:t>
            </a:r>
            <a:endParaRPr lang="en-US" b="1" dirty="0">
              <a:latin typeface="Courier New" panose="02070309020205020404" charset="0"/>
              <a:cs typeface="Courier New" panose="02070309020205020404" charset="0"/>
            </a:endParaRPr>
          </a:p>
          <a:p>
            <a:pPr marL="552450" lvl="1">
              <a:buClr>
                <a:srgbClr val="F4B183"/>
              </a:buClr>
            </a:pPr>
            <a:r>
              <a:rPr lang="zh-CN" altLang="en-US" dirty="0">
                <a:ea typeface="宋体" panose="02010600030101010101" pitchFamily="2" charset="-122"/>
              </a:rPr>
              <a:t>跳转表的开始</a:t>
            </a:r>
            <a:r>
              <a:rPr lang="en-US" dirty="0"/>
              <a:t>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.</a:t>
            </a:r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L4</a:t>
            </a:r>
            <a:endParaRPr lang="en-US" dirty="0"/>
          </a:p>
          <a:p>
            <a:pPr marL="552450" lvl="1">
              <a:buClr>
                <a:srgbClr val="F4B183"/>
              </a:buClr>
            </a:pPr>
            <a:r>
              <a:rPr lang="en-US" dirty="0"/>
              <a:t>必须按8的比例缩放（地址是8字节）</a:t>
            </a:r>
          </a:p>
          <a:p>
            <a:pPr marL="552450" lvl="1">
              <a:buClr>
                <a:srgbClr val="F4B183"/>
              </a:buClr>
            </a:pPr>
            <a:r>
              <a:rPr lang="en-US" dirty="0"/>
              <a:t>从有效地址中获取目标 </a:t>
            </a:r>
            <a:r>
              <a:rPr lang="en-US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.</a:t>
            </a:r>
            <a:r>
              <a:rPr lang="en-US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L4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x*8</a:t>
            </a:r>
            <a:endParaRPr lang="en-US" dirty="0">
              <a:solidFill>
                <a:srgbClr val="FF0000"/>
              </a:solidFill>
            </a:endParaRPr>
          </a:p>
          <a:p>
            <a:pPr marL="838200" lvl="2">
              <a:buClr>
                <a:srgbClr val="F4B183"/>
              </a:buClr>
            </a:pPr>
            <a:r>
              <a:rPr lang="en-US" dirty="0"/>
              <a:t>Only for  0 ≤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x</a:t>
            </a:r>
            <a:r>
              <a:rPr lang="en-US" dirty="0"/>
              <a:t> ≤ 6</a:t>
            </a:r>
          </a:p>
        </p:txBody>
      </p:sp>
      <p:sp>
        <p:nvSpPr>
          <p:cNvPr id="25606" name="Rectangle 6"/>
          <p:cNvSpPr/>
          <p:nvPr/>
        </p:nvSpPr>
        <p:spPr bwMode="auto">
          <a:xfrm>
            <a:off x="5276850" y="1261428"/>
            <a:ext cx="838200" cy="38354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02250" y="1672590"/>
            <a:ext cx="2832100" cy="2286000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.section	.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rodata</a:t>
            </a:r>
            <a:endParaRPr lang="en-US" sz="14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align 8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.L4: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.L8	# x = 0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.L3	# x = 1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.L5	# x = 2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.L9	# x = 3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.L8	# x = 4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.L7	# x = 5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.L7	# x = 6</a:t>
            </a:r>
            <a:endParaRPr lang="en-US" sz="14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/>
        </p:nvSpPr>
        <p:spPr>
          <a:xfrm>
            <a:off x="91440" y="4445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zh-CN" altLang="en-US" sz="3200" dirty="0">
                <a:solidFill>
                  <a:schemeClr val="bg1"/>
                </a:solidFill>
              </a:rPr>
              <a:t>汇编结果说明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/>
        </p:nvSpPr>
        <p:spPr bwMode="auto">
          <a:xfrm>
            <a:off x="876300" y="1587500"/>
            <a:ext cx="2832100" cy="2286000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.section	.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rodata</a:t>
            </a:r>
            <a:endParaRPr lang="en-US" sz="14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.align 8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.L4: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.L8	# x = 0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.L3	# x = 1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.L5	# x = 2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.L9	# x = 3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.L8	# x = 4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.L7	# x = 5</a:t>
            </a:r>
          </a:p>
          <a:p>
            <a:pPr algn="l"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.quad	.L7	# x = 6</a:t>
            </a:r>
            <a:endParaRPr lang="en-US" sz="1400" b="1" dirty="0">
              <a:solidFill>
                <a:schemeClr val="tx1"/>
              </a:solidFill>
              <a:latin typeface="Courier New" panose="02070309020205020404" charset="0"/>
              <a:ea typeface="Monaco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6629" name="Rectangle 5"/>
          <p:cNvSpPr/>
          <p:nvPr/>
        </p:nvSpPr>
        <p:spPr bwMode="auto">
          <a:xfrm>
            <a:off x="177800" y="977900"/>
            <a:ext cx="34544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l">
              <a:spcBef>
                <a:spcPts val="640"/>
              </a:spcBef>
            </a:pPr>
            <a:r>
              <a:rPr lang="zh-CN" altLang="en-US" sz="200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26630" name="Rectangle 6"/>
          <p:cNvSpPr/>
          <p:nvPr/>
        </p:nvSpPr>
        <p:spPr bwMode="auto">
          <a:xfrm>
            <a:off x="4305300" y="1206500"/>
            <a:ext cx="4432300" cy="477043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1:      // .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L3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y*z;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2:      // .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L5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3:      // .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L9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5: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6:      // .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L7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-=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default:     // .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L8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2;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</a:t>
            </a:r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rot="10800000" flipH="1">
            <a:off x="3460750" y="1752598"/>
            <a:ext cx="1384300" cy="81407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rot="10800000" flipH="1">
            <a:off x="3460750" y="2513010"/>
            <a:ext cx="1387475" cy="27083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3460750" y="3009900"/>
            <a:ext cx="1390650" cy="27146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460750" y="2349500"/>
            <a:ext cx="1379538" cy="2724150"/>
            <a:chOff x="3575050" y="2743200"/>
            <a:chExt cx="1379538" cy="2724150"/>
          </a:xfrm>
        </p:grpSpPr>
        <p:sp>
          <p:nvSpPr>
            <p:cNvPr id="26631" name="Line 7"/>
            <p:cNvSpPr>
              <a:spLocks noChangeShapeType="1"/>
            </p:cNvSpPr>
            <p:nvPr/>
          </p:nvSpPr>
          <p:spPr bwMode="auto">
            <a:xfrm>
              <a:off x="3581400" y="2743200"/>
              <a:ext cx="1371600" cy="2724150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35" name="Line 11"/>
            <p:cNvSpPr>
              <a:spLocks noChangeShapeType="1"/>
            </p:cNvSpPr>
            <p:nvPr/>
          </p:nvSpPr>
          <p:spPr bwMode="auto">
            <a:xfrm>
              <a:off x="3575050" y="3611880"/>
              <a:ext cx="1379538" cy="1855470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3460750" y="3439160"/>
            <a:ext cx="1301750" cy="73914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3460750" y="3663950"/>
            <a:ext cx="1301750" cy="74295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矩形 3"/>
          <p:cNvSpPr/>
          <p:nvPr/>
        </p:nvSpPr>
        <p:spPr>
          <a:xfrm>
            <a:off x="4088765" y="1508760"/>
            <a:ext cx="4857750" cy="840740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632200" y="1929130"/>
            <a:ext cx="462915" cy="31445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652" name="Rectangle 4"/>
          <p:cNvSpPr/>
          <p:nvPr/>
        </p:nvSpPr>
        <p:spPr bwMode="auto">
          <a:xfrm>
            <a:off x="0" y="5073650"/>
            <a:ext cx="4095115" cy="126619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.L3: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pt-BR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movq</a:t>
            </a: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pt-BR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pt-BR" sz="18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rsi</a:t>
            </a:r>
            <a:r>
              <a:rPr lang="pt-BR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, %</a:t>
            </a:r>
            <a:r>
              <a:rPr lang="pt-BR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</a:t>
            </a: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</a:t>
            </a:r>
            <a:r>
              <a:rPr lang="pt-BR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</a:t>
            </a:r>
            <a:endParaRPr lang="pt-BR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imulq   </a:t>
            </a:r>
            <a:r>
              <a:rPr lang="pt-BR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rdx  </a:t>
            </a:r>
            <a:r>
              <a:rPr lang="pt-BR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</a:t>
            </a:r>
            <a:r>
              <a:rPr lang="pt-BR" altLang="zh-CN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pt-BR" altLang="zh-CN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rax </a:t>
            </a:r>
            <a:r>
              <a:rPr lang="pt-BR" sz="1800" b="1" dirty="0" smtClean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y*z</a:t>
            </a:r>
            <a:endParaRPr lang="pt-BR" sz="1800" b="1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pt-BR" sz="1800" b="1" dirty="0" err="1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ret</a:t>
            </a:r>
            <a:endParaRPr lang="en-US" sz="1800" b="1" dirty="0" smtClean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cxnSp>
        <p:nvCxnSpPr>
          <p:cNvPr id="6" name="肘形连接符 5"/>
          <p:cNvCxnSpPr/>
          <p:nvPr/>
        </p:nvCxnSpPr>
        <p:spPr>
          <a:xfrm rot="5400000">
            <a:off x="-582295" y="3622040"/>
            <a:ext cx="2508250" cy="394970"/>
          </a:xfrm>
          <a:prstGeom prst="bentConnector3">
            <a:avLst>
              <a:gd name="adj1" fmla="val 1215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538480"/>
            <a:ext cx="2190750" cy="60579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30" name="Rectangle 6"/>
          <p:cNvSpPr/>
          <p:nvPr/>
        </p:nvSpPr>
        <p:spPr bwMode="auto">
          <a:xfrm>
            <a:off x="139700" y="1524000"/>
            <a:ext cx="36703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w = 1;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 . .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switch(x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	. . .	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2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3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. . .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</a:t>
            </a:r>
          </a:p>
        </p:txBody>
      </p:sp>
      <p:sp>
        <p:nvSpPr>
          <p:cNvPr id="16" name="Rectangle 6"/>
          <p:cNvSpPr/>
          <p:nvPr/>
        </p:nvSpPr>
        <p:spPr bwMode="auto">
          <a:xfrm>
            <a:off x="6172200" y="4419600"/>
            <a:ext cx="2743200" cy="762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case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3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       w = 1;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</p:txBody>
      </p:sp>
      <p:sp>
        <p:nvSpPr>
          <p:cNvPr id="17" name="Rectangle 6"/>
          <p:cNvSpPr/>
          <p:nvPr/>
        </p:nvSpPr>
        <p:spPr bwMode="auto">
          <a:xfrm>
            <a:off x="4191000" y="2133600"/>
            <a:ext cx="2743200" cy="9906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case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2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  w = y/z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    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goto</a:t>
            </a:r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merge;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</p:txBody>
      </p:sp>
      <p:sp>
        <p:nvSpPr>
          <p:cNvPr id="18" name="Rectangle 6"/>
          <p:cNvSpPr/>
          <p:nvPr/>
        </p:nvSpPr>
        <p:spPr bwMode="auto">
          <a:xfrm>
            <a:off x="6172200" y="5181600"/>
            <a:ext cx="2743200" cy="685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merge: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 Bold" charset="0"/>
            </a:endParaRPr>
          </a:p>
        </p:txBody>
      </p:sp>
      <p:cxnSp>
        <p:nvCxnSpPr>
          <p:cNvPr id="20" name="Straight Arrow Connector 19"/>
          <p:cNvCxnSpPr>
            <a:endCxn id="17" idx="1"/>
          </p:cNvCxnSpPr>
          <p:nvPr/>
        </p:nvCxnSpPr>
        <p:spPr bwMode="auto">
          <a:xfrm flipV="1">
            <a:off x="1752600" y="2628900"/>
            <a:ext cx="2438400" cy="190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endCxn id="16" idx="1"/>
          </p:cNvCxnSpPr>
          <p:nvPr/>
        </p:nvCxnSpPr>
        <p:spPr bwMode="auto">
          <a:xfrm>
            <a:off x="1905000" y="3733800"/>
            <a:ext cx="4267200" cy="1066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17" idx="2"/>
          </p:cNvCxnSpPr>
          <p:nvPr/>
        </p:nvCxnSpPr>
        <p:spPr bwMode="auto">
          <a:xfrm>
            <a:off x="5562600" y="3124200"/>
            <a:ext cx="609600" cy="2286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矩形 2"/>
          <p:cNvSpPr/>
          <p:nvPr/>
        </p:nvSpPr>
        <p:spPr>
          <a:xfrm>
            <a:off x="0" y="942"/>
            <a:ext cx="285242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 smtClean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2" name="椭圆 1"/>
          <p:cNvSpPr/>
          <p:nvPr/>
        </p:nvSpPr>
        <p:spPr>
          <a:xfrm>
            <a:off x="2761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6627" name="Rectangle 3"/>
          <p:cNvSpPr>
            <a:spLocks noGrp="1" noChangeArrowheads="1"/>
          </p:cNvSpPr>
          <p:nvPr/>
        </p:nvSpPr>
        <p:spPr>
          <a:xfrm>
            <a:off x="0" y="253365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en-US" altLang="zh-CN" sz="3200" dirty="0">
                <a:solidFill>
                  <a:schemeClr val="bg1"/>
                </a:solidFill>
              </a:rPr>
              <a:t>case</a:t>
            </a:r>
            <a:r>
              <a:rPr lang="zh-CN" altLang="en-US" sz="3200" dirty="0">
                <a:solidFill>
                  <a:schemeClr val="bg1"/>
                </a:solidFill>
              </a:rPr>
              <a:t>落空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6884</TotalTime>
  <Words>21089</Words>
  <Application>Microsoft Office PowerPoint</Application>
  <PresentationFormat>全屏显示(4:3)</PresentationFormat>
  <Paragraphs>5962</Paragraphs>
  <Slides>261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261</vt:i4>
      </vt:variant>
    </vt:vector>
  </HeadingPairs>
  <TitlesOfParts>
    <vt:vector size="299" baseType="lpstr">
      <vt:lpstr>Courier</vt:lpstr>
      <vt:lpstr>Gill Sans</vt:lpstr>
      <vt:lpstr>Lucida Grande</vt:lpstr>
      <vt:lpstr>Monaco</vt:lpstr>
      <vt:lpstr>MS Mincho</vt:lpstr>
      <vt:lpstr>MS PGothic</vt:lpstr>
      <vt:lpstr>msgothic</vt:lpstr>
      <vt:lpstr>PingFang SC</vt:lpstr>
      <vt:lpstr>StoneSans</vt:lpstr>
      <vt:lpstr>Watford DB</vt:lpstr>
      <vt:lpstr>Zapf Dingbats</vt:lpstr>
      <vt:lpstr>ZztexMono-Italic</vt:lpstr>
      <vt:lpstr>ZztexMono-Regular</vt:lpstr>
      <vt:lpstr>ヒラギノ角ゴ ProN W3</vt:lpstr>
      <vt:lpstr>ヒラギノ角ゴ ProN W6</vt:lpstr>
      <vt:lpstr>黑体</vt:lpstr>
      <vt:lpstr>宋体</vt:lpstr>
      <vt:lpstr>微软雅黑</vt:lpstr>
      <vt:lpstr>Arial</vt:lpstr>
      <vt:lpstr>Arial Black</vt:lpstr>
      <vt:lpstr>Arial Narrow</vt:lpstr>
      <vt:lpstr>Arial Narrow Bold</vt:lpstr>
      <vt:lpstr>Calibri</vt:lpstr>
      <vt:lpstr>Calibri Bold</vt:lpstr>
      <vt:lpstr>Calibri Bold Italic</vt:lpstr>
      <vt:lpstr>Calibri Italic</vt:lpstr>
      <vt:lpstr>Courier New</vt:lpstr>
      <vt:lpstr>Courier New Bold</vt:lpstr>
      <vt:lpstr>Courier New Bold Italic</vt:lpstr>
      <vt:lpstr>Segoe UI</vt:lpstr>
      <vt:lpstr>Segoe UI Light</vt:lpstr>
      <vt:lpstr>Symbol</vt:lpstr>
      <vt:lpstr>Times</vt:lpstr>
      <vt:lpstr>Times New Roman</vt:lpstr>
      <vt:lpstr>Wingdings</vt:lpstr>
      <vt:lpstr>Wingdings 2</vt:lpstr>
      <vt:lpstr>清风素材 https://12sc.taobao.com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历史：IA-32保护模式下的寻址方式</vt:lpstr>
      <vt:lpstr>存储器操作数的寻址方式</vt:lpstr>
      <vt:lpstr>存储器操作数的寻址方式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例子: incr</vt:lpstr>
      <vt:lpstr>例子: 调用incr #1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寄存器保存习惯</vt:lpstr>
      <vt:lpstr>寄存器保存习惯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Senyi</Manager>
  <Company>szu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Senyi</dc:creator>
  <cp:lastModifiedBy>szu</cp:lastModifiedBy>
  <cp:revision>391</cp:revision>
  <dcterms:created xsi:type="dcterms:W3CDTF">2015-08-18T02:51:00Z</dcterms:created>
  <dcterms:modified xsi:type="dcterms:W3CDTF">2019-05-22T14:00:18Z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